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30"/>
  </p:notesMasterIdLst>
  <p:sldIdLst>
    <p:sldId id="16476" r:id="rId2"/>
    <p:sldId id="271" r:id="rId3"/>
    <p:sldId id="2147375531" r:id="rId4"/>
    <p:sldId id="313" r:id="rId5"/>
    <p:sldId id="2147375532" r:id="rId6"/>
    <p:sldId id="314" r:id="rId7"/>
    <p:sldId id="16475" r:id="rId8"/>
    <p:sldId id="2147375530" r:id="rId9"/>
    <p:sldId id="2147375552" r:id="rId10"/>
    <p:sldId id="2147375553" r:id="rId11"/>
    <p:sldId id="315" r:id="rId12"/>
    <p:sldId id="2147375533" r:id="rId13"/>
    <p:sldId id="316" r:id="rId14"/>
    <p:sldId id="2147375535" r:id="rId15"/>
    <p:sldId id="2147375536" r:id="rId16"/>
    <p:sldId id="2147375537" r:id="rId17"/>
    <p:sldId id="2147375544" r:id="rId18"/>
    <p:sldId id="2147375545" r:id="rId19"/>
    <p:sldId id="2147375538" r:id="rId20"/>
    <p:sldId id="2147375546" r:id="rId21"/>
    <p:sldId id="2147375539" r:id="rId22"/>
    <p:sldId id="2147375543" r:id="rId23"/>
    <p:sldId id="2147375547" r:id="rId24"/>
    <p:sldId id="2147375548" r:id="rId25"/>
    <p:sldId id="2147375549" r:id="rId26"/>
    <p:sldId id="2147375541" r:id="rId27"/>
    <p:sldId id="2147375550" r:id="rId28"/>
    <p:sldId id="2147375542" r:id="rId29"/>
  </p:sldIdLst>
  <p:sldSz cx="12192000" cy="6858000"/>
  <p:notesSz cx="6724650" cy="9774238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Calibri Light" panose="020F0302020204030204" pitchFamily="34" charset="0"/>
      <p:regular r:id="rId35"/>
      <p:italic r:id="rId36"/>
    </p:embeddedFont>
    <p:embeddedFont>
      <p:font typeface="Franklin Gothic Demi" panose="020B0703020102020204" pitchFamily="34" charset="0"/>
      <p:regular r:id="rId37"/>
      <p:italic r:id="rId38"/>
    </p:embeddedFont>
    <p:embeddedFont>
      <p:font typeface="Nunito Light" pitchFamily="2" charset="0"/>
      <p:regular r:id="rId39"/>
      <p:italic r:id="rId40"/>
    </p:embeddedFont>
    <p:embeddedFont>
      <p:font typeface="TIM Sans" panose="02020503040602060503" pitchFamily="18" charset="0"/>
      <p:regular r:id="rId41"/>
      <p:bold r:id="rId42"/>
      <p:italic r:id="rId43"/>
      <p:boldItalic r:id="rId44"/>
    </p:embeddedFont>
    <p:embeddedFont>
      <p:font typeface="TIM Sans Light" panose="02020503040602060503" pitchFamily="18" charset="0"/>
      <p:regular r:id="rId45"/>
      <p:italic r:id="rId46"/>
    </p:embeddedFont>
    <p:embeddedFont>
      <p:font typeface="TIM Sans Medium" panose="02020503040602060503" pitchFamily="18" charset="0"/>
      <p:regular r:id="rId47"/>
      <p:italic r:id="rId48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sciucco, Andrea" initials="PA" lastIdx="2" clrIdx="0">
    <p:extLst>
      <p:ext uri="{19B8F6BF-5375-455C-9EA6-DF929625EA0E}">
        <p15:presenceInfo xmlns:p15="http://schemas.microsoft.com/office/powerpoint/2012/main" userId="S::apasciucco@kpmg.it::57e6dc28-986d-475a-b935-e75da97cd57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1FF"/>
    <a:srgbClr val="003278"/>
    <a:srgbClr val="EA0028"/>
    <a:srgbClr val="EB0028"/>
    <a:srgbClr val="BF0000"/>
    <a:srgbClr val="002060"/>
    <a:srgbClr val="01AFDF"/>
    <a:srgbClr val="032D62"/>
    <a:srgbClr val="01B0F0"/>
    <a:srgbClr val="283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37" autoAdjust="0"/>
    <p:restoredTop sz="86419"/>
  </p:normalViewPr>
  <p:slideViewPr>
    <p:cSldViewPr snapToGrid="0" snapToObjects="1">
      <p:cViewPr varScale="1">
        <p:scale>
          <a:sx n="62" d="100"/>
          <a:sy n="62" d="100"/>
        </p:scale>
        <p:origin x="748" y="52"/>
      </p:cViewPr>
      <p:guideLst>
        <p:guide orient="horz" pos="2183"/>
        <p:guide pos="3840"/>
        <p:guide pos="41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politano Marco" userId="c718e1f2-f89f-4ecf-a9d9-75754b55da84" providerId="ADAL" clId="{9B3A2F65-B176-4232-80AE-D29A9605D1D6}"/>
    <pc:docChg chg="undo custSel modMainMaster">
      <pc:chgData name="Napolitano Marco" userId="c718e1f2-f89f-4ecf-a9d9-75754b55da84" providerId="ADAL" clId="{9B3A2F65-B176-4232-80AE-D29A9605D1D6}" dt="2022-08-04T07:48:25.355" v="1" actId="20577"/>
      <pc:docMkLst>
        <pc:docMk/>
      </pc:docMkLst>
      <pc:sldMasterChg chg="modSldLayout">
        <pc:chgData name="Napolitano Marco" userId="c718e1f2-f89f-4ecf-a9d9-75754b55da84" providerId="ADAL" clId="{9B3A2F65-B176-4232-80AE-D29A9605D1D6}" dt="2022-08-04T07:48:25.355" v="1" actId="20577"/>
        <pc:sldMasterMkLst>
          <pc:docMk/>
          <pc:sldMasterMk cId="1205649541" sldId="2147483648"/>
        </pc:sldMasterMkLst>
        <pc:sldLayoutChg chg="modSp mod">
          <pc:chgData name="Napolitano Marco" userId="c718e1f2-f89f-4ecf-a9d9-75754b55da84" providerId="ADAL" clId="{9B3A2F65-B176-4232-80AE-D29A9605D1D6}" dt="2022-08-04T07:48:25.355" v="1" actId="20577"/>
          <pc:sldLayoutMkLst>
            <pc:docMk/>
            <pc:sldMasterMk cId="1205649541" sldId="2147483648"/>
            <pc:sldLayoutMk cId="2383258909" sldId="2147483664"/>
          </pc:sldLayoutMkLst>
          <pc:spChg chg="mod">
            <ac:chgData name="Napolitano Marco" userId="c718e1f2-f89f-4ecf-a9d9-75754b55da84" providerId="ADAL" clId="{9B3A2F65-B176-4232-80AE-D29A9605D1D6}" dt="2022-08-04T07:48:25.355" v="1" actId="20577"/>
            <ac:spMkLst>
              <pc:docMk/>
              <pc:sldMasterMk cId="1205649541" sldId="2147483648"/>
              <pc:sldLayoutMk cId="2383258909" sldId="2147483664"/>
              <ac:spMk id="18" creationId="{DB85F8A9-5200-46EB-A435-0ED863B9AA9F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4015" cy="4904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09079" y="0"/>
            <a:ext cx="2914015" cy="4904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16BA8-1C26-E241-87A3-7E6D47DF2B15}" type="datetimeFigureOut">
              <a:rPr lang="it-IT" smtClean="0"/>
              <a:t>04/08/2022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30213" y="1222375"/>
            <a:ext cx="5864225" cy="3298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2465" y="4703852"/>
            <a:ext cx="5379720" cy="384860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283830"/>
            <a:ext cx="2914015" cy="49040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09079" y="9283830"/>
            <a:ext cx="2914015" cy="49040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E622D-138F-DD46-A48B-F8C674FCEA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2160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1326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dic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4AF65822-4202-4B23-BC6F-30A501A0A3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9937"/>
          <a:stretch/>
        </p:blipFill>
        <p:spPr>
          <a:xfrm>
            <a:off x="-2" y="-1"/>
            <a:ext cx="12192000" cy="6858000"/>
          </a:xfrm>
          <a:prstGeom prst="rect">
            <a:avLst/>
          </a:prstGeom>
        </p:spPr>
      </p:pic>
      <p:grpSp>
        <p:nvGrpSpPr>
          <p:cNvPr id="4" name="Gruppo 3">
            <a:extLst>
              <a:ext uri="{FF2B5EF4-FFF2-40B4-BE49-F238E27FC236}">
                <a16:creationId xmlns:a16="http://schemas.microsoft.com/office/drawing/2014/main" id="{F41E9154-BE05-4F70-8A8A-7206DD52FF80}"/>
              </a:ext>
            </a:extLst>
          </p:cNvPr>
          <p:cNvGrpSpPr/>
          <p:nvPr userDrawn="1"/>
        </p:nvGrpSpPr>
        <p:grpSpPr>
          <a:xfrm>
            <a:off x="562819" y="784331"/>
            <a:ext cx="7157268" cy="379415"/>
            <a:chOff x="944559" y="1076294"/>
            <a:chExt cx="7157268" cy="379415"/>
          </a:xfrm>
        </p:grpSpPr>
        <p:pic>
          <p:nvPicPr>
            <p:cNvPr id="19" name="Immagine 18" descr="primario_rgb.png">
              <a:extLst>
                <a:ext uri="{FF2B5EF4-FFF2-40B4-BE49-F238E27FC236}">
                  <a16:creationId xmlns:a16="http://schemas.microsoft.com/office/drawing/2014/main" id="{92D1AC18-0928-0D49-B777-196C76FE7CD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7472" t="-21735" r="-5796" b="-23864"/>
            <a:stretch/>
          </p:blipFill>
          <p:spPr>
            <a:xfrm>
              <a:off x="944559" y="1076294"/>
              <a:ext cx="1114817" cy="379415"/>
            </a:xfrm>
            <a:prstGeom prst="rect">
              <a:avLst/>
            </a:prstGeom>
          </p:spPr>
        </p:pic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AE91EACF-95D6-448F-8EEA-ED5E9CCE523F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974" y="1135826"/>
              <a:ext cx="1427979" cy="260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B577DC7D-530F-41BF-B456-92F434E5B58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477" b="28303"/>
            <a:stretch/>
          </p:blipFill>
          <p:spPr>
            <a:xfrm>
              <a:off x="3760552" y="1104001"/>
              <a:ext cx="991877" cy="324000"/>
            </a:xfrm>
            <a:prstGeom prst="rect">
              <a:avLst/>
            </a:prstGeom>
          </p:spPr>
        </p:pic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F3E1589B-67C1-4726-B2C5-182AD296506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89028" y="1135826"/>
              <a:ext cx="2028704" cy="260350"/>
            </a:xfrm>
            <a:prstGeom prst="rect">
              <a:avLst/>
            </a:prstGeom>
          </p:spPr>
        </p:pic>
        <p:pic>
          <p:nvPicPr>
            <p:cNvPr id="1026" name="Picture 2" descr="See the source image">
              <a:extLst>
                <a:ext uri="{FF2B5EF4-FFF2-40B4-BE49-F238E27FC236}">
                  <a16:creationId xmlns:a16="http://schemas.microsoft.com/office/drawing/2014/main" id="{38314C74-E25A-4ACB-8F45-5E8A70B3125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9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11" t="14113" r="10582" b="27894"/>
            <a:stretch/>
          </p:blipFill>
          <p:spPr bwMode="auto">
            <a:xfrm>
              <a:off x="7116476" y="1076294"/>
              <a:ext cx="985351" cy="32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Rettangolo 23">
            <a:extLst>
              <a:ext uri="{FF2B5EF4-FFF2-40B4-BE49-F238E27FC236}">
                <a16:creationId xmlns:a16="http://schemas.microsoft.com/office/drawing/2014/main" id="{14260D48-B1C2-4272-9C12-FF9712A6B9A3}"/>
              </a:ext>
            </a:extLst>
          </p:cNvPr>
          <p:cNvSpPr/>
          <p:nvPr userDrawn="1"/>
        </p:nvSpPr>
        <p:spPr>
          <a:xfrm>
            <a:off x="-2" y="2201662"/>
            <a:ext cx="9747683" cy="1784412"/>
          </a:xfrm>
          <a:prstGeom prst="rect">
            <a:avLst/>
          </a:prstGeom>
          <a:solidFill>
            <a:srgbClr val="0033A1"/>
          </a:solidFill>
          <a:ln>
            <a:noFill/>
          </a:ln>
          <a:effectLst>
            <a:outerShdw blurRad="50800" dist="38100" dir="2700000" algn="tl" rotWithShape="0">
              <a:srgbClr val="0033A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cxnSp>
        <p:nvCxnSpPr>
          <p:cNvPr id="22" name="Connettore 4 3">
            <a:extLst>
              <a:ext uri="{FF2B5EF4-FFF2-40B4-BE49-F238E27FC236}">
                <a16:creationId xmlns:a16="http://schemas.microsoft.com/office/drawing/2014/main" id="{D390AE7E-F253-4F6A-A0EE-31C8F0916610}"/>
              </a:ext>
            </a:extLst>
          </p:cNvPr>
          <p:cNvCxnSpPr>
            <a:cxnSpLocks/>
          </p:cNvCxnSpPr>
          <p:nvPr userDrawn="1"/>
        </p:nvCxnSpPr>
        <p:spPr>
          <a:xfrm rot="5400000" flipH="1" flipV="1">
            <a:off x="10349948" y="1"/>
            <a:ext cx="1563756" cy="1563756"/>
          </a:xfrm>
          <a:prstGeom prst="bentConnector3">
            <a:avLst/>
          </a:prstGeom>
          <a:ln w="50800">
            <a:solidFill>
              <a:srgbClr val="EA00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4E4B3318-6002-46D4-A8E3-6FA9E6507122}"/>
              </a:ext>
            </a:extLst>
          </p:cNvPr>
          <p:cNvSpPr txBox="1"/>
          <p:nvPr userDrawn="1"/>
        </p:nvSpPr>
        <p:spPr>
          <a:xfrm>
            <a:off x="9640843" y="6147554"/>
            <a:ext cx="2562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  <a:latin typeface="TIM Sans" panose="02020503040602060503" pitchFamily="18" charset="0"/>
              </a:rPr>
              <a:t>Roma,  04/08/2022</a:t>
            </a:r>
          </a:p>
        </p:txBody>
      </p:sp>
      <p:sp>
        <p:nvSpPr>
          <p:cNvPr id="26" name="Figura a mano libera 22">
            <a:extLst>
              <a:ext uri="{FF2B5EF4-FFF2-40B4-BE49-F238E27FC236}">
                <a16:creationId xmlns:a16="http://schemas.microsoft.com/office/drawing/2014/main" id="{400B3443-B906-40F7-BBC2-D64EE7E6505D}"/>
              </a:ext>
            </a:extLst>
          </p:cNvPr>
          <p:cNvSpPr/>
          <p:nvPr userDrawn="1"/>
        </p:nvSpPr>
        <p:spPr>
          <a:xfrm>
            <a:off x="10119666" y="5249334"/>
            <a:ext cx="2065867" cy="316088"/>
          </a:xfrm>
          <a:custGeom>
            <a:avLst/>
            <a:gdLst>
              <a:gd name="connsiteX0" fmla="*/ 0 w 2065867"/>
              <a:gd name="connsiteY0" fmla="*/ 316088 h 316088"/>
              <a:gd name="connsiteX1" fmla="*/ 0 w 2065867"/>
              <a:gd name="connsiteY1" fmla="*/ 0 h 316088"/>
              <a:gd name="connsiteX2" fmla="*/ 2065867 w 2065867"/>
              <a:gd name="connsiteY2" fmla="*/ 0 h 31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65867" h="316088">
                <a:moveTo>
                  <a:pt x="0" y="316088"/>
                </a:moveTo>
                <a:lnTo>
                  <a:pt x="0" y="0"/>
                </a:lnTo>
                <a:lnTo>
                  <a:pt x="2065867" y="0"/>
                </a:lnTo>
              </a:path>
            </a:pathLst>
          </a:cu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Figura a mano libera 23">
            <a:extLst>
              <a:ext uri="{FF2B5EF4-FFF2-40B4-BE49-F238E27FC236}">
                <a16:creationId xmlns:a16="http://schemas.microsoft.com/office/drawing/2014/main" id="{43AD9810-A011-427C-B590-05F9751EFA6E}"/>
              </a:ext>
            </a:extLst>
          </p:cNvPr>
          <p:cNvSpPr/>
          <p:nvPr userDrawn="1"/>
        </p:nvSpPr>
        <p:spPr>
          <a:xfrm>
            <a:off x="9385679" y="5806440"/>
            <a:ext cx="1648177" cy="1051560"/>
          </a:xfrm>
          <a:custGeom>
            <a:avLst/>
            <a:gdLst>
              <a:gd name="connsiteX0" fmla="*/ 632178 w 632178"/>
              <a:gd name="connsiteY0" fmla="*/ 0 h 1219200"/>
              <a:gd name="connsiteX1" fmla="*/ 0 w 632178"/>
              <a:gd name="connsiteY1" fmla="*/ 0 h 1219200"/>
              <a:gd name="connsiteX2" fmla="*/ 0 w 632178"/>
              <a:gd name="connsiteY2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2178" h="1219200">
                <a:moveTo>
                  <a:pt x="632178" y="0"/>
                </a:moveTo>
                <a:lnTo>
                  <a:pt x="0" y="0"/>
                </a:lnTo>
                <a:lnTo>
                  <a:pt x="0" y="1219200"/>
                </a:lnTo>
              </a:path>
            </a:pathLst>
          </a:custGeom>
          <a:noFill/>
          <a:ln w="63500">
            <a:solidFill>
              <a:srgbClr val="EA00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4066D17C-A6FF-4710-BCD0-74A7EC7959CE}"/>
              </a:ext>
            </a:extLst>
          </p:cNvPr>
          <p:cNvGrpSpPr/>
          <p:nvPr userDrawn="1"/>
        </p:nvGrpSpPr>
        <p:grpSpPr>
          <a:xfrm>
            <a:off x="549151" y="2465876"/>
            <a:ext cx="8759438" cy="1255984"/>
            <a:chOff x="549151" y="2522943"/>
            <a:chExt cx="8759438" cy="1255984"/>
          </a:xfrm>
        </p:grpSpPr>
        <p:sp>
          <p:nvSpPr>
            <p:cNvPr id="3" name="CasellaDiTesto 2">
              <a:extLst>
                <a:ext uri="{FF2B5EF4-FFF2-40B4-BE49-F238E27FC236}">
                  <a16:creationId xmlns:a16="http://schemas.microsoft.com/office/drawing/2014/main" id="{CD5198AE-C2D6-4E7B-95CF-5A18978FB580}"/>
                </a:ext>
              </a:extLst>
            </p:cNvPr>
            <p:cNvSpPr txBox="1"/>
            <p:nvPr userDrawn="1"/>
          </p:nvSpPr>
          <p:spPr>
            <a:xfrm>
              <a:off x="549151" y="2522943"/>
              <a:ext cx="8745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 Sans" panose="020B0604020202020204" charset="0"/>
                </a:rPr>
                <a:t>Servizi di Sicurezza da Remoto - Lotto 1 PAC</a:t>
              </a:r>
            </a:p>
          </p:txBody>
        </p:sp>
        <p:sp>
          <p:nvSpPr>
            <p:cNvPr id="28" name="CasellaDiTesto 27">
              <a:extLst>
                <a:ext uri="{FF2B5EF4-FFF2-40B4-BE49-F238E27FC236}">
                  <a16:creationId xmlns:a16="http://schemas.microsoft.com/office/drawing/2014/main" id="{4169849C-C52A-49B1-A89D-1309F972F2CC}"/>
                </a:ext>
              </a:extLst>
            </p:cNvPr>
            <p:cNvSpPr txBox="1"/>
            <p:nvPr userDrawn="1"/>
          </p:nvSpPr>
          <p:spPr>
            <a:xfrm>
              <a:off x="562819" y="3194152"/>
              <a:ext cx="8745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3200" b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 Sans Light" panose="020B0604020202020204" charset="0"/>
                </a:rPr>
                <a:t>ID #2296</a:t>
              </a:r>
            </a:p>
          </p:txBody>
        </p:sp>
      </p:grp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DB85F8A9-5200-46EB-A435-0ED863B9AA9F}"/>
              </a:ext>
            </a:extLst>
          </p:cNvPr>
          <p:cNvSpPr txBox="1"/>
          <p:nvPr userDrawn="1"/>
        </p:nvSpPr>
        <p:spPr>
          <a:xfrm>
            <a:off x="11458691" y="6590356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err="1">
                <a:solidFill>
                  <a:schemeClr val="bg1"/>
                </a:solidFill>
                <a:latin typeface="TIM Sans" panose="02020503040602060503" pitchFamily="18" charset="0"/>
              </a:rPr>
              <a:t>Vers</a:t>
            </a:r>
            <a:r>
              <a:rPr lang="it-IT" sz="1000" dirty="0">
                <a:solidFill>
                  <a:schemeClr val="bg1"/>
                </a:solidFill>
                <a:latin typeface="TIM Sans" panose="02020503040602060503" pitchFamily="18" charset="0"/>
              </a:rPr>
              <a:t>. 1.0</a:t>
            </a:r>
          </a:p>
        </p:txBody>
      </p:sp>
    </p:spTree>
    <p:extLst>
      <p:ext uri="{BB962C8B-B14F-4D97-AF65-F5344CB8AC3E}">
        <p14:creationId xmlns:p14="http://schemas.microsoft.com/office/powerpoint/2010/main" val="2383258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c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4AF65822-4202-4B23-BC6F-30A501A0A3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9937"/>
          <a:stretch/>
        </p:blipFill>
        <p:spPr>
          <a:xfrm>
            <a:off x="1" y="-1"/>
            <a:ext cx="12192000" cy="6176509"/>
          </a:xfrm>
          <a:prstGeom prst="rect">
            <a:avLst/>
          </a:prstGeom>
        </p:spPr>
      </p:pic>
      <p:sp>
        <p:nvSpPr>
          <p:cNvPr id="16" name="Shape 12">
            <a:extLst>
              <a:ext uri="{FF2B5EF4-FFF2-40B4-BE49-F238E27FC236}">
                <a16:creationId xmlns:a16="http://schemas.microsoft.com/office/drawing/2014/main" id="{1FABC6E1-4117-A543-88F2-85ACCCCC5430}"/>
              </a:ext>
            </a:extLst>
          </p:cNvPr>
          <p:cNvSpPr txBox="1"/>
          <p:nvPr userDrawn="1"/>
        </p:nvSpPr>
        <p:spPr>
          <a:xfrm>
            <a:off x="11718524" y="6514635"/>
            <a:ext cx="229953" cy="12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 b="0" i="0" u="none" strike="noStrike" cap="none">
                <a:solidFill>
                  <a:schemeClr val="bg1"/>
                </a:solidFill>
                <a:latin typeface="TIM Sans" panose="02020503040602060503" pitchFamily="18" charset="77"/>
                <a:ea typeface="Arial"/>
                <a:cs typeface="Arial"/>
                <a:sym typeface="Arial"/>
              </a:rPr>
              <a:t>‹N›</a:t>
            </a:fld>
            <a:endParaRPr sz="800" b="0" i="0" u="none" strike="noStrike" cap="none">
              <a:solidFill>
                <a:schemeClr val="bg1"/>
              </a:solidFill>
              <a:latin typeface="TIM Sans" panose="02020503040602060503" pitchFamily="18" charset="77"/>
              <a:ea typeface="Arial"/>
              <a:cs typeface="Arial"/>
              <a:sym typeface="Arial"/>
            </a:endParaRPr>
          </a:p>
        </p:txBody>
      </p:sp>
      <p:cxnSp>
        <p:nvCxnSpPr>
          <p:cNvPr id="17" name="Shape 13">
            <a:extLst>
              <a:ext uri="{FF2B5EF4-FFF2-40B4-BE49-F238E27FC236}">
                <a16:creationId xmlns:a16="http://schemas.microsoft.com/office/drawing/2014/main" id="{93A56B37-E433-7344-9EBF-E27D877558FE}"/>
              </a:ext>
            </a:extLst>
          </p:cNvPr>
          <p:cNvCxnSpPr/>
          <p:nvPr userDrawn="1"/>
        </p:nvCxnSpPr>
        <p:spPr>
          <a:xfrm>
            <a:off x="11650345" y="6372225"/>
            <a:ext cx="0" cy="260350"/>
          </a:xfrm>
          <a:prstGeom prst="straightConnector1">
            <a:avLst/>
          </a:prstGeom>
          <a:noFill/>
          <a:ln w="9525" cap="flat" cmpd="sng">
            <a:solidFill>
              <a:srgbClr val="EB0028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0" name="Segnaposto data 7">
            <a:extLst>
              <a:ext uri="{FF2B5EF4-FFF2-40B4-BE49-F238E27FC236}">
                <a16:creationId xmlns:a16="http://schemas.microsoft.com/office/drawing/2014/main" id="{AF95B36C-4866-495A-81FF-8181F1657738}"/>
              </a:ext>
            </a:extLst>
          </p:cNvPr>
          <p:cNvSpPr txBox="1">
            <a:spLocks/>
          </p:cNvSpPr>
          <p:nvPr userDrawn="1"/>
        </p:nvSpPr>
        <p:spPr>
          <a:xfrm>
            <a:off x="5882236" y="6323015"/>
            <a:ext cx="5689600" cy="2111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r" defTabSz="914400" rtl="0" eaLnBrk="1" latinLnBrk="0" hangingPunct="1">
              <a:defRPr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b="1" dirty="0">
                <a:solidFill>
                  <a:schemeClr val="bg1"/>
                </a:solidFill>
                <a:latin typeface="TIM Sans" panose="02020503040602060503" pitchFamily="18" charset="77"/>
              </a:rPr>
              <a:t>Servizi di Sicurezza da Remoto – Lotto 1 PAC</a:t>
            </a:r>
          </a:p>
        </p:txBody>
      </p:sp>
      <p:sp>
        <p:nvSpPr>
          <p:cNvPr id="21" name="Segnaposto piè di pagina 8">
            <a:extLst>
              <a:ext uri="{FF2B5EF4-FFF2-40B4-BE49-F238E27FC236}">
                <a16:creationId xmlns:a16="http://schemas.microsoft.com/office/drawing/2014/main" id="{7B2A5BFB-2686-4049-B9F4-9380D7EF2B1D}"/>
              </a:ext>
            </a:extLst>
          </p:cNvPr>
          <p:cNvSpPr txBox="1">
            <a:spLocks/>
          </p:cNvSpPr>
          <p:nvPr userDrawn="1"/>
        </p:nvSpPr>
        <p:spPr>
          <a:xfrm>
            <a:off x="8615082" y="6481767"/>
            <a:ext cx="2956754" cy="220663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r" defTabSz="914400" rtl="0" eaLnBrk="1" latinLnBrk="0" hangingPunct="1">
              <a:defRPr sz="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dirty="0">
                <a:solidFill>
                  <a:schemeClr val="bg1"/>
                </a:solidFill>
                <a:latin typeface="TIM Sans" panose="02020503040602060503" pitchFamily="18" charset="77"/>
              </a:rPr>
              <a:t>ID #2296</a:t>
            </a:r>
          </a:p>
        </p:txBody>
      </p:sp>
      <p:pic>
        <p:nvPicPr>
          <p:cNvPr id="13" name="Immagine 11" descr="primario_rgb.png">
            <a:extLst>
              <a:ext uri="{FF2B5EF4-FFF2-40B4-BE49-F238E27FC236}">
                <a16:creationId xmlns:a16="http://schemas.microsoft.com/office/drawing/2014/main" id="{86595C96-C697-4CA3-BEFE-1102E8B648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72" t="-21735" r="-5796" b="-23864"/>
          <a:stretch/>
        </p:blipFill>
        <p:spPr>
          <a:xfrm>
            <a:off x="225468" y="6323015"/>
            <a:ext cx="1114817" cy="379415"/>
          </a:xfrm>
          <a:prstGeom prst="rect">
            <a:avLst/>
          </a:prstGeom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83E661EE-0FCE-47F9-98B7-B695E45C5D8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883" y="6382547"/>
            <a:ext cx="1427979" cy="2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magine 9">
            <a:extLst>
              <a:ext uri="{FF2B5EF4-FFF2-40B4-BE49-F238E27FC236}">
                <a16:creationId xmlns:a16="http://schemas.microsoft.com/office/drawing/2014/main" id="{AE9E764B-3202-4AB0-8839-27F0103976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7" b="28303"/>
          <a:stretch/>
        </p:blipFill>
        <p:spPr>
          <a:xfrm>
            <a:off x="3041461" y="6350722"/>
            <a:ext cx="991877" cy="324000"/>
          </a:xfrm>
          <a:prstGeom prst="rect">
            <a:avLst/>
          </a:prstGeom>
        </p:spPr>
      </p:pic>
      <p:pic>
        <p:nvPicPr>
          <p:cNvPr id="18" name="Immagine 12">
            <a:extLst>
              <a:ext uri="{FF2B5EF4-FFF2-40B4-BE49-F238E27FC236}">
                <a16:creationId xmlns:a16="http://schemas.microsoft.com/office/drawing/2014/main" id="{5065969D-3CB6-48EB-8838-A4B67EC9C42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937" y="6382547"/>
            <a:ext cx="2028704" cy="260350"/>
          </a:xfrm>
          <a:prstGeom prst="rect">
            <a:avLst/>
          </a:prstGeom>
        </p:spPr>
      </p:pic>
      <p:pic>
        <p:nvPicPr>
          <p:cNvPr id="22" name="Picture 2" descr="See the source image">
            <a:extLst>
              <a:ext uri="{FF2B5EF4-FFF2-40B4-BE49-F238E27FC236}">
                <a16:creationId xmlns:a16="http://schemas.microsoft.com/office/drawing/2014/main" id="{27779D5E-07F0-4831-A784-88B9AE47779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9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1" t="14113" r="10582" b="27894"/>
          <a:stretch/>
        </p:blipFill>
        <p:spPr bwMode="auto">
          <a:xfrm>
            <a:off x="6397385" y="6324276"/>
            <a:ext cx="985351" cy="3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765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">
            <a:extLst>
              <a:ext uri="{FF2B5EF4-FFF2-40B4-BE49-F238E27FC236}">
                <a16:creationId xmlns:a16="http://schemas.microsoft.com/office/drawing/2014/main" id="{FC9D4B3B-DA08-D14A-A469-C98FFEDB75D5}"/>
              </a:ext>
            </a:extLst>
          </p:cNvPr>
          <p:cNvSpPr txBox="1"/>
          <p:nvPr userDrawn="1"/>
        </p:nvSpPr>
        <p:spPr>
          <a:xfrm>
            <a:off x="11718524" y="6514635"/>
            <a:ext cx="229953" cy="12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 b="0" i="0" u="none" strike="noStrike" cap="none">
                <a:solidFill>
                  <a:schemeClr val="bg1"/>
                </a:solidFill>
                <a:latin typeface="TIM Sans" panose="02020503040602060503" pitchFamily="18" charset="77"/>
                <a:ea typeface="Arial"/>
                <a:cs typeface="Arial"/>
                <a:sym typeface="Arial"/>
              </a:rPr>
              <a:t>‹N›</a:t>
            </a:fld>
            <a:endParaRPr sz="800" b="0" i="0" u="none" strike="noStrike" cap="none">
              <a:solidFill>
                <a:schemeClr val="bg1"/>
              </a:solidFill>
              <a:latin typeface="TIM Sans" panose="02020503040602060503" pitchFamily="18" charset="77"/>
              <a:ea typeface="Arial"/>
              <a:cs typeface="Arial"/>
              <a:sym typeface="Arial"/>
            </a:endParaRPr>
          </a:p>
        </p:txBody>
      </p:sp>
      <p:cxnSp>
        <p:nvCxnSpPr>
          <p:cNvPr id="8" name="Shape 13">
            <a:extLst>
              <a:ext uri="{FF2B5EF4-FFF2-40B4-BE49-F238E27FC236}">
                <a16:creationId xmlns:a16="http://schemas.microsoft.com/office/drawing/2014/main" id="{3E706A71-5D21-9B43-9D04-E97A62E6B13E}"/>
              </a:ext>
            </a:extLst>
          </p:cNvPr>
          <p:cNvCxnSpPr/>
          <p:nvPr userDrawn="1"/>
        </p:nvCxnSpPr>
        <p:spPr>
          <a:xfrm>
            <a:off x="11650345" y="6372225"/>
            <a:ext cx="0" cy="260350"/>
          </a:xfrm>
          <a:prstGeom prst="straightConnector1">
            <a:avLst/>
          </a:prstGeom>
          <a:noFill/>
          <a:ln w="9525" cap="flat" cmpd="sng">
            <a:solidFill>
              <a:srgbClr val="EB0028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0" name="Immagine 9">
            <a:extLst>
              <a:ext uri="{FF2B5EF4-FFF2-40B4-BE49-F238E27FC236}">
                <a16:creationId xmlns:a16="http://schemas.microsoft.com/office/drawing/2014/main" id="{7E2266D7-7A33-094B-B198-C964BD357B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3746" y="-120920"/>
            <a:ext cx="9301018" cy="6292603"/>
          </a:xfrm>
          <a:prstGeom prst="rect">
            <a:avLst/>
          </a:prstGeom>
        </p:spPr>
      </p:pic>
      <p:sp>
        <p:nvSpPr>
          <p:cNvPr id="13" name="Figura a mano libera 12">
            <a:extLst>
              <a:ext uri="{FF2B5EF4-FFF2-40B4-BE49-F238E27FC236}">
                <a16:creationId xmlns:a16="http://schemas.microsoft.com/office/drawing/2014/main" id="{02FE016D-82AA-144C-9BEB-6C7641E4C1DD}"/>
              </a:ext>
            </a:extLst>
          </p:cNvPr>
          <p:cNvSpPr/>
          <p:nvPr userDrawn="1"/>
        </p:nvSpPr>
        <p:spPr>
          <a:xfrm>
            <a:off x="299000" y="-10886"/>
            <a:ext cx="304800" cy="642257"/>
          </a:xfrm>
          <a:custGeom>
            <a:avLst/>
            <a:gdLst>
              <a:gd name="connsiteX0" fmla="*/ 0 w 304800"/>
              <a:gd name="connsiteY0" fmla="*/ 0 h 642257"/>
              <a:gd name="connsiteX1" fmla="*/ 0 w 304800"/>
              <a:gd name="connsiteY1" fmla="*/ 642257 h 642257"/>
              <a:gd name="connsiteX2" fmla="*/ 304800 w 304800"/>
              <a:gd name="connsiteY2" fmla="*/ 642257 h 642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" h="642257">
                <a:moveTo>
                  <a:pt x="0" y="0"/>
                </a:moveTo>
                <a:lnTo>
                  <a:pt x="0" y="642257"/>
                </a:lnTo>
                <a:lnTo>
                  <a:pt x="304800" y="642257"/>
                </a:lnTo>
              </a:path>
            </a:pathLst>
          </a:custGeom>
          <a:noFill/>
          <a:ln w="50800">
            <a:solidFill>
              <a:srgbClr val="DAF2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Segnaposto data 7">
            <a:extLst>
              <a:ext uri="{FF2B5EF4-FFF2-40B4-BE49-F238E27FC236}">
                <a16:creationId xmlns:a16="http://schemas.microsoft.com/office/drawing/2014/main" id="{87B328BF-EE0E-4F99-8D7C-2602694BFC2A}"/>
              </a:ext>
            </a:extLst>
          </p:cNvPr>
          <p:cNvSpPr txBox="1">
            <a:spLocks/>
          </p:cNvSpPr>
          <p:nvPr userDrawn="1"/>
        </p:nvSpPr>
        <p:spPr>
          <a:xfrm>
            <a:off x="5882236" y="6323015"/>
            <a:ext cx="5689600" cy="2111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r" defTabSz="914400" rtl="0" eaLnBrk="1" latinLnBrk="0" hangingPunct="1">
              <a:defRPr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b="1" dirty="0">
                <a:solidFill>
                  <a:schemeClr val="bg1"/>
                </a:solidFill>
                <a:latin typeface="TIM Sans" panose="02020503040602060503" pitchFamily="18" charset="77"/>
              </a:rPr>
              <a:t>Servizi di Sicurezza da Remoto – Lotto 1 PAC</a:t>
            </a:r>
          </a:p>
        </p:txBody>
      </p:sp>
      <p:sp>
        <p:nvSpPr>
          <p:cNvPr id="19" name="Segnaposto piè di pagina 8">
            <a:extLst>
              <a:ext uri="{FF2B5EF4-FFF2-40B4-BE49-F238E27FC236}">
                <a16:creationId xmlns:a16="http://schemas.microsoft.com/office/drawing/2014/main" id="{7DAB3DBA-2D94-4DC1-AD98-516420E23E85}"/>
              </a:ext>
            </a:extLst>
          </p:cNvPr>
          <p:cNvSpPr txBox="1">
            <a:spLocks/>
          </p:cNvSpPr>
          <p:nvPr userDrawn="1"/>
        </p:nvSpPr>
        <p:spPr>
          <a:xfrm>
            <a:off x="8615082" y="6481767"/>
            <a:ext cx="2956754" cy="220663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r" defTabSz="914400" rtl="0" eaLnBrk="1" latinLnBrk="0" hangingPunct="1">
              <a:defRPr sz="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dirty="0">
                <a:solidFill>
                  <a:schemeClr val="bg1"/>
                </a:solidFill>
                <a:latin typeface="TIM Sans" panose="02020503040602060503" pitchFamily="18" charset="77"/>
              </a:rPr>
              <a:t>ID #2296</a:t>
            </a:r>
          </a:p>
        </p:txBody>
      </p:sp>
      <p:pic>
        <p:nvPicPr>
          <p:cNvPr id="16" name="Immagine 11" descr="primario_rgb.png">
            <a:extLst>
              <a:ext uri="{FF2B5EF4-FFF2-40B4-BE49-F238E27FC236}">
                <a16:creationId xmlns:a16="http://schemas.microsoft.com/office/drawing/2014/main" id="{01A53999-4787-4A08-A9EE-FBBC9DCD6E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72" t="-21735" r="-5796" b="-23864"/>
          <a:stretch/>
        </p:blipFill>
        <p:spPr>
          <a:xfrm>
            <a:off x="225468" y="6323015"/>
            <a:ext cx="1114817" cy="379415"/>
          </a:xfrm>
          <a:prstGeom prst="rect">
            <a:avLst/>
          </a:prstGeom>
        </p:spPr>
      </p:pic>
      <p:pic>
        <p:nvPicPr>
          <p:cNvPr id="17" name="Picture 4">
            <a:extLst>
              <a:ext uri="{FF2B5EF4-FFF2-40B4-BE49-F238E27FC236}">
                <a16:creationId xmlns:a16="http://schemas.microsoft.com/office/drawing/2014/main" id="{EB9150DF-F727-40AC-BA23-174114B44C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883" y="6382547"/>
            <a:ext cx="1427979" cy="2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magine 9">
            <a:extLst>
              <a:ext uri="{FF2B5EF4-FFF2-40B4-BE49-F238E27FC236}">
                <a16:creationId xmlns:a16="http://schemas.microsoft.com/office/drawing/2014/main" id="{C33F280F-0773-418E-8EE3-88BE64429F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7" b="28303"/>
          <a:stretch/>
        </p:blipFill>
        <p:spPr>
          <a:xfrm>
            <a:off x="3041461" y="6350722"/>
            <a:ext cx="991877" cy="324000"/>
          </a:xfrm>
          <a:prstGeom prst="rect">
            <a:avLst/>
          </a:prstGeom>
        </p:spPr>
      </p:pic>
      <p:pic>
        <p:nvPicPr>
          <p:cNvPr id="21" name="Immagine 12">
            <a:extLst>
              <a:ext uri="{FF2B5EF4-FFF2-40B4-BE49-F238E27FC236}">
                <a16:creationId xmlns:a16="http://schemas.microsoft.com/office/drawing/2014/main" id="{82028319-A2D9-4A3E-B8C6-6E27F38B517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937" y="6382547"/>
            <a:ext cx="2028704" cy="260350"/>
          </a:xfrm>
          <a:prstGeom prst="rect">
            <a:avLst/>
          </a:prstGeom>
        </p:spPr>
      </p:pic>
      <p:pic>
        <p:nvPicPr>
          <p:cNvPr id="22" name="Picture 2" descr="See the source image">
            <a:extLst>
              <a:ext uri="{FF2B5EF4-FFF2-40B4-BE49-F238E27FC236}">
                <a16:creationId xmlns:a16="http://schemas.microsoft.com/office/drawing/2014/main" id="{691F36B7-C472-4B33-AD7B-5DE49927D20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8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1" t="14113" r="10582" b="27894"/>
          <a:stretch/>
        </p:blipFill>
        <p:spPr bwMode="auto">
          <a:xfrm>
            <a:off x="6397385" y="6324276"/>
            <a:ext cx="985351" cy="3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036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no - Cian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">
            <a:extLst>
              <a:ext uri="{FF2B5EF4-FFF2-40B4-BE49-F238E27FC236}">
                <a16:creationId xmlns:a16="http://schemas.microsoft.com/office/drawing/2014/main" id="{FC9D4B3B-DA08-D14A-A469-C98FFEDB75D5}"/>
              </a:ext>
            </a:extLst>
          </p:cNvPr>
          <p:cNvSpPr txBox="1"/>
          <p:nvPr userDrawn="1"/>
        </p:nvSpPr>
        <p:spPr>
          <a:xfrm>
            <a:off x="11718524" y="6514635"/>
            <a:ext cx="229953" cy="12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 b="0" i="0" u="none" strike="noStrike" cap="none">
                <a:solidFill>
                  <a:schemeClr val="bg1"/>
                </a:solidFill>
                <a:latin typeface="TIM Sans" panose="02020503040602060503" pitchFamily="18" charset="77"/>
                <a:ea typeface="Arial"/>
                <a:cs typeface="Arial"/>
                <a:sym typeface="Arial"/>
              </a:rPr>
              <a:t>‹N›</a:t>
            </a:fld>
            <a:endParaRPr sz="800" b="0" i="0" u="none" strike="noStrike" cap="none">
              <a:solidFill>
                <a:schemeClr val="bg1"/>
              </a:solidFill>
              <a:latin typeface="TIM Sans" panose="02020503040602060503" pitchFamily="18" charset="77"/>
              <a:ea typeface="Arial"/>
              <a:cs typeface="Arial"/>
              <a:sym typeface="Arial"/>
            </a:endParaRPr>
          </a:p>
        </p:txBody>
      </p:sp>
      <p:cxnSp>
        <p:nvCxnSpPr>
          <p:cNvPr id="8" name="Shape 13">
            <a:extLst>
              <a:ext uri="{FF2B5EF4-FFF2-40B4-BE49-F238E27FC236}">
                <a16:creationId xmlns:a16="http://schemas.microsoft.com/office/drawing/2014/main" id="{3E706A71-5D21-9B43-9D04-E97A62E6B13E}"/>
              </a:ext>
            </a:extLst>
          </p:cNvPr>
          <p:cNvCxnSpPr/>
          <p:nvPr userDrawn="1"/>
        </p:nvCxnSpPr>
        <p:spPr>
          <a:xfrm>
            <a:off x="11650345" y="6372225"/>
            <a:ext cx="0" cy="260350"/>
          </a:xfrm>
          <a:prstGeom prst="straightConnector1">
            <a:avLst/>
          </a:prstGeom>
          <a:noFill/>
          <a:ln w="9525" cap="flat" cmpd="sng">
            <a:solidFill>
              <a:srgbClr val="EB0028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Figura a mano libera 10">
            <a:extLst>
              <a:ext uri="{FF2B5EF4-FFF2-40B4-BE49-F238E27FC236}">
                <a16:creationId xmlns:a16="http://schemas.microsoft.com/office/drawing/2014/main" id="{DE9495C1-B9F7-CF46-8454-707638B66872}"/>
              </a:ext>
            </a:extLst>
          </p:cNvPr>
          <p:cNvSpPr/>
          <p:nvPr userDrawn="1"/>
        </p:nvSpPr>
        <p:spPr>
          <a:xfrm>
            <a:off x="299000" y="-10886"/>
            <a:ext cx="304800" cy="642257"/>
          </a:xfrm>
          <a:custGeom>
            <a:avLst/>
            <a:gdLst>
              <a:gd name="connsiteX0" fmla="*/ 0 w 304800"/>
              <a:gd name="connsiteY0" fmla="*/ 0 h 642257"/>
              <a:gd name="connsiteX1" fmla="*/ 0 w 304800"/>
              <a:gd name="connsiteY1" fmla="*/ 642257 h 642257"/>
              <a:gd name="connsiteX2" fmla="*/ 304800 w 304800"/>
              <a:gd name="connsiteY2" fmla="*/ 642257 h 642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" h="642257">
                <a:moveTo>
                  <a:pt x="0" y="0"/>
                </a:moveTo>
                <a:lnTo>
                  <a:pt x="0" y="642257"/>
                </a:lnTo>
                <a:lnTo>
                  <a:pt x="304800" y="642257"/>
                </a:lnTo>
              </a:path>
            </a:pathLst>
          </a:custGeom>
          <a:noFill/>
          <a:ln w="508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Segnaposto data 7">
            <a:extLst>
              <a:ext uri="{FF2B5EF4-FFF2-40B4-BE49-F238E27FC236}">
                <a16:creationId xmlns:a16="http://schemas.microsoft.com/office/drawing/2014/main" id="{D7A29F57-4D1E-4BD6-992B-1392B299660E}"/>
              </a:ext>
            </a:extLst>
          </p:cNvPr>
          <p:cNvSpPr txBox="1">
            <a:spLocks/>
          </p:cNvSpPr>
          <p:nvPr userDrawn="1"/>
        </p:nvSpPr>
        <p:spPr>
          <a:xfrm>
            <a:off x="5882236" y="6323015"/>
            <a:ext cx="5689600" cy="2111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r" defTabSz="914400" rtl="0" eaLnBrk="1" latinLnBrk="0" hangingPunct="1">
              <a:defRPr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b="1" dirty="0">
                <a:solidFill>
                  <a:schemeClr val="bg1"/>
                </a:solidFill>
                <a:latin typeface="TIM Sans" panose="02020503040602060503" pitchFamily="18" charset="77"/>
              </a:rPr>
              <a:t>Servizi di Sicurezza da Remoto – Lotto 1 PAC</a:t>
            </a:r>
          </a:p>
        </p:txBody>
      </p:sp>
      <p:sp>
        <p:nvSpPr>
          <p:cNvPr id="16" name="Segnaposto piè di pagina 8">
            <a:extLst>
              <a:ext uri="{FF2B5EF4-FFF2-40B4-BE49-F238E27FC236}">
                <a16:creationId xmlns:a16="http://schemas.microsoft.com/office/drawing/2014/main" id="{9A3DDCC1-4853-400F-B125-260AD3FA404E}"/>
              </a:ext>
            </a:extLst>
          </p:cNvPr>
          <p:cNvSpPr txBox="1">
            <a:spLocks/>
          </p:cNvSpPr>
          <p:nvPr userDrawn="1"/>
        </p:nvSpPr>
        <p:spPr>
          <a:xfrm>
            <a:off x="8615082" y="6481767"/>
            <a:ext cx="2956754" cy="220663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r" defTabSz="914400" rtl="0" eaLnBrk="1" latinLnBrk="0" hangingPunct="1">
              <a:defRPr sz="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dirty="0">
                <a:solidFill>
                  <a:schemeClr val="bg1"/>
                </a:solidFill>
                <a:latin typeface="TIM Sans" panose="02020503040602060503" pitchFamily="18" charset="77"/>
              </a:rPr>
              <a:t>ID #2296</a:t>
            </a:r>
          </a:p>
        </p:txBody>
      </p:sp>
      <p:pic>
        <p:nvPicPr>
          <p:cNvPr id="17" name="Immagine 11" descr="primario_rgb.png">
            <a:extLst>
              <a:ext uri="{FF2B5EF4-FFF2-40B4-BE49-F238E27FC236}">
                <a16:creationId xmlns:a16="http://schemas.microsoft.com/office/drawing/2014/main" id="{1F8BA7CF-2DA3-436C-961D-A07735F981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72" t="-21735" r="-5796" b="-23864"/>
          <a:stretch/>
        </p:blipFill>
        <p:spPr>
          <a:xfrm>
            <a:off x="225468" y="6323015"/>
            <a:ext cx="1114817" cy="379415"/>
          </a:xfrm>
          <a:prstGeom prst="rect">
            <a:avLst/>
          </a:prstGeom>
        </p:spPr>
      </p:pic>
      <p:pic>
        <p:nvPicPr>
          <p:cNvPr id="18" name="Picture 4">
            <a:extLst>
              <a:ext uri="{FF2B5EF4-FFF2-40B4-BE49-F238E27FC236}">
                <a16:creationId xmlns:a16="http://schemas.microsoft.com/office/drawing/2014/main" id="{0562EAFF-B80F-42A2-A17C-D2E4C8AA3A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883" y="6382547"/>
            <a:ext cx="1427979" cy="2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magine 9">
            <a:extLst>
              <a:ext uri="{FF2B5EF4-FFF2-40B4-BE49-F238E27FC236}">
                <a16:creationId xmlns:a16="http://schemas.microsoft.com/office/drawing/2014/main" id="{735E232B-DB62-4B29-B184-37668256A6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7" b="28303"/>
          <a:stretch/>
        </p:blipFill>
        <p:spPr>
          <a:xfrm>
            <a:off x="3041461" y="6350722"/>
            <a:ext cx="991877" cy="3240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0B17583B-A76D-45AA-B7C4-8808138D7CE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937" y="6382547"/>
            <a:ext cx="2028704" cy="260350"/>
          </a:xfrm>
          <a:prstGeom prst="rect">
            <a:avLst/>
          </a:prstGeom>
        </p:spPr>
      </p:pic>
      <p:pic>
        <p:nvPicPr>
          <p:cNvPr id="21" name="Picture 2" descr="See the source image">
            <a:extLst>
              <a:ext uri="{FF2B5EF4-FFF2-40B4-BE49-F238E27FC236}">
                <a16:creationId xmlns:a16="http://schemas.microsoft.com/office/drawing/2014/main" id="{B93866F1-3FCF-4B1D-8563-68C3296DBBB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7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1" t="14113" r="10582" b="27894"/>
          <a:stretch/>
        </p:blipFill>
        <p:spPr bwMode="auto">
          <a:xfrm>
            <a:off x="6397385" y="6324276"/>
            <a:ext cx="985351" cy="3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5563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no - Magent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">
            <a:extLst>
              <a:ext uri="{FF2B5EF4-FFF2-40B4-BE49-F238E27FC236}">
                <a16:creationId xmlns:a16="http://schemas.microsoft.com/office/drawing/2014/main" id="{FC9D4B3B-DA08-D14A-A469-C98FFEDB75D5}"/>
              </a:ext>
            </a:extLst>
          </p:cNvPr>
          <p:cNvSpPr txBox="1"/>
          <p:nvPr userDrawn="1"/>
        </p:nvSpPr>
        <p:spPr>
          <a:xfrm>
            <a:off x="11718524" y="6514635"/>
            <a:ext cx="229953" cy="12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 b="0" i="0" u="none" strike="noStrike" cap="none">
                <a:solidFill>
                  <a:schemeClr val="bg1"/>
                </a:solidFill>
                <a:latin typeface="TIM Sans" panose="02020503040602060503" pitchFamily="18" charset="77"/>
                <a:ea typeface="Arial"/>
                <a:cs typeface="Arial"/>
                <a:sym typeface="Arial"/>
              </a:rPr>
              <a:t>‹N›</a:t>
            </a:fld>
            <a:endParaRPr sz="800" b="0" i="0" u="none" strike="noStrike" cap="none">
              <a:solidFill>
                <a:schemeClr val="bg1"/>
              </a:solidFill>
              <a:latin typeface="TIM Sans" panose="02020503040602060503" pitchFamily="18" charset="77"/>
              <a:ea typeface="Arial"/>
              <a:cs typeface="Arial"/>
              <a:sym typeface="Arial"/>
            </a:endParaRPr>
          </a:p>
        </p:txBody>
      </p:sp>
      <p:cxnSp>
        <p:nvCxnSpPr>
          <p:cNvPr id="8" name="Shape 13">
            <a:extLst>
              <a:ext uri="{FF2B5EF4-FFF2-40B4-BE49-F238E27FC236}">
                <a16:creationId xmlns:a16="http://schemas.microsoft.com/office/drawing/2014/main" id="{3E706A71-5D21-9B43-9D04-E97A62E6B13E}"/>
              </a:ext>
            </a:extLst>
          </p:cNvPr>
          <p:cNvCxnSpPr/>
          <p:nvPr userDrawn="1"/>
        </p:nvCxnSpPr>
        <p:spPr>
          <a:xfrm>
            <a:off x="11650345" y="6372225"/>
            <a:ext cx="0" cy="260350"/>
          </a:xfrm>
          <a:prstGeom prst="straightConnector1">
            <a:avLst/>
          </a:prstGeom>
          <a:noFill/>
          <a:ln w="9525" cap="flat" cmpd="sng">
            <a:solidFill>
              <a:srgbClr val="EB0028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Figura a mano libera 10">
            <a:extLst>
              <a:ext uri="{FF2B5EF4-FFF2-40B4-BE49-F238E27FC236}">
                <a16:creationId xmlns:a16="http://schemas.microsoft.com/office/drawing/2014/main" id="{DE9495C1-B9F7-CF46-8454-707638B66872}"/>
              </a:ext>
            </a:extLst>
          </p:cNvPr>
          <p:cNvSpPr/>
          <p:nvPr userDrawn="1"/>
        </p:nvSpPr>
        <p:spPr>
          <a:xfrm>
            <a:off x="299000" y="-10886"/>
            <a:ext cx="304800" cy="642257"/>
          </a:xfrm>
          <a:custGeom>
            <a:avLst/>
            <a:gdLst>
              <a:gd name="connsiteX0" fmla="*/ 0 w 304800"/>
              <a:gd name="connsiteY0" fmla="*/ 0 h 642257"/>
              <a:gd name="connsiteX1" fmla="*/ 0 w 304800"/>
              <a:gd name="connsiteY1" fmla="*/ 642257 h 642257"/>
              <a:gd name="connsiteX2" fmla="*/ 304800 w 304800"/>
              <a:gd name="connsiteY2" fmla="*/ 642257 h 642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" h="642257">
                <a:moveTo>
                  <a:pt x="0" y="0"/>
                </a:moveTo>
                <a:lnTo>
                  <a:pt x="0" y="642257"/>
                </a:lnTo>
                <a:lnTo>
                  <a:pt x="304800" y="642257"/>
                </a:lnTo>
              </a:path>
            </a:pathLst>
          </a:custGeom>
          <a:noFill/>
          <a:ln w="50800">
            <a:solidFill>
              <a:srgbClr val="FF40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Segnaposto data 7">
            <a:extLst>
              <a:ext uri="{FF2B5EF4-FFF2-40B4-BE49-F238E27FC236}">
                <a16:creationId xmlns:a16="http://schemas.microsoft.com/office/drawing/2014/main" id="{40213726-BF28-47AD-B12C-258F7BEE8A10}"/>
              </a:ext>
            </a:extLst>
          </p:cNvPr>
          <p:cNvSpPr txBox="1">
            <a:spLocks/>
          </p:cNvSpPr>
          <p:nvPr userDrawn="1"/>
        </p:nvSpPr>
        <p:spPr>
          <a:xfrm>
            <a:off x="5882236" y="6323015"/>
            <a:ext cx="5689600" cy="2111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r" defTabSz="914400" rtl="0" eaLnBrk="1" latinLnBrk="0" hangingPunct="1">
              <a:defRPr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b="1" dirty="0">
                <a:solidFill>
                  <a:schemeClr val="bg1"/>
                </a:solidFill>
                <a:latin typeface="TIM Sans" panose="02020503040602060503" pitchFamily="18" charset="77"/>
              </a:rPr>
              <a:t>Servizi di Sicurezza da Remoto – Lotto 1 PAC</a:t>
            </a:r>
          </a:p>
        </p:txBody>
      </p:sp>
      <p:sp>
        <p:nvSpPr>
          <p:cNvPr id="16" name="Segnaposto piè di pagina 8">
            <a:extLst>
              <a:ext uri="{FF2B5EF4-FFF2-40B4-BE49-F238E27FC236}">
                <a16:creationId xmlns:a16="http://schemas.microsoft.com/office/drawing/2014/main" id="{E468645E-806B-4327-993D-C5550A9CA5FD}"/>
              </a:ext>
            </a:extLst>
          </p:cNvPr>
          <p:cNvSpPr txBox="1">
            <a:spLocks/>
          </p:cNvSpPr>
          <p:nvPr userDrawn="1"/>
        </p:nvSpPr>
        <p:spPr>
          <a:xfrm>
            <a:off x="8615082" y="6481767"/>
            <a:ext cx="2956754" cy="220663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r" defTabSz="914400" rtl="0" eaLnBrk="1" latinLnBrk="0" hangingPunct="1">
              <a:defRPr sz="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dirty="0">
                <a:solidFill>
                  <a:schemeClr val="bg1"/>
                </a:solidFill>
                <a:latin typeface="TIM Sans" panose="02020503040602060503" pitchFamily="18" charset="77"/>
              </a:rPr>
              <a:t>ID #2296</a:t>
            </a:r>
          </a:p>
        </p:txBody>
      </p:sp>
      <p:pic>
        <p:nvPicPr>
          <p:cNvPr id="17" name="Immagine 11" descr="primario_rgb.png">
            <a:extLst>
              <a:ext uri="{FF2B5EF4-FFF2-40B4-BE49-F238E27FC236}">
                <a16:creationId xmlns:a16="http://schemas.microsoft.com/office/drawing/2014/main" id="{7E93DF68-6C52-46D4-93EB-24EEE03DAD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72" t="-21735" r="-5796" b="-23864"/>
          <a:stretch/>
        </p:blipFill>
        <p:spPr>
          <a:xfrm>
            <a:off x="225468" y="6323015"/>
            <a:ext cx="1114817" cy="379415"/>
          </a:xfrm>
          <a:prstGeom prst="rect">
            <a:avLst/>
          </a:prstGeom>
        </p:spPr>
      </p:pic>
      <p:pic>
        <p:nvPicPr>
          <p:cNvPr id="18" name="Picture 4">
            <a:extLst>
              <a:ext uri="{FF2B5EF4-FFF2-40B4-BE49-F238E27FC236}">
                <a16:creationId xmlns:a16="http://schemas.microsoft.com/office/drawing/2014/main" id="{6490B64E-73B1-4B3D-8064-8B01C8E7E3D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883" y="6382547"/>
            <a:ext cx="1427979" cy="2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magine 9">
            <a:extLst>
              <a:ext uri="{FF2B5EF4-FFF2-40B4-BE49-F238E27FC236}">
                <a16:creationId xmlns:a16="http://schemas.microsoft.com/office/drawing/2014/main" id="{1D360DA6-5459-4FBB-8B81-683741DB2B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7" b="28303"/>
          <a:stretch/>
        </p:blipFill>
        <p:spPr>
          <a:xfrm>
            <a:off x="3041461" y="6350722"/>
            <a:ext cx="991877" cy="3240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77F04428-EE97-4298-B587-CCADCEA7B4F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937" y="6382547"/>
            <a:ext cx="2028704" cy="260350"/>
          </a:xfrm>
          <a:prstGeom prst="rect">
            <a:avLst/>
          </a:prstGeom>
        </p:spPr>
      </p:pic>
      <p:pic>
        <p:nvPicPr>
          <p:cNvPr id="21" name="Picture 2" descr="See the source image">
            <a:extLst>
              <a:ext uri="{FF2B5EF4-FFF2-40B4-BE49-F238E27FC236}">
                <a16:creationId xmlns:a16="http://schemas.microsoft.com/office/drawing/2014/main" id="{F9DA7E79-C105-46E7-A394-9299AC5AA00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7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1" t="14113" r="10582" b="27894"/>
          <a:stretch/>
        </p:blipFill>
        <p:spPr bwMode="auto">
          <a:xfrm>
            <a:off x="6397385" y="6324276"/>
            <a:ext cx="985351" cy="3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8312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no - Gial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">
            <a:extLst>
              <a:ext uri="{FF2B5EF4-FFF2-40B4-BE49-F238E27FC236}">
                <a16:creationId xmlns:a16="http://schemas.microsoft.com/office/drawing/2014/main" id="{FC9D4B3B-DA08-D14A-A469-C98FFEDB75D5}"/>
              </a:ext>
            </a:extLst>
          </p:cNvPr>
          <p:cNvSpPr txBox="1"/>
          <p:nvPr userDrawn="1"/>
        </p:nvSpPr>
        <p:spPr>
          <a:xfrm>
            <a:off x="11718524" y="6514635"/>
            <a:ext cx="229953" cy="12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 b="0" i="0" u="none" strike="noStrike" cap="none">
                <a:solidFill>
                  <a:schemeClr val="bg1"/>
                </a:solidFill>
                <a:latin typeface="TIM Sans" panose="02020503040602060503" pitchFamily="18" charset="77"/>
                <a:ea typeface="Arial"/>
                <a:cs typeface="Arial"/>
                <a:sym typeface="Arial"/>
              </a:rPr>
              <a:t>‹N›</a:t>
            </a:fld>
            <a:endParaRPr sz="800" b="0" i="0" u="none" strike="noStrike" cap="none">
              <a:solidFill>
                <a:schemeClr val="bg1"/>
              </a:solidFill>
              <a:latin typeface="TIM Sans" panose="02020503040602060503" pitchFamily="18" charset="77"/>
              <a:ea typeface="Arial"/>
              <a:cs typeface="Arial"/>
              <a:sym typeface="Arial"/>
            </a:endParaRPr>
          </a:p>
        </p:txBody>
      </p:sp>
      <p:cxnSp>
        <p:nvCxnSpPr>
          <p:cNvPr id="8" name="Shape 13">
            <a:extLst>
              <a:ext uri="{FF2B5EF4-FFF2-40B4-BE49-F238E27FC236}">
                <a16:creationId xmlns:a16="http://schemas.microsoft.com/office/drawing/2014/main" id="{3E706A71-5D21-9B43-9D04-E97A62E6B13E}"/>
              </a:ext>
            </a:extLst>
          </p:cNvPr>
          <p:cNvCxnSpPr/>
          <p:nvPr userDrawn="1"/>
        </p:nvCxnSpPr>
        <p:spPr>
          <a:xfrm>
            <a:off x="11650345" y="6372225"/>
            <a:ext cx="0" cy="260350"/>
          </a:xfrm>
          <a:prstGeom prst="straightConnector1">
            <a:avLst/>
          </a:prstGeom>
          <a:noFill/>
          <a:ln w="9525" cap="flat" cmpd="sng">
            <a:solidFill>
              <a:srgbClr val="EB0028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Figura a mano libera 10">
            <a:extLst>
              <a:ext uri="{FF2B5EF4-FFF2-40B4-BE49-F238E27FC236}">
                <a16:creationId xmlns:a16="http://schemas.microsoft.com/office/drawing/2014/main" id="{DE9495C1-B9F7-CF46-8454-707638B66872}"/>
              </a:ext>
            </a:extLst>
          </p:cNvPr>
          <p:cNvSpPr/>
          <p:nvPr userDrawn="1"/>
        </p:nvSpPr>
        <p:spPr>
          <a:xfrm>
            <a:off x="299000" y="0"/>
            <a:ext cx="304800" cy="642257"/>
          </a:xfrm>
          <a:custGeom>
            <a:avLst/>
            <a:gdLst>
              <a:gd name="connsiteX0" fmla="*/ 0 w 304800"/>
              <a:gd name="connsiteY0" fmla="*/ 0 h 642257"/>
              <a:gd name="connsiteX1" fmla="*/ 0 w 304800"/>
              <a:gd name="connsiteY1" fmla="*/ 642257 h 642257"/>
              <a:gd name="connsiteX2" fmla="*/ 304800 w 304800"/>
              <a:gd name="connsiteY2" fmla="*/ 642257 h 642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" h="642257">
                <a:moveTo>
                  <a:pt x="0" y="0"/>
                </a:moveTo>
                <a:lnTo>
                  <a:pt x="0" y="642257"/>
                </a:lnTo>
                <a:lnTo>
                  <a:pt x="304800" y="642257"/>
                </a:lnTo>
              </a:path>
            </a:pathLst>
          </a:custGeom>
          <a:noFill/>
          <a:ln w="50800">
            <a:solidFill>
              <a:srgbClr val="FFC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Segnaposto data 7">
            <a:extLst>
              <a:ext uri="{FF2B5EF4-FFF2-40B4-BE49-F238E27FC236}">
                <a16:creationId xmlns:a16="http://schemas.microsoft.com/office/drawing/2014/main" id="{54B11360-378A-4A33-9425-ED7E35ACD32E}"/>
              </a:ext>
            </a:extLst>
          </p:cNvPr>
          <p:cNvSpPr txBox="1">
            <a:spLocks/>
          </p:cNvSpPr>
          <p:nvPr userDrawn="1"/>
        </p:nvSpPr>
        <p:spPr>
          <a:xfrm>
            <a:off x="5882236" y="6323015"/>
            <a:ext cx="5689600" cy="2111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r" defTabSz="914400" rtl="0" eaLnBrk="1" latinLnBrk="0" hangingPunct="1">
              <a:defRPr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b="1" dirty="0">
                <a:solidFill>
                  <a:schemeClr val="bg1"/>
                </a:solidFill>
                <a:latin typeface="TIM Sans" panose="02020503040602060503" pitchFamily="18" charset="77"/>
              </a:rPr>
              <a:t>Servizi di Sicurezza da Remoto – Lotto 1 PAC</a:t>
            </a:r>
          </a:p>
        </p:txBody>
      </p:sp>
      <p:sp>
        <p:nvSpPr>
          <p:cNvPr id="16" name="Segnaposto piè di pagina 8">
            <a:extLst>
              <a:ext uri="{FF2B5EF4-FFF2-40B4-BE49-F238E27FC236}">
                <a16:creationId xmlns:a16="http://schemas.microsoft.com/office/drawing/2014/main" id="{3BA3E455-B52D-4A4C-AF98-9E0B1C27E560}"/>
              </a:ext>
            </a:extLst>
          </p:cNvPr>
          <p:cNvSpPr txBox="1">
            <a:spLocks/>
          </p:cNvSpPr>
          <p:nvPr userDrawn="1"/>
        </p:nvSpPr>
        <p:spPr>
          <a:xfrm>
            <a:off x="8615082" y="6481767"/>
            <a:ext cx="2956754" cy="220663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r" defTabSz="914400" rtl="0" eaLnBrk="1" latinLnBrk="0" hangingPunct="1">
              <a:defRPr sz="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dirty="0">
                <a:solidFill>
                  <a:schemeClr val="bg1"/>
                </a:solidFill>
                <a:latin typeface="TIM Sans" panose="02020503040602060503" pitchFamily="18" charset="77"/>
              </a:rPr>
              <a:t>ID #2296</a:t>
            </a:r>
          </a:p>
        </p:txBody>
      </p:sp>
      <p:pic>
        <p:nvPicPr>
          <p:cNvPr id="17" name="Immagine 11" descr="primario_rgb.png">
            <a:extLst>
              <a:ext uri="{FF2B5EF4-FFF2-40B4-BE49-F238E27FC236}">
                <a16:creationId xmlns:a16="http://schemas.microsoft.com/office/drawing/2014/main" id="{B477D900-AB1B-4B0D-A1C8-465D5AB16A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72" t="-21735" r="-5796" b="-23864"/>
          <a:stretch/>
        </p:blipFill>
        <p:spPr>
          <a:xfrm>
            <a:off x="225468" y="6323015"/>
            <a:ext cx="1114817" cy="379415"/>
          </a:xfrm>
          <a:prstGeom prst="rect">
            <a:avLst/>
          </a:prstGeom>
        </p:spPr>
      </p:pic>
      <p:pic>
        <p:nvPicPr>
          <p:cNvPr id="18" name="Picture 4">
            <a:extLst>
              <a:ext uri="{FF2B5EF4-FFF2-40B4-BE49-F238E27FC236}">
                <a16:creationId xmlns:a16="http://schemas.microsoft.com/office/drawing/2014/main" id="{263D1918-A4A8-45DE-BD3D-E3EC89A1540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883" y="6382547"/>
            <a:ext cx="1427979" cy="2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magine 9">
            <a:extLst>
              <a:ext uri="{FF2B5EF4-FFF2-40B4-BE49-F238E27FC236}">
                <a16:creationId xmlns:a16="http://schemas.microsoft.com/office/drawing/2014/main" id="{1623D3FF-D799-42F9-923A-1E9DE44099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7" b="28303"/>
          <a:stretch/>
        </p:blipFill>
        <p:spPr>
          <a:xfrm>
            <a:off x="3041461" y="6350722"/>
            <a:ext cx="991877" cy="3240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2338CAAA-5A16-41FE-8D1C-434903364D4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937" y="6382547"/>
            <a:ext cx="2028704" cy="260350"/>
          </a:xfrm>
          <a:prstGeom prst="rect">
            <a:avLst/>
          </a:prstGeom>
        </p:spPr>
      </p:pic>
      <p:pic>
        <p:nvPicPr>
          <p:cNvPr id="21" name="Picture 2" descr="See the source image">
            <a:extLst>
              <a:ext uri="{FF2B5EF4-FFF2-40B4-BE49-F238E27FC236}">
                <a16:creationId xmlns:a16="http://schemas.microsoft.com/office/drawing/2014/main" id="{11AD70F1-C7D0-4C0C-9E1C-7AFBC6E346F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7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1" t="14113" r="10582" b="27894"/>
          <a:stretch/>
        </p:blipFill>
        <p:spPr bwMode="auto">
          <a:xfrm>
            <a:off x="6397385" y="6324276"/>
            <a:ext cx="985351" cy="3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178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no - Ross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">
            <a:extLst>
              <a:ext uri="{FF2B5EF4-FFF2-40B4-BE49-F238E27FC236}">
                <a16:creationId xmlns:a16="http://schemas.microsoft.com/office/drawing/2014/main" id="{FC9D4B3B-DA08-D14A-A469-C98FFEDB75D5}"/>
              </a:ext>
            </a:extLst>
          </p:cNvPr>
          <p:cNvSpPr txBox="1"/>
          <p:nvPr userDrawn="1"/>
        </p:nvSpPr>
        <p:spPr>
          <a:xfrm>
            <a:off x="11718524" y="6514635"/>
            <a:ext cx="229953" cy="12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 b="0" i="0" u="none" strike="noStrike" cap="none">
                <a:solidFill>
                  <a:schemeClr val="bg1"/>
                </a:solidFill>
                <a:latin typeface="TIM Sans" panose="02020503040602060503" pitchFamily="18" charset="77"/>
                <a:ea typeface="Arial"/>
                <a:cs typeface="Arial"/>
                <a:sym typeface="Arial"/>
              </a:rPr>
              <a:t>‹N›</a:t>
            </a:fld>
            <a:endParaRPr sz="800" b="0" i="0" u="none" strike="noStrike" cap="none">
              <a:solidFill>
                <a:schemeClr val="bg1"/>
              </a:solidFill>
              <a:latin typeface="TIM Sans" panose="02020503040602060503" pitchFamily="18" charset="77"/>
              <a:ea typeface="Arial"/>
              <a:cs typeface="Arial"/>
              <a:sym typeface="Arial"/>
            </a:endParaRPr>
          </a:p>
        </p:txBody>
      </p:sp>
      <p:cxnSp>
        <p:nvCxnSpPr>
          <p:cNvPr id="8" name="Shape 13">
            <a:extLst>
              <a:ext uri="{FF2B5EF4-FFF2-40B4-BE49-F238E27FC236}">
                <a16:creationId xmlns:a16="http://schemas.microsoft.com/office/drawing/2014/main" id="{3E706A71-5D21-9B43-9D04-E97A62E6B13E}"/>
              </a:ext>
            </a:extLst>
          </p:cNvPr>
          <p:cNvCxnSpPr/>
          <p:nvPr userDrawn="1"/>
        </p:nvCxnSpPr>
        <p:spPr>
          <a:xfrm>
            <a:off x="11650345" y="6372225"/>
            <a:ext cx="0" cy="260350"/>
          </a:xfrm>
          <a:prstGeom prst="straightConnector1">
            <a:avLst/>
          </a:prstGeom>
          <a:noFill/>
          <a:ln w="9525" cap="flat" cmpd="sng">
            <a:solidFill>
              <a:srgbClr val="EB0028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Figura a mano libera 10">
            <a:extLst>
              <a:ext uri="{FF2B5EF4-FFF2-40B4-BE49-F238E27FC236}">
                <a16:creationId xmlns:a16="http://schemas.microsoft.com/office/drawing/2014/main" id="{DE9495C1-B9F7-CF46-8454-707638B66872}"/>
              </a:ext>
            </a:extLst>
          </p:cNvPr>
          <p:cNvSpPr/>
          <p:nvPr userDrawn="1"/>
        </p:nvSpPr>
        <p:spPr>
          <a:xfrm>
            <a:off x="299000" y="-10886"/>
            <a:ext cx="304800" cy="642257"/>
          </a:xfrm>
          <a:custGeom>
            <a:avLst/>
            <a:gdLst>
              <a:gd name="connsiteX0" fmla="*/ 0 w 304800"/>
              <a:gd name="connsiteY0" fmla="*/ 0 h 642257"/>
              <a:gd name="connsiteX1" fmla="*/ 0 w 304800"/>
              <a:gd name="connsiteY1" fmla="*/ 642257 h 642257"/>
              <a:gd name="connsiteX2" fmla="*/ 304800 w 304800"/>
              <a:gd name="connsiteY2" fmla="*/ 642257 h 642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" h="642257">
                <a:moveTo>
                  <a:pt x="0" y="0"/>
                </a:moveTo>
                <a:lnTo>
                  <a:pt x="0" y="642257"/>
                </a:lnTo>
                <a:lnTo>
                  <a:pt x="304800" y="642257"/>
                </a:lnTo>
              </a:path>
            </a:pathLst>
          </a:cu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Segnaposto data 7">
            <a:extLst>
              <a:ext uri="{FF2B5EF4-FFF2-40B4-BE49-F238E27FC236}">
                <a16:creationId xmlns:a16="http://schemas.microsoft.com/office/drawing/2014/main" id="{EA574013-136E-4645-8A03-0EAF85FBFD9F}"/>
              </a:ext>
            </a:extLst>
          </p:cNvPr>
          <p:cNvSpPr txBox="1">
            <a:spLocks/>
          </p:cNvSpPr>
          <p:nvPr userDrawn="1"/>
        </p:nvSpPr>
        <p:spPr>
          <a:xfrm>
            <a:off x="5882236" y="6323015"/>
            <a:ext cx="5689600" cy="2111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r" defTabSz="914400" rtl="0" eaLnBrk="1" latinLnBrk="0" hangingPunct="1">
              <a:defRPr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b="1" dirty="0">
                <a:solidFill>
                  <a:schemeClr val="bg1"/>
                </a:solidFill>
                <a:latin typeface="TIM Sans" panose="02020503040602060503" pitchFamily="18" charset="77"/>
              </a:rPr>
              <a:t>Servizi di Sicurezza da Remoto – Lotto 1 PAC</a:t>
            </a:r>
          </a:p>
        </p:txBody>
      </p:sp>
      <p:sp>
        <p:nvSpPr>
          <p:cNvPr id="16" name="Segnaposto piè di pagina 8">
            <a:extLst>
              <a:ext uri="{FF2B5EF4-FFF2-40B4-BE49-F238E27FC236}">
                <a16:creationId xmlns:a16="http://schemas.microsoft.com/office/drawing/2014/main" id="{B55C3D8B-D9CB-40F5-B7E9-D6AFBE4D6FC7}"/>
              </a:ext>
            </a:extLst>
          </p:cNvPr>
          <p:cNvSpPr txBox="1">
            <a:spLocks/>
          </p:cNvSpPr>
          <p:nvPr userDrawn="1"/>
        </p:nvSpPr>
        <p:spPr>
          <a:xfrm>
            <a:off x="8615082" y="6481767"/>
            <a:ext cx="2956754" cy="220663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r" defTabSz="914400" rtl="0" eaLnBrk="1" latinLnBrk="0" hangingPunct="1">
              <a:defRPr sz="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dirty="0">
                <a:solidFill>
                  <a:schemeClr val="bg1"/>
                </a:solidFill>
                <a:latin typeface="TIM Sans" panose="02020503040602060503" pitchFamily="18" charset="77"/>
              </a:rPr>
              <a:t>ID #2296</a:t>
            </a:r>
          </a:p>
        </p:txBody>
      </p:sp>
      <p:pic>
        <p:nvPicPr>
          <p:cNvPr id="17" name="Immagine 11" descr="primario_rgb.png">
            <a:extLst>
              <a:ext uri="{FF2B5EF4-FFF2-40B4-BE49-F238E27FC236}">
                <a16:creationId xmlns:a16="http://schemas.microsoft.com/office/drawing/2014/main" id="{9A3629CE-A208-4EB0-8158-D0F65CE861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72" t="-21735" r="-5796" b="-23864"/>
          <a:stretch/>
        </p:blipFill>
        <p:spPr>
          <a:xfrm>
            <a:off x="225468" y="6323015"/>
            <a:ext cx="1114817" cy="379415"/>
          </a:xfrm>
          <a:prstGeom prst="rect">
            <a:avLst/>
          </a:prstGeom>
        </p:spPr>
      </p:pic>
      <p:pic>
        <p:nvPicPr>
          <p:cNvPr id="18" name="Picture 4">
            <a:extLst>
              <a:ext uri="{FF2B5EF4-FFF2-40B4-BE49-F238E27FC236}">
                <a16:creationId xmlns:a16="http://schemas.microsoft.com/office/drawing/2014/main" id="{52D9093E-FED1-4F60-A9AF-EBAF3D06F4C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883" y="6382547"/>
            <a:ext cx="1427979" cy="2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magine 9">
            <a:extLst>
              <a:ext uri="{FF2B5EF4-FFF2-40B4-BE49-F238E27FC236}">
                <a16:creationId xmlns:a16="http://schemas.microsoft.com/office/drawing/2014/main" id="{65FB2FDE-8115-4D50-B2B2-977CA8B493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7" b="28303"/>
          <a:stretch/>
        </p:blipFill>
        <p:spPr>
          <a:xfrm>
            <a:off x="3041461" y="6350722"/>
            <a:ext cx="991877" cy="3240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8E2E4E4E-2CEC-449C-AD5A-F36CDB270A9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937" y="6382547"/>
            <a:ext cx="2028704" cy="260350"/>
          </a:xfrm>
          <a:prstGeom prst="rect">
            <a:avLst/>
          </a:prstGeom>
        </p:spPr>
      </p:pic>
      <p:pic>
        <p:nvPicPr>
          <p:cNvPr id="21" name="Picture 2" descr="See the source image">
            <a:extLst>
              <a:ext uri="{FF2B5EF4-FFF2-40B4-BE49-F238E27FC236}">
                <a16:creationId xmlns:a16="http://schemas.microsoft.com/office/drawing/2014/main" id="{0DB5FCF3-F664-4D09-B876-CDC87B22C4E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7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1" t="14113" r="10582" b="27894"/>
          <a:stretch/>
        </p:blipFill>
        <p:spPr bwMode="auto">
          <a:xfrm>
            <a:off x="6397385" y="6324276"/>
            <a:ext cx="985351" cy="3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962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no - Ver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">
            <a:extLst>
              <a:ext uri="{FF2B5EF4-FFF2-40B4-BE49-F238E27FC236}">
                <a16:creationId xmlns:a16="http://schemas.microsoft.com/office/drawing/2014/main" id="{FC9D4B3B-DA08-D14A-A469-C98FFEDB75D5}"/>
              </a:ext>
            </a:extLst>
          </p:cNvPr>
          <p:cNvSpPr txBox="1"/>
          <p:nvPr userDrawn="1"/>
        </p:nvSpPr>
        <p:spPr>
          <a:xfrm>
            <a:off x="11718524" y="6514635"/>
            <a:ext cx="229953" cy="12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 b="0" i="0" u="none" strike="noStrike" cap="none">
                <a:solidFill>
                  <a:schemeClr val="bg1"/>
                </a:solidFill>
                <a:latin typeface="TIM Sans" panose="02020503040602060503" pitchFamily="18" charset="77"/>
                <a:ea typeface="Arial"/>
                <a:cs typeface="Arial"/>
                <a:sym typeface="Arial"/>
              </a:rPr>
              <a:t>‹N›</a:t>
            </a:fld>
            <a:endParaRPr sz="800" b="0" i="0" u="none" strike="noStrike" cap="none">
              <a:solidFill>
                <a:schemeClr val="bg1"/>
              </a:solidFill>
              <a:latin typeface="TIM Sans" panose="02020503040602060503" pitchFamily="18" charset="77"/>
              <a:ea typeface="Arial"/>
              <a:cs typeface="Arial"/>
              <a:sym typeface="Arial"/>
            </a:endParaRPr>
          </a:p>
        </p:txBody>
      </p:sp>
      <p:cxnSp>
        <p:nvCxnSpPr>
          <p:cNvPr id="8" name="Shape 13">
            <a:extLst>
              <a:ext uri="{FF2B5EF4-FFF2-40B4-BE49-F238E27FC236}">
                <a16:creationId xmlns:a16="http://schemas.microsoft.com/office/drawing/2014/main" id="{3E706A71-5D21-9B43-9D04-E97A62E6B13E}"/>
              </a:ext>
            </a:extLst>
          </p:cNvPr>
          <p:cNvCxnSpPr/>
          <p:nvPr userDrawn="1"/>
        </p:nvCxnSpPr>
        <p:spPr>
          <a:xfrm>
            <a:off x="11650345" y="6372225"/>
            <a:ext cx="0" cy="260350"/>
          </a:xfrm>
          <a:prstGeom prst="straightConnector1">
            <a:avLst/>
          </a:prstGeom>
          <a:noFill/>
          <a:ln w="9525" cap="flat" cmpd="sng">
            <a:solidFill>
              <a:srgbClr val="EB0028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Figura a mano libera 10">
            <a:extLst>
              <a:ext uri="{FF2B5EF4-FFF2-40B4-BE49-F238E27FC236}">
                <a16:creationId xmlns:a16="http://schemas.microsoft.com/office/drawing/2014/main" id="{DE9495C1-B9F7-CF46-8454-707638B66872}"/>
              </a:ext>
            </a:extLst>
          </p:cNvPr>
          <p:cNvSpPr/>
          <p:nvPr userDrawn="1"/>
        </p:nvSpPr>
        <p:spPr>
          <a:xfrm>
            <a:off x="299000" y="-10886"/>
            <a:ext cx="304800" cy="642257"/>
          </a:xfrm>
          <a:custGeom>
            <a:avLst/>
            <a:gdLst>
              <a:gd name="connsiteX0" fmla="*/ 0 w 304800"/>
              <a:gd name="connsiteY0" fmla="*/ 0 h 642257"/>
              <a:gd name="connsiteX1" fmla="*/ 0 w 304800"/>
              <a:gd name="connsiteY1" fmla="*/ 642257 h 642257"/>
              <a:gd name="connsiteX2" fmla="*/ 304800 w 304800"/>
              <a:gd name="connsiteY2" fmla="*/ 642257 h 642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" h="642257">
                <a:moveTo>
                  <a:pt x="0" y="0"/>
                </a:moveTo>
                <a:lnTo>
                  <a:pt x="0" y="642257"/>
                </a:lnTo>
                <a:lnTo>
                  <a:pt x="304800" y="642257"/>
                </a:lnTo>
              </a:path>
            </a:pathLst>
          </a:custGeom>
          <a:noFill/>
          <a:ln w="50800">
            <a:solidFill>
              <a:srgbClr val="DAF2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Immagine 11" descr="primario_rgb.png">
            <a:extLst>
              <a:ext uri="{FF2B5EF4-FFF2-40B4-BE49-F238E27FC236}">
                <a16:creationId xmlns:a16="http://schemas.microsoft.com/office/drawing/2014/main" id="{923FBD5E-9625-1649-9068-8EEDB952DB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72" t="-21735" r="-5796" b="-23864"/>
          <a:stretch/>
        </p:blipFill>
        <p:spPr>
          <a:xfrm>
            <a:off x="225468" y="6323015"/>
            <a:ext cx="1114817" cy="379415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7F9FF41F-C5FF-430C-BF09-EC62549C32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883" y="6382547"/>
            <a:ext cx="1427979" cy="2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E3F39BAE-7ABE-4FE2-A1D9-12CE45274B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7" b="28303"/>
          <a:stretch/>
        </p:blipFill>
        <p:spPr>
          <a:xfrm>
            <a:off x="3041461" y="6350722"/>
            <a:ext cx="991877" cy="32400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4A81525B-957C-4A59-944A-F62C3EEAF91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937" y="6382547"/>
            <a:ext cx="2028704" cy="260350"/>
          </a:xfrm>
          <a:prstGeom prst="rect">
            <a:avLst/>
          </a:prstGeom>
        </p:spPr>
      </p:pic>
      <p:pic>
        <p:nvPicPr>
          <p:cNvPr id="14" name="Picture 2" descr="See the source image">
            <a:extLst>
              <a:ext uri="{FF2B5EF4-FFF2-40B4-BE49-F238E27FC236}">
                <a16:creationId xmlns:a16="http://schemas.microsoft.com/office/drawing/2014/main" id="{FD547E6D-3C38-4026-9F02-28D410CA021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7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1" t="14113" r="10582" b="27894"/>
          <a:stretch/>
        </p:blipFill>
        <p:spPr bwMode="auto">
          <a:xfrm>
            <a:off x="6397385" y="6324276"/>
            <a:ext cx="985351" cy="3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egnaposto data 7">
            <a:extLst>
              <a:ext uri="{FF2B5EF4-FFF2-40B4-BE49-F238E27FC236}">
                <a16:creationId xmlns:a16="http://schemas.microsoft.com/office/drawing/2014/main" id="{528424F7-E200-4E63-AC58-05D022885B6C}"/>
              </a:ext>
            </a:extLst>
          </p:cNvPr>
          <p:cNvSpPr txBox="1">
            <a:spLocks/>
          </p:cNvSpPr>
          <p:nvPr userDrawn="1"/>
        </p:nvSpPr>
        <p:spPr>
          <a:xfrm>
            <a:off x="5882236" y="6323015"/>
            <a:ext cx="5689600" cy="2111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r" defTabSz="914400" rtl="0" eaLnBrk="1" latinLnBrk="0" hangingPunct="1">
              <a:defRPr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b="1" dirty="0">
                <a:solidFill>
                  <a:schemeClr val="bg1"/>
                </a:solidFill>
                <a:latin typeface="TIM Sans" panose="02020503040602060503" pitchFamily="18" charset="77"/>
              </a:rPr>
              <a:t>Servizi di Sicurezza da Remoto – Lotto 1 PAC</a:t>
            </a:r>
          </a:p>
        </p:txBody>
      </p:sp>
      <p:sp>
        <p:nvSpPr>
          <p:cNvPr id="16" name="Segnaposto piè di pagina 8">
            <a:extLst>
              <a:ext uri="{FF2B5EF4-FFF2-40B4-BE49-F238E27FC236}">
                <a16:creationId xmlns:a16="http://schemas.microsoft.com/office/drawing/2014/main" id="{2A29B33A-F14F-4AA0-A20A-E6CECCEEB1A2}"/>
              </a:ext>
            </a:extLst>
          </p:cNvPr>
          <p:cNvSpPr txBox="1">
            <a:spLocks/>
          </p:cNvSpPr>
          <p:nvPr userDrawn="1"/>
        </p:nvSpPr>
        <p:spPr>
          <a:xfrm>
            <a:off x="8615082" y="6481767"/>
            <a:ext cx="2956754" cy="220663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r" defTabSz="914400" rtl="0" eaLnBrk="1" latinLnBrk="0" hangingPunct="1">
              <a:defRPr sz="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dirty="0">
                <a:solidFill>
                  <a:schemeClr val="bg1"/>
                </a:solidFill>
                <a:latin typeface="TIM Sans" panose="02020503040602060503" pitchFamily="18" charset="77"/>
              </a:rPr>
              <a:t>ID #2296</a:t>
            </a:r>
          </a:p>
        </p:txBody>
      </p:sp>
    </p:spTree>
    <p:extLst>
      <p:ext uri="{BB962C8B-B14F-4D97-AF65-F5344CB8AC3E}">
        <p14:creationId xmlns:p14="http://schemas.microsoft.com/office/powerpoint/2010/main" val="1842229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SIPCMContentMarking" descr="{&quot;HashCode&quot;:-1421341466,&quot;Placement&quot;:&quot;Footer&quot;,&quot;Top&quot;:521.96,&quot;Left&quot;:396.590637,&quot;SlideWidth&quot;:960,&quot;SlideHeight&quot;:540}">
            <a:extLst>
              <a:ext uri="{FF2B5EF4-FFF2-40B4-BE49-F238E27FC236}">
                <a16:creationId xmlns:a16="http://schemas.microsoft.com/office/drawing/2014/main" id="{2060A726-C432-42A0-A131-CDB8A2D289AF}"/>
              </a:ext>
            </a:extLst>
          </p:cNvPr>
          <p:cNvSpPr txBox="1"/>
          <p:nvPr userDrawn="1"/>
        </p:nvSpPr>
        <p:spPr>
          <a:xfrm>
            <a:off x="5036701" y="6628892"/>
            <a:ext cx="2118597" cy="22910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it-IT" sz="800">
                <a:solidFill>
                  <a:srgbClr val="4472C4"/>
                </a:solidFill>
                <a:latin typeface="TIM Sans" panose="02020503040602060503" pitchFamily="18" charset="0"/>
              </a:rPr>
              <a:t>TIM - Uso Interno - Tutti i diritti riservati.</a:t>
            </a:r>
          </a:p>
        </p:txBody>
      </p:sp>
    </p:spTree>
    <p:extLst>
      <p:ext uri="{BB962C8B-B14F-4D97-AF65-F5344CB8AC3E}">
        <p14:creationId xmlns:p14="http://schemas.microsoft.com/office/powerpoint/2010/main" val="1205649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4" r:id="rId2"/>
    <p:sldLayoutId id="2147483656" r:id="rId3"/>
    <p:sldLayoutId id="2147483659" r:id="rId4"/>
    <p:sldLayoutId id="2147483650" r:id="rId5"/>
    <p:sldLayoutId id="2147483660" r:id="rId6"/>
    <p:sldLayoutId id="2147483661" r:id="rId7"/>
    <p:sldLayoutId id="2147483662" r:id="rId8"/>
    <p:sldLayoutId id="214748366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microsoft.com/office/2007/relationships/hdphoto" Target="../media/hdphoto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7045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Rettangolo 140">
            <a:extLst>
              <a:ext uri="{FF2B5EF4-FFF2-40B4-BE49-F238E27FC236}">
                <a16:creationId xmlns:a16="http://schemas.microsoft.com/office/drawing/2014/main" id="{A8ABE278-1737-4C9E-A0AE-05F46FCA0090}"/>
              </a:ext>
            </a:extLst>
          </p:cNvPr>
          <p:cNvSpPr/>
          <p:nvPr/>
        </p:nvSpPr>
        <p:spPr>
          <a:xfrm>
            <a:off x="0" y="1593805"/>
            <a:ext cx="12207034" cy="1080000"/>
          </a:xfrm>
          <a:prstGeom prst="rect">
            <a:avLst/>
          </a:prstGeom>
          <a:solidFill>
            <a:srgbClr val="FF410A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5" name="Rettangolo 144">
            <a:extLst>
              <a:ext uri="{FF2B5EF4-FFF2-40B4-BE49-F238E27FC236}">
                <a16:creationId xmlns:a16="http://schemas.microsoft.com/office/drawing/2014/main" id="{5D9FF747-7B7F-47A9-B664-6A36414AC0B1}"/>
              </a:ext>
            </a:extLst>
          </p:cNvPr>
          <p:cNvSpPr/>
          <p:nvPr/>
        </p:nvSpPr>
        <p:spPr>
          <a:xfrm>
            <a:off x="0" y="3862720"/>
            <a:ext cx="12207034" cy="1080000"/>
          </a:xfrm>
          <a:prstGeom prst="rect">
            <a:avLst/>
          </a:prstGeom>
          <a:solidFill>
            <a:srgbClr val="FF410A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Titolo 1">
            <a:extLst>
              <a:ext uri="{FF2B5EF4-FFF2-40B4-BE49-F238E27FC236}">
                <a16:creationId xmlns:a16="http://schemas.microsoft.com/office/drawing/2014/main" id="{56A268B8-9F05-CD4F-AA9F-19FD7A6F96E1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8430154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28348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Dettaglio dei Servizi Offerti (2/4)</a:t>
            </a:r>
          </a:p>
        </p:txBody>
      </p:sp>
      <p:sp>
        <p:nvSpPr>
          <p:cNvPr id="61" name="Segnaposto testo 19">
            <a:extLst>
              <a:ext uri="{FF2B5EF4-FFF2-40B4-BE49-F238E27FC236}">
                <a16:creationId xmlns:a16="http://schemas.microsoft.com/office/drawing/2014/main" id="{D7CA0E1B-0568-BE45-A939-718EBB119CB4}"/>
              </a:ext>
            </a:extLst>
          </p:cNvPr>
          <p:cNvSpPr txBox="1">
            <a:spLocks/>
          </p:cNvSpPr>
          <p:nvPr/>
        </p:nvSpPr>
        <p:spPr>
          <a:xfrm>
            <a:off x="678723" y="847147"/>
            <a:ext cx="9290900" cy="3317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1330" b="0" i="0" u="none" strike="noStrike" kern="1200" cap="none" spc="0" normalizeH="0" baseline="0" noProof="0" dirty="0">
                <a:ln>
                  <a:noFill/>
                </a:ln>
                <a:solidFill>
                  <a:srgbClr val="032D62"/>
                </a:solidFill>
                <a:effectLst/>
                <a:uLnTx/>
                <a:uFillTx/>
                <a:latin typeface="TIM Sans Light" panose="020B0604020202020204" charset="0"/>
                <a:ea typeface="+mn-ea"/>
                <a:cs typeface="Arial"/>
              </a:rPr>
              <a:t>Di seguito sono riportati nel dettaglio le </a:t>
            </a:r>
            <a:r>
              <a:rPr kumimoji="0" lang="it-IT" sz="1330" b="1" i="0" u="none" strike="noStrike" kern="1200" cap="none" spc="0" normalizeH="0" baseline="0" noProof="0" dirty="0">
                <a:ln>
                  <a:noFill/>
                </a:ln>
                <a:solidFill>
                  <a:srgbClr val="032D62"/>
                </a:solidFill>
                <a:effectLst/>
                <a:uLnTx/>
                <a:uFillTx/>
                <a:latin typeface="TIM Sans Light" panose="020B0604020202020204" charset="0"/>
                <a:ea typeface="+mn-ea"/>
                <a:cs typeface="Arial"/>
              </a:rPr>
              <a:t>proposte progettuali per i servizi offerti dall’RTI</a:t>
            </a:r>
            <a:r>
              <a:rPr kumimoji="0" lang="it-IT" sz="1330" b="0" i="0" u="none" strike="noStrike" kern="1200" cap="none" spc="0" normalizeH="0" baseline="0" noProof="0" dirty="0">
                <a:ln>
                  <a:noFill/>
                </a:ln>
                <a:solidFill>
                  <a:srgbClr val="032D62"/>
                </a:solidFill>
                <a:effectLst/>
                <a:uLnTx/>
                <a:uFillTx/>
                <a:latin typeface="TIM Sans Light" panose="020B0604020202020204" charset="0"/>
                <a:ea typeface="+mn-ea"/>
                <a:cs typeface="Arial"/>
              </a:rPr>
              <a:t>.</a:t>
            </a:r>
          </a:p>
        </p:txBody>
      </p:sp>
      <p:cxnSp>
        <p:nvCxnSpPr>
          <p:cNvPr id="149" name="Connettore 1 45">
            <a:extLst>
              <a:ext uri="{FF2B5EF4-FFF2-40B4-BE49-F238E27FC236}">
                <a16:creationId xmlns:a16="http://schemas.microsoft.com/office/drawing/2014/main" id="{138E1360-E248-43BC-B15E-367165D4347A}"/>
              </a:ext>
            </a:extLst>
          </p:cNvPr>
          <p:cNvCxnSpPr>
            <a:cxnSpLocks/>
          </p:cNvCxnSpPr>
          <p:nvPr/>
        </p:nvCxnSpPr>
        <p:spPr>
          <a:xfrm>
            <a:off x="0" y="1371946"/>
            <a:ext cx="12192000" cy="0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Rettangolo 149">
            <a:extLst>
              <a:ext uri="{FF2B5EF4-FFF2-40B4-BE49-F238E27FC236}">
                <a16:creationId xmlns:a16="http://schemas.microsoft.com/office/drawing/2014/main" id="{26FDE8F8-76C0-473A-B967-26D3DF5E4A99}"/>
              </a:ext>
            </a:extLst>
          </p:cNvPr>
          <p:cNvSpPr/>
          <p:nvPr/>
        </p:nvSpPr>
        <p:spPr>
          <a:xfrm>
            <a:off x="3622602" y="1199327"/>
            <a:ext cx="5282697" cy="338554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B0604020202020204" charset="0"/>
                <a:cs typeface="Arial"/>
              </a:rPr>
              <a:t>Descrizione del Servizio</a:t>
            </a:r>
          </a:p>
        </p:txBody>
      </p:sp>
      <p:sp>
        <p:nvSpPr>
          <p:cNvPr id="152" name="Rettangolo 151">
            <a:extLst>
              <a:ext uri="{FF2B5EF4-FFF2-40B4-BE49-F238E27FC236}">
                <a16:creationId xmlns:a16="http://schemas.microsoft.com/office/drawing/2014/main" id="{55C48B6C-8A6E-475B-89DB-7A0F94D7DCC0}"/>
              </a:ext>
            </a:extLst>
          </p:cNvPr>
          <p:cNvSpPr/>
          <p:nvPr/>
        </p:nvSpPr>
        <p:spPr>
          <a:xfrm>
            <a:off x="9160249" y="1199327"/>
            <a:ext cx="2700000" cy="338554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B0604020202020204" charset="0"/>
                <a:cs typeface="Arial"/>
              </a:rPr>
              <a:t>Tecnologie di Riferimento</a:t>
            </a:r>
          </a:p>
        </p:txBody>
      </p:sp>
      <p:sp>
        <p:nvSpPr>
          <p:cNvPr id="144" name="Rettangolo 143">
            <a:extLst>
              <a:ext uri="{FF2B5EF4-FFF2-40B4-BE49-F238E27FC236}">
                <a16:creationId xmlns:a16="http://schemas.microsoft.com/office/drawing/2014/main" id="{787A8BCF-28DC-40BE-8B37-D66C320E470B}"/>
              </a:ext>
            </a:extLst>
          </p:cNvPr>
          <p:cNvSpPr/>
          <p:nvPr/>
        </p:nvSpPr>
        <p:spPr>
          <a:xfrm>
            <a:off x="0" y="2731091"/>
            <a:ext cx="12207034" cy="1080000"/>
          </a:xfrm>
          <a:prstGeom prst="rect">
            <a:avLst/>
          </a:prstGeom>
          <a:solidFill>
            <a:srgbClr val="FF410A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9" name="Rettangolo 88">
            <a:extLst>
              <a:ext uri="{FF2B5EF4-FFF2-40B4-BE49-F238E27FC236}">
                <a16:creationId xmlns:a16="http://schemas.microsoft.com/office/drawing/2014/main" id="{CA283A0B-0014-47DA-A251-9F3BB067B778}"/>
              </a:ext>
            </a:extLst>
          </p:cNvPr>
          <p:cNvSpPr/>
          <p:nvPr/>
        </p:nvSpPr>
        <p:spPr>
          <a:xfrm>
            <a:off x="0" y="5005662"/>
            <a:ext cx="12207034" cy="1080000"/>
          </a:xfrm>
          <a:prstGeom prst="rect">
            <a:avLst/>
          </a:prstGeom>
          <a:solidFill>
            <a:srgbClr val="FF410A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7" name="Gruppo 46">
            <a:extLst>
              <a:ext uri="{FF2B5EF4-FFF2-40B4-BE49-F238E27FC236}">
                <a16:creationId xmlns:a16="http://schemas.microsoft.com/office/drawing/2014/main" id="{906BC10B-A713-4147-AC05-0B94DB019A04}"/>
              </a:ext>
            </a:extLst>
          </p:cNvPr>
          <p:cNvGrpSpPr/>
          <p:nvPr/>
        </p:nvGrpSpPr>
        <p:grpSpPr>
          <a:xfrm>
            <a:off x="459063" y="1863805"/>
            <a:ext cx="3221966" cy="540000"/>
            <a:chOff x="840505" y="2035716"/>
            <a:chExt cx="3221966" cy="540000"/>
          </a:xfrm>
        </p:grpSpPr>
        <p:sp>
          <p:nvSpPr>
            <p:cNvPr id="48" name="Segnaposto testo 13">
              <a:extLst>
                <a:ext uri="{FF2B5EF4-FFF2-40B4-BE49-F238E27FC236}">
                  <a16:creationId xmlns:a16="http://schemas.microsoft.com/office/drawing/2014/main" id="{364B1FEB-38FC-4AC7-9314-D557BADBAF32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2145785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kumimoji="0" lang="it-IT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468F"/>
                  </a:solidFill>
                  <a:effectLst/>
                  <a:uLnTx/>
                  <a:uFillTx/>
                  <a:latin typeface="TIM Sans Light" panose="020B0604020202020204" charset="0"/>
                  <a:ea typeface="MS PGothic" panose="020B0600070205080204" pitchFamily="34" charset="-128"/>
                  <a:cs typeface="Arial"/>
                </a:rPr>
                <a:t>Formazione e </a:t>
              </a:r>
              <a:r>
                <a:rPr lang="it-IT" sz="1100" b="1" dirty="0">
                  <a:solidFill>
                    <a:srgbClr val="00468F"/>
                  </a:solidFill>
                  <a:latin typeface="TIM Sans Light" panose="020B0604020202020204" charset="0"/>
                </a:rPr>
                <a:t>S</a:t>
              </a:r>
              <a:r>
                <a:rPr kumimoji="0" lang="it-IT" sz="11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468F"/>
                  </a:solidFill>
                  <a:effectLst/>
                  <a:uLnTx/>
                  <a:uFillTx/>
                  <a:latin typeface="TIM Sans Light" panose="020B0604020202020204" charset="0"/>
                  <a:ea typeface="MS PGothic" panose="020B0600070205080204" pitchFamily="34" charset="-128"/>
                  <a:cs typeface="Arial"/>
                </a:rPr>
                <a:t>ecurity</a:t>
              </a:r>
              <a:endPara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srgbClr val="00468F"/>
                </a:solidFill>
                <a:effectLst/>
                <a:uLnTx/>
                <a:uFillTx/>
                <a:latin typeface="TIM Sans Light" panose="020B0604020202020204" charset="0"/>
                <a:ea typeface="MS PGothic" panose="020B0600070205080204" pitchFamily="34" charset="-128"/>
                <a:cs typeface="Arial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kumimoji="0" lang="it-IT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468F"/>
                  </a:solidFill>
                  <a:effectLst/>
                  <a:uLnTx/>
                  <a:uFillTx/>
                  <a:latin typeface="TIM Sans Light" panose="020B0604020202020204" charset="0"/>
                  <a:ea typeface="MS PGothic" panose="020B0600070205080204" pitchFamily="34" charset="-128"/>
                  <a:cs typeface="Arial"/>
                </a:rPr>
                <a:t>Awareness</a:t>
              </a:r>
            </a:p>
          </p:txBody>
        </p:sp>
        <p:grpSp>
          <p:nvGrpSpPr>
            <p:cNvPr id="49" name="Gruppo 48">
              <a:extLst>
                <a:ext uri="{FF2B5EF4-FFF2-40B4-BE49-F238E27FC236}">
                  <a16:creationId xmlns:a16="http://schemas.microsoft.com/office/drawing/2014/main" id="{FC2E27E0-5E78-46B3-B443-C198D3808446}"/>
                </a:ext>
              </a:extLst>
            </p:cNvPr>
            <p:cNvGrpSpPr/>
            <p:nvPr/>
          </p:nvGrpSpPr>
          <p:grpSpPr>
            <a:xfrm>
              <a:off x="840505" y="2035716"/>
              <a:ext cx="665617" cy="540000"/>
              <a:chOff x="1355415" y="2035716"/>
              <a:chExt cx="665617" cy="540000"/>
            </a:xfrm>
          </p:grpSpPr>
          <p:cxnSp>
            <p:nvCxnSpPr>
              <p:cNvPr id="50" name="Connettore 1 11">
                <a:extLst>
                  <a:ext uri="{FF2B5EF4-FFF2-40B4-BE49-F238E27FC236}">
                    <a16:creationId xmlns:a16="http://schemas.microsoft.com/office/drawing/2014/main" id="{50FEE17F-4C86-41FA-9082-C9E0685DC1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2035716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grpSp>
            <p:nvGrpSpPr>
              <p:cNvPr id="51" name="Gruppo 50">
                <a:extLst>
                  <a:ext uri="{FF2B5EF4-FFF2-40B4-BE49-F238E27FC236}">
                    <a16:creationId xmlns:a16="http://schemas.microsoft.com/office/drawing/2014/main" id="{40B7DAD0-17F5-4C57-B0E1-E142723127AB}"/>
                  </a:ext>
                </a:extLst>
              </p:cNvPr>
              <p:cNvGrpSpPr/>
              <p:nvPr/>
            </p:nvGrpSpPr>
            <p:grpSpPr>
              <a:xfrm>
                <a:off x="1355415" y="2035716"/>
                <a:ext cx="540000" cy="540000"/>
                <a:chOff x="1192394" y="2035716"/>
                <a:chExt cx="540000" cy="540000"/>
              </a:xfrm>
            </p:grpSpPr>
            <p:sp>
              <p:nvSpPr>
                <p:cNvPr id="65" name="Rettangolo 64">
                  <a:extLst>
                    <a:ext uri="{FF2B5EF4-FFF2-40B4-BE49-F238E27FC236}">
                      <a16:creationId xmlns:a16="http://schemas.microsoft.com/office/drawing/2014/main" id="{2CA70E5A-3241-40AA-B340-0A2DECCCD9E0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t-IT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Rettangolo 65">
                  <a:extLst>
                    <a:ext uri="{FF2B5EF4-FFF2-40B4-BE49-F238E27FC236}">
                      <a16:creationId xmlns:a16="http://schemas.microsoft.com/office/drawing/2014/main" id="{977769FD-B7FA-43D1-8AF4-4AFF4CE263D7}"/>
                    </a:ext>
                  </a:extLst>
                </p:cNvPr>
                <p:cNvSpPr/>
                <p:nvPr/>
              </p:nvSpPr>
              <p:spPr>
                <a:xfrm>
                  <a:off x="1216974" y="2136439"/>
                  <a:ext cx="490840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1400" b="0" i="0" u="none" strike="noStrike" kern="1200" cap="none" spc="0" normalizeH="0" baseline="3000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#</a:t>
                  </a:r>
                  <a:r>
                    <a:rPr kumimoji="0" lang="it-IT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09</a:t>
                  </a:r>
                  <a:endParaRPr kumimoji="0" lang="it-IT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67" name="CasellaDiTesto 66">
            <a:extLst>
              <a:ext uri="{FF2B5EF4-FFF2-40B4-BE49-F238E27FC236}">
                <a16:creationId xmlns:a16="http://schemas.microsoft.com/office/drawing/2014/main" id="{67022AA9-2A0E-45B2-BA4E-5BF922B2ADD2}"/>
              </a:ext>
            </a:extLst>
          </p:cNvPr>
          <p:cNvSpPr txBox="1"/>
          <p:nvPr/>
        </p:nvSpPr>
        <p:spPr>
          <a:xfrm>
            <a:off x="3622602" y="1755805"/>
            <a:ext cx="52812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/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Il RTI metterà a disposizione un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percorso formativo 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(sessioni frontali, pillole di sicurezza, newsletter periodiche, corsi e-learning e simulazione di campagne di phishing) volto a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trasmettere le competenze e le tecniche 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necessarie per promuovere comportamenti in linea con i principi e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obiettivi della Cyber Security.</a:t>
            </a:r>
            <a:endParaRPr lang="it-IT" sz="1100" dirty="0">
              <a:solidFill>
                <a:srgbClr val="00338D"/>
              </a:solidFill>
              <a:latin typeface="TIM Sans Light" panose="020B0604020202020204" charset="0"/>
            </a:endParaRPr>
          </a:p>
        </p:txBody>
      </p:sp>
      <p:pic>
        <p:nvPicPr>
          <p:cNvPr id="68" name="Picture 2" descr="Cyber Security Awareness - Cyber Guru">
            <a:extLst>
              <a:ext uri="{FF2B5EF4-FFF2-40B4-BE49-F238E27FC236}">
                <a16:creationId xmlns:a16="http://schemas.microsoft.com/office/drawing/2014/main" id="{65C136B5-6B56-4A35-ACF4-88AE503675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6083" y="1914898"/>
            <a:ext cx="948333" cy="437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9" name="Gruppo 68">
            <a:extLst>
              <a:ext uri="{FF2B5EF4-FFF2-40B4-BE49-F238E27FC236}">
                <a16:creationId xmlns:a16="http://schemas.microsoft.com/office/drawing/2014/main" id="{5312CBC7-BA48-4853-AB63-878D0CBD8EC4}"/>
              </a:ext>
            </a:extLst>
          </p:cNvPr>
          <p:cNvGrpSpPr/>
          <p:nvPr/>
        </p:nvGrpSpPr>
        <p:grpSpPr>
          <a:xfrm>
            <a:off x="459063" y="3001091"/>
            <a:ext cx="3221966" cy="540000"/>
            <a:chOff x="840505" y="2035716"/>
            <a:chExt cx="3221966" cy="540000"/>
          </a:xfrm>
        </p:grpSpPr>
        <p:sp>
          <p:nvSpPr>
            <p:cNvPr id="70" name="Segnaposto testo 13">
              <a:extLst>
                <a:ext uri="{FF2B5EF4-FFF2-40B4-BE49-F238E27FC236}">
                  <a16:creationId xmlns:a16="http://schemas.microsoft.com/office/drawing/2014/main" id="{5B5DC00B-656A-4DEB-A907-BE0DE6F7D140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2145785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kumimoji="0" lang="it-IT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468F"/>
                  </a:solidFill>
                  <a:effectLst/>
                  <a:uLnTx/>
                  <a:uFillTx/>
                  <a:latin typeface="TIM Sans Light" panose="020B0604020202020204" charset="0"/>
                  <a:ea typeface="MS PGothic" panose="020B0600070205080204" pitchFamily="34" charset="-128"/>
                  <a:cs typeface="Arial"/>
                </a:rPr>
                <a:t>Gestione dell’identità</a:t>
              </a: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kumimoji="0" lang="it-IT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468F"/>
                  </a:solidFill>
                  <a:effectLst/>
                  <a:uLnTx/>
                  <a:uFillTx/>
                  <a:latin typeface="TIM Sans Light" panose="020B0604020202020204" charset="0"/>
                  <a:ea typeface="MS PGothic" panose="020B0600070205080204" pitchFamily="34" charset="-128"/>
                  <a:cs typeface="Arial"/>
                </a:rPr>
                <a:t>e accesso utente (IAU)</a:t>
              </a:r>
            </a:p>
          </p:txBody>
        </p:sp>
        <p:grpSp>
          <p:nvGrpSpPr>
            <p:cNvPr id="71" name="Gruppo 70">
              <a:extLst>
                <a:ext uri="{FF2B5EF4-FFF2-40B4-BE49-F238E27FC236}">
                  <a16:creationId xmlns:a16="http://schemas.microsoft.com/office/drawing/2014/main" id="{12985440-CC33-4D09-8C33-1FD6D510C556}"/>
                </a:ext>
              </a:extLst>
            </p:cNvPr>
            <p:cNvGrpSpPr/>
            <p:nvPr/>
          </p:nvGrpSpPr>
          <p:grpSpPr>
            <a:xfrm>
              <a:off x="840505" y="2035716"/>
              <a:ext cx="665617" cy="540000"/>
              <a:chOff x="1355415" y="2035716"/>
              <a:chExt cx="665617" cy="540000"/>
            </a:xfrm>
          </p:grpSpPr>
          <p:cxnSp>
            <p:nvCxnSpPr>
              <p:cNvPr id="72" name="Connettore 1 11">
                <a:extLst>
                  <a:ext uri="{FF2B5EF4-FFF2-40B4-BE49-F238E27FC236}">
                    <a16:creationId xmlns:a16="http://schemas.microsoft.com/office/drawing/2014/main" id="{CB67DB6A-B697-4547-A710-57A5976E8CD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2035716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grpSp>
            <p:nvGrpSpPr>
              <p:cNvPr id="73" name="Gruppo 72">
                <a:extLst>
                  <a:ext uri="{FF2B5EF4-FFF2-40B4-BE49-F238E27FC236}">
                    <a16:creationId xmlns:a16="http://schemas.microsoft.com/office/drawing/2014/main" id="{93284A5A-A3AF-4778-952C-7B4D8416368C}"/>
                  </a:ext>
                </a:extLst>
              </p:cNvPr>
              <p:cNvGrpSpPr/>
              <p:nvPr/>
            </p:nvGrpSpPr>
            <p:grpSpPr>
              <a:xfrm>
                <a:off x="1355415" y="2035716"/>
                <a:ext cx="540000" cy="540000"/>
                <a:chOff x="1192394" y="2035716"/>
                <a:chExt cx="540000" cy="540000"/>
              </a:xfrm>
            </p:grpSpPr>
            <p:sp>
              <p:nvSpPr>
                <p:cNvPr id="76" name="Rettangolo 75">
                  <a:extLst>
                    <a:ext uri="{FF2B5EF4-FFF2-40B4-BE49-F238E27FC236}">
                      <a16:creationId xmlns:a16="http://schemas.microsoft.com/office/drawing/2014/main" id="{E964D089-E1B4-49CF-B151-FB419AFC5765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t-IT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Rettangolo 76">
                  <a:extLst>
                    <a:ext uri="{FF2B5EF4-FFF2-40B4-BE49-F238E27FC236}">
                      <a16:creationId xmlns:a16="http://schemas.microsoft.com/office/drawing/2014/main" id="{F5604C91-A8F5-4908-B7D3-A9D0AF08BE43}"/>
                    </a:ext>
                  </a:extLst>
                </p:cNvPr>
                <p:cNvSpPr/>
                <p:nvPr/>
              </p:nvSpPr>
              <p:spPr>
                <a:xfrm>
                  <a:off x="1222584" y="2136439"/>
                  <a:ext cx="479619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1400" b="0" i="0" u="none" strike="noStrike" kern="1200" cap="none" spc="0" normalizeH="0" baseline="3000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#</a:t>
                  </a:r>
                  <a:r>
                    <a:rPr lang="it-IT" sz="16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10</a:t>
                  </a:r>
                  <a:endParaRPr kumimoji="0" lang="it-IT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87" name="CasellaDiTesto 86">
            <a:extLst>
              <a:ext uri="{FF2B5EF4-FFF2-40B4-BE49-F238E27FC236}">
                <a16:creationId xmlns:a16="http://schemas.microsoft.com/office/drawing/2014/main" id="{0627C3D3-2597-491E-BF0B-E59A1A64D576}"/>
              </a:ext>
            </a:extLst>
          </p:cNvPr>
          <p:cNvSpPr txBox="1"/>
          <p:nvPr/>
        </p:nvSpPr>
        <p:spPr>
          <a:xfrm>
            <a:off x="3622602" y="2893091"/>
            <a:ext cx="52812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Il RTI metterà a disposizione una soluzione basata sulla gestione dell’identità, definendo i diritti di accesso in base alle seguenti categorie  di utenti: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Utente Non autenticato 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(utente generico) e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Utente autenticato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 (che include le seguenti utenze: Utente Amministrazione, Utente Organismi di coordinamento, RTI, etc.).</a:t>
            </a:r>
          </a:p>
        </p:txBody>
      </p:sp>
      <p:grpSp>
        <p:nvGrpSpPr>
          <p:cNvPr id="90" name="Gruppo 89">
            <a:extLst>
              <a:ext uri="{FF2B5EF4-FFF2-40B4-BE49-F238E27FC236}">
                <a16:creationId xmlns:a16="http://schemas.microsoft.com/office/drawing/2014/main" id="{9255C390-BA8D-46B5-90E3-71C06A8B1B05}"/>
              </a:ext>
            </a:extLst>
          </p:cNvPr>
          <p:cNvGrpSpPr/>
          <p:nvPr/>
        </p:nvGrpSpPr>
        <p:grpSpPr>
          <a:xfrm>
            <a:off x="459063" y="4132720"/>
            <a:ext cx="3221966" cy="540000"/>
            <a:chOff x="840505" y="2035716"/>
            <a:chExt cx="3221966" cy="540000"/>
          </a:xfrm>
        </p:grpSpPr>
        <p:sp>
          <p:nvSpPr>
            <p:cNvPr id="92" name="Segnaposto testo 13">
              <a:extLst>
                <a:ext uri="{FF2B5EF4-FFF2-40B4-BE49-F238E27FC236}">
                  <a16:creationId xmlns:a16="http://schemas.microsoft.com/office/drawing/2014/main" id="{C55A1690-1683-4BAB-9644-5787E64FCE42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2145785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kumimoji="0" lang="it-IT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468F"/>
                  </a:solidFill>
                  <a:effectLst/>
                  <a:uLnTx/>
                  <a:uFillTx/>
                  <a:latin typeface="TIM Sans Light" panose="020B0604020202020204" charset="0"/>
                  <a:ea typeface="MS PGothic" panose="020B0600070205080204" pitchFamily="34" charset="-128"/>
                  <a:cs typeface="Arial"/>
                </a:rPr>
                <a:t>Servizi Qualificati</a:t>
              </a:r>
            </a:p>
          </p:txBody>
        </p:sp>
        <p:grpSp>
          <p:nvGrpSpPr>
            <p:cNvPr id="93" name="Gruppo 92">
              <a:extLst>
                <a:ext uri="{FF2B5EF4-FFF2-40B4-BE49-F238E27FC236}">
                  <a16:creationId xmlns:a16="http://schemas.microsoft.com/office/drawing/2014/main" id="{EBC535E8-7F6A-4812-B9B9-FFD9F7B7D764}"/>
                </a:ext>
              </a:extLst>
            </p:cNvPr>
            <p:cNvGrpSpPr/>
            <p:nvPr/>
          </p:nvGrpSpPr>
          <p:grpSpPr>
            <a:xfrm>
              <a:off x="840505" y="2035716"/>
              <a:ext cx="665617" cy="540000"/>
              <a:chOff x="1355415" y="2035716"/>
              <a:chExt cx="665617" cy="540000"/>
            </a:xfrm>
          </p:grpSpPr>
          <p:cxnSp>
            <p:nvCxnSpPr>
              <p:cNvPr id="94" name="Connettore 1 11">
                <a:extLst>
                  <a:ext uri="{FF2B5EF4-FFF2-40B4-BE49-F238E27FC236}">
                    <a16:creationId xmlns:a16="http://schemas.microsoft.com/office/drawing/2014/main" id="{AFD79542-A2CC-47EA-A393-0576044B44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2035716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grpSp>
            <p:nvGrpSpPr>
              <p:cNvPr id="95" name="Gruppo 94">
                <a:extLst>
                  <a:ext uri="{FF2B5EF4-FFF2-40B4-BE49-F238E27FC236}">
                    <a16:creationId xmlns:a16="http://schemas.microsoft.com/office/drawing/2014/main" id="{D65A944D-8135-48B6-AFC2-87368F1A8714}"/>
                  </a:ext>
                </a:extLst>
              </p:cNvPr>
              <p:cNvGrpSpPr/>
              <p:nvPr/>
            </p:nvGrpSpPr>
            <p:grpSpPr>
              <a:xfrm>
                <a:off x="1355415" y="2035716"/>
                <a:ext cx="540000" cy="540000"/>
                <a:chOff x="1192394" y="2035716"/>
                <a:chExt cx="540000" cy="540000"/>
              </a:xfrm>
            </p:grpSpPr>
            <p:sp>
              <p:nvSpPr>
                <p:cNvPr id="96" name="Rettangolo 95">
                  <a:extLst>
                    <a:ext uri="{FF2B5EF4-FFF2-40B4-BE49-F238E27FC236}">
                      <a16:creationId xmlns:a16="http://schemas.microsoft.com/office/drawing/2014/main" id="{9754A734-BAFF-44F8-842F-542061EABD6C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t-IT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Rettangolo 99">
                  <a:extLst>
                    <a:ext uri="{FF2B5EF4-FFF2-40B4-BE49-F238E27FC236}">
                      <a16:creationId xmlns:a16="http://schemas.microsoft.com/office/drawing/2014/main" id="{8A533C33-4339-479C-BC23-F1DEC24CA024}"/>
                    </a:ext>
                  </a:extLst>
                </p:cNvPr>
                <p:cNvSpPr/>
                <p:nvPr/>
              </p:nvSpPr>
              <p:spPr>
                <a:xfrm>
                  <a:off x="1226774" y="2136439"/>
                  <a:ext cx="468000" cy="276999"/>
                </a:xfrm>
                <a:prstGeom prst="rect">
                  <a:avLst/>
                </a:prstGeom>
              </p:spPr>
              <p:txBody>
                <a:bodyPr wrap="square" lIns="0" rIns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1100" b="0" i="0" u="none" strike="noStrike" kern="1200" cap="none" spc="0" normalizeH="0" baseline="3000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#</a:t>
                  </a:r>
                  <a:r>
                    <a:rPr lang="it-IT" sz="12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11-14</a:t>
                  </a:r>
                  <a:endParaRPr kumimoji="0" lang="it-IT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101" name="CasellaDiTesto 100">
            <a:extLst>
              <a:ext uri="{FF2B5EF4-FFF2-40B4-BE49-F238E27FC236}">
                <a16:creationId xmlns:a16="http://schemas.microsoft.com/office/drawing/2014/main" id="{0D2BD872-E3BA-4A4F-9D01-EDF0860222C2}"/>
              </a:ext>
            </a:extLst>
          </p:cNvPr>
          <p:cNvSpPr txBox="1"/>
          <p:nvPr/>
        </p:nvSpPr>
        <p:spPr>
          <a:xfrm>
            <a:off x="3622602" y="3934720"/>
            <a:ext cx="5281200" cy="93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/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Il RTI metterà a disposizione un pacchetto di soluzioni per garantire un portafoglio di servizi elettronici, tra cui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Firma Digitale Remota 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(FDR),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Sigillo Elettronico 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(SEL),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Timbro Elettronico 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(TEL) e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Validazione Temporale Elettronica 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(VTE) con l’obiettivo di garantire l’autenticità dei documenti e delle firme di validazione.</a:t>
            </a:r>
          </a:p>
        </p:txBody>
      </p:sp>
      <p:grpSp>
        <p:nvGrpSpPr>
          <p:cNvPr id="102" name="Gruppo 101">
            <a:extLst>
              <a:ext uri="{FF2B5EF4-FFF2-40B4-BE49-F238E27FC236}">
                <a16:creationId xmlns:a16="http://schemas.microsoft.com/office/drawing/2014/main" id="{C7B0F699-95A7-4E5F-8098-62DA06ABA1F5}"/>
              </a:ext>
            </a:extLst>
          </p:cNvPr>
          <p:cNvGrpSpPr/>
          <p:nvPr/>
        </p:nvGrpSpPr>
        <p:grpSpPr>
          <a:xfrm>
            <a:off x="459063" y="5275662"/>
            <a:ext cx="3221966" cy="540000"/>
            <a:chOff x="840505" y="2035716"/>
            <a:chExt cx="3221966" cy="540000"/>
          </a:xfrm>
        </p:grpSpPr>
        <p:sp>
          <p:nvSpPr>
            <p:cNvPr id="103" name="Segnaposto testo 13">
              <a:extLst>
                <a:ext uri="{FF2B5EF4-FFF2-40B4-BE49-F238E27FC236}">
                  <a16:creationId xmlns:a16="http://schemas.microsoft.com/office/drawing/2014/main" id="{6952E4A9-A9D1-472C-8C8B-D59EE4718C0C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2145785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kumimoji="0" lang="it-IT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468F"/>
                  </a:solidFill>
                  <a:effectLst/>
                  <a:uLnTx/>
                  <a:uFillTx/>
                  <a:latin typeface="TIM Sans Light" panose="020B0604020202020204" charset="0"/>
                  <a:ea typeface="MS PGothic" panose="020B0600070205080204" pitchFamily="34" charset="-128"/>
                  <a:cs typeface="Arial"/>
                </a:rPr>
                <a:t>Servizi Specialistici </a:t>
              </a:r>
            </a:p>
          </p:txBody>
        </p:sp>
        <p:grpSp>
          <p:nvGrpSpPr>
            <p:cNvPr id="104" name="Gruppo 103">
              <a:extLst>
                <a:ext uri="{FF2B5EF4-FFF2-40B4-BE49-F238E27FC236}">
                  <a16:creationId xmlns:a16="http://schemas.microsoft.com/office/drawing/2014/main" id="{2A0ED48C-C268-47B2-864F-B754E93403D6}"/>
                </a:ext>
              </a:extLst>
            </p:cNvPr>
            <p:cNvGrpSpPr/>
            <p:nvPr/>
          </p:nvGrpSpPr>
          <p:grpSpPr>
            <a:xfrm>
              <a:off x="840505" y="2035716"/>
              <a:ext cx="665617" cy="540000"/>
              <a:chOff x="1355415" y="2035716"/>
              <a:chExt cx="665617" cy="540000"/>
            </a:xfrm>
          </p:grpSpPr>
          <p:cxnSp>
            <p:nvCxnSpPr>
              <p:cNvPr id="105" name="Connettore 1 11">
                <a:extLst>
                  <a:ext uri="{FF2B5EF4-FFF2-40B4-BE49-F238E27FC236}">
                    <a16:creationId xmlns:a16="http://schemas.microsoft.com/office/drawing/2014/main" id="{5A7E4DF6-0C38-436F-B6D0-4FD7FC36304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2035716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grpSp>
            <p:nvGrpSpPr>
              <p:cNvPr id="114" name="Gruppo 113">
                <a:extLst>
                  <a:ext uri="{FF2B5EF4-FFF2-40B4-BE49-F238E27FC236}">
                    <a16:creationId xmlns:a16="http://schemas.microsoft.com/office/drawing/2014/main" id="{63CE13CA-5EF3-4494-8A41-C71150813C69}"/>
                  </a:ext>
                </a:extLst>
              </p:cNvPr>
              <p:cNvGrpSpPr/>
              <p:nvPr/>
            </p:nvGrpSpPr>
            <p:grpSpPr>
              <a:xfrm>
                <a:off x="1355415" y="2035716"/>
                <a:ext cx="540000" cy="540000"/>
                <a:chOff x="1192394" y="2035716"/>
                <a:chExt cx="540000" cy="540000"/>
              </a:xfrm>
            </p:grpSpPr>
            <p:sp>
              <p:nvSpPr>
                <p:cNvPr id="115" name="Rettangolo 114">
                  <a:extLst>
                    <a:ext uri="{FF2B5EF4-FFF2-40B4-BE49-F238E27FC236}">
                      <a16:creationId xmlns:a16="http://schemas.microsoft.com/office/drawing/2014/main" id="{C4378324-6BC2-4305-B52D-DDDED4F46FB0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t-IT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Rettangolo 115">
                  <a:extLst>
                    <a:ext uri="{FF2B5EF4-FFF2-40B4-BE49-F238E27FC236}">
                      <a16:creationId xmlns:a16="http://schemas.microsoft.com/office/drawing/2014/main" id="{561099AB-ACD8-476A-9E21-43DB30A503DF}"/>
                    </a:ext>
                  </a:extLst>
                </p:cNvPr>
                <p:cNvSpPr/>
                <p:nvPr/>
              </p:nvSpPr>
              <p:spPr>
                <a:xfrm>
                  <a:off x="1226591" y="2136439"/>
                  <a:ext cx="471604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1400" b="0" i="0" u="none" strike="noStrike" kern="1200" cap="none" spc="0" normalizeH="0" baseline="3000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#</a:t>
                  </a:r>
                  <a:r>
                    <a:rPr lang="it-IT" sz="16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15</a:t>
                  </a:r>
                  <a:endParaRPr kumimoji="0" lang="it-IT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117" name="CasellaDiTesto 116">
            <a:extLst>
              <a:ext uri="{FF2B5EF4-FFF2-40B4-BE49-F238E27FC236}">
                <a16:creationId xmlns:a16="http://schemas.microsoft.com/office/drawing/2014/main" id="{57AA4B7A-6431-4153-B769-6DB1481FB4DD}"/>
              </a:ext>
            </a:extLst>
          </p:cNvPr>
          <p:cNvSpPr txBox="1"/>
          <p:nvPr/>
        </p:nvSpPr>
        <p:spPr>
          <a:xfrm>
            <a:off x="3622602" y="5076303"/>
            <a:ext cx="5281200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Il RTI metterà a disposizione un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portafoglio di servizi specialistici di supporto in ambito Cyber Security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, grazie ad un team di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professionisti qualificati 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con esperienza pluriennale nel settore. L’obiettivo di tale offerta è di supportare in ulteriori attività che possano emergere durante lo svolgimento dei servizi sopra proposti. </a:t>
            </a:r>
          </a:p>
        </p:txBody>
      </p:sp>
      <p:pic>
        <p:nvPicPr>
          <p:cNvPr id="118" name="Immagine 117">
            <a:extLst>
              <a:ext uri="{FF2B5EF4-FFF2-40B4-BE49-F238E27FC236}">
                <a16:creationId xmlns:a16="http://schemas.microsoft.com/office/drawing/2014/main" id="{6F4D8A9C-D2EB-4C8F-89F5-87B210FBD4C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2976" y="4081239"/>
            <a:ext cx="1594547" cy="642963"/>
          </a:xfrm>
          <a:prstGeom prst="rect">
            <a:avLst/>
          </a:prstGeom>
        </p:spPr>
      </p:pic>
      <p:grpSp>
        <p:nvGrpSpPr>
          <p:cNvPr id="119" name="Gruppo 118">
            <a:extLst>
              <a:ext uri="{FF2B5EF4-FFF2-40B4-BE49-F238E27FC236}">
                <a16:creationId xmlns:a16="http://schemas.microsoft.com/office/drawing/2014/main" id="{5ECBEA64-FD0F-462A-84DB-2E4A303F700F}"/>
              </a:ext>
            </a:extLst>
          </p:cNvPr>
          <p:cNvGrpSpPr/>
          <p:nvPr/>
        </p:nvGrpSpPr>
        <p:grpSpPr>
          <a:xfrm>
            <a:off x="9618388" y="5315982"/>
            <a:ext cx="1783722" cy="459360"/>
            <a:chOff x="9869656" y="4879695"/>
            <a:chExt cx="1783722" cy="459360"/>
          </a:xfrm>
        </p:grpSpPr>
        <p:pic>
          <p:nvPicPr>
            <p:cNvPr id="120" name="Picture 10" descr="Lead Auditor ISMS EN ISO 27001:2013 | Ettore Guarnaccia">
              <a:extLst>
                <a:ext uri="{FF2B5EF4-FFF2-40B4-BE49-F238E27FC236}">
                  <a16:creationId xmlns:a16="http://schemas.microsoft.com/office/drawing/2014/main" id="{002303B5-BCF7-4632-9CE5-5BC2D82550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69656" y="4890240"/>
              <a:ext cx="438270" cy="4382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1" name="Immagine 120">
              <a:extLst>
                <a:ext uri="{FF2B5EF4-FFF2-40B4-BE49-F238E27FC236}">
                  <a16:creationId xmlns:a16="http://schemas.microsoft.com/office/drawing/2014/main" id="{A8C263A9-9A23-489B-A3FE-8DCF51F21A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10405" y="4879695"/>
              <a:ext cx="1242973" cy="459360"/>
            </a:xfrm>
            <a:prstGeom prst="rect">
              <a:avLst/>
            </a:prstGeom>
          </p:spPr>
        </p:pic>
      </p:grpSp>
      <p:pic>
        <p:nvPicPr>
          <p:cNvPr id="122" name="Picture 84">
            <a:extLst>
              <a:ext uri="{FF2B5EF4-FFF2-40B4-BE49-F238E27FC236}">
                <a16:creationId xmlns:a16="http://schemas.microsoft.com/office/drawing/2014/main" id="{B8B41EFE-538E-44D4-8A81-F4AA0D6F79B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38413" y="3078278"/>
            <a:ext cx="1143673" cy="385626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6774205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2">
            <a:extLst>
              <a:ext uri="{FF2B5EF4-FFF2-40B4-BE49-F238E27FC236}">
                <a16:creationId xmlns:a16="http://schemas.microsoft.com/office/drawing/2014/main" id="{ACAAB448-F307-F742-99FB-AEEE70210645}"/>
              </a:ext>
            </a:extLst>
          </p:cNvPr>
          <p:cNvSpPr txBox="1"/>
          <p:nvPr/>
        </p:nvSpPr>
        <p:spPr>
          <a:xfrm>
            <a:off x="11718524" y="6514635"/>
            <a:ext cx="229953" cy="12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 b="0" i="0" u="none" strike="noStrike" cap="none">
                <a:solidFill>
                  <a:schemeClr val="bg1"/>
                </a:solidFill>
                <a:latin typeface="TIM Sans" panose="02020503040602060503" pitchFamily="18" charset="77"/>
                <a:ea typeface="Arial"/>
                <a:cs typeface="Arial"/>
                <a:sym typeface="Arial"/>
              </a:rPr>
              <a:t>11</a:t>
            </a:fld>
            <a:endParaRPr sz="800" b="0" i="0" u="none" strike="noStrike" cap="none">
              <a:solidFill>
                <a:schemeClr val="bg1"/>
              </a:solidFill>
              <a:latin typeface="TIM Sans" panose="02020503040602060503" pitchFamily="18" charset="77"/>
              <a:ea typeface="Arial"/>
              <a:cs typeface="Arial"/>
              <a:sym typeface="Arial"/>
            </a:endParaRP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F2D60E3E-856F-9346-959D-AFF1BFDDA771}"/>
              </a:ext>
            </a:extLst>
          </p:cNvPr>
          <p:cNvGrpSpPr/>
          <p:nvPr/>
        </p:nvGrpSpPr>
        <p:grpSpPr>
          <a:xfrm>
            <a:off x="0" y="1448615"/>
            <a:ext cx="7573513" cy="514882"/>
            <a:chOff x="0" y="1448615"/>
            <a:chExt cx="7573513" cy="514882"/>
          </a:xfrm>
        </p:grpSpPr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CAEC8F91-04A2-F248-A9F8-12DFB8A631D9}"/>
                </a:ext>
              </a:extLst>
            </p:cNvPr>
            <p:cNvSpPr txBox="1"/>
            <p:nvPr/>
          </p:nvSpPr>
          <p:spPr>
            <a:xfrm>
              <a:off x="2000713" y="1448759"/>
              <a:ext cx="5572800" cy="514738"/>
            </a:xfrm>
            <a:prstGeom prst="rect">
              <a:avLst/>
            </a:prstGeom>
            <a:noFill/>
            <a:ln w="50800">
              <a:solidFill>
                <a:srgbClr val="00B0EF"/>
              </a:solidFill>
              <a:miter lim="800000"/>
            </a:ln>
          </p:spPr>
          <p:txBody>
            <a:bodyPr wrap="square" lIns="108000" tIns="72000" bIns="72000" rtlCol="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Contesto di Riferimento</a:t>
              </a:r>
            </a:p>
          </p:txBody>
        </p:sp>
        <p:cxnSp>
          <p:nvCxnSpPr>
            <p:cNvPr id="4" name="Connettore 4 3">
              <a:extLst>
                <a:ext uri="{FF2B5EF4-FFF2-40B4-BE49-F238E27FC236}">
                  <a16:creationId xmlns:a16="http://schemas.microsoft.com/office/drawing/2014/main" id="{19E4AE24-617D-614C-B7B5-EBE306CDE98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1448615"/>
              <a:ext cx="1876472" cy="500707"/>
            </a:xfrm>
            <a:prstGeom prst="bentConnector3">
              <a:avLst>
                <a:gd name="adj1" fmla="val 78852"/>
              </a:avLst>
            </a:prstGeom>
            <a:ln w="50800">
              <a:solidFill>
                <a:srgbClr val="00B0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147AF547-2BC0-1B4F-A786-6A34FF78E8C6}"/>
                </a:ext>
              </a:extLst>
            </p:cNvPr>
            <p:cNvSpPr/>
            <p:nvPr/>
          </p:nvSpPr>
          <p:spPr>
            <a:xfrm>
              <a:off x="1467555" y="1448615"/>
              <a:ext cx="408917" cy="338554"/>
            </a:xfrm>
            <a:prstGeom prst="rect">
              <a:avLst/>
            </a:prstGeom>
            <a:solidFill>
              <a:srgbClr val="00B0EF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 dirty="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1</a:t>
              </a:r>
            </a:p>
          </p:txBody>
        </p:sp>
      </p:grpSp>
      <p:grpSp>
        <p:nvGrpSpPr>
          <p:cNvPr id="3" name="Gruppo 2">
            <a:extLst>
              <a:ext uri="{FF2B5EF4-FFF2-40B4-BE49-F238E27FC236}">
                <a16:creationId xmlns:a16="http://schemas.microsoft.com/office/drawing/2014/main" id="{E5630AE1-5B1B-8946-AE6D-0CCB2E9FF9C1}"/>
              </a:ext>
            </a:extLst>
          </p:cNvPr>
          <p:cNvGrpSpPr/>
          <p:nvPr/>
        </p:nvGrpSpPr>
        <p:grpSpPr>
          <a:xfrm>
            <a:off x="0" y="2268859"/>
            <a:ext cx="7573515" cy="527130"/>
            <a:chOff x="0" y="2268859"/>
            <a:chExt cx="7573515" cy="527130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D07BE20B-037F-2446-BFD3-57E38AFCAF2A}"/>
                </a:ext>
              </a:extLst>
            </p:cNvPr>
            <p:cNvSpPr/>
            <p:nvPr/>
          </p:nvSpPr>
          <p:spPr>
            <a:xfrm>
              <a:off x="2000715" y="2268859"/>
              <a:ext cx="5572800" cy="514738"/>
            </a:xfrm>
            <a:prstGeom prst="rect">
              <a:avLst/>
            </a:prstGeom>
            <a:noFill/>
            <a:ln w="50800">
              <a:solidFill>
                <a:srgbClr val="FF3BB4"/>
              </a:solidFill>
            </a:ln>
          </p:spPr>
          <p:txBody>
            <a:bodyPr wrap="square" lIns="108000" tIns="72000" bIns="7200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Introduzione RTI</a:t>
              </a:r>
            </a:p>
          </p:txBody>
        </p:sp>
        <p:cxnSp>
          <p:nvCxnSpPr>
            <p:cNvPr id="32" name="Connettore 4 31">
              <a:extLst>
                <a:ext uri="{FF2B5EF4-FFF2-40B4-BE49-F238E27FC236}">
                  <a16:creationId xmlns:a16="http://schemas.microsoft.com/office/drawing/2014/main" id="{91F95591-F781-EE4D-B4AB-B2BD795F4F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2283993"/>
              <a:ext cx="1876472" cy="511996"/>
            </a:xfrm>
            <a:prstGeom prst="bentConnector3">
              <a:avLst>
                <a:gd name="adj1" fmla="val 79087"/>
              </a:avLst>
            </a:prstGeom>
            <a:ln w="50800">
              <a:solidFill>
                <a:srgbClr val="FF3B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ttangolo 36">
              <a:extLst>
                <a:ext uri="{FF2B5EF4-FFF2-40B4-BE49-F238E27FC236}">
                  <a16:creationId xmlns:a16="http://schemas.microsoft.com/office/drawing/2014/main" id="{4F988E25-A101-224B-B2C0-1763630998D1}"/>
                </a:ext>
              </a:extLst>
            </p:cNvPr>
            <p:cNvSpPr/>
            <p:nvPr/>
          </p:nvSpPr>
          <p:spPr>
            <a:xfrm>
              <a:off x="1467555" y="2283993"/>
              <a:ext cx="408917" cy="338554"/>
            </a:xfrm>
            <a:prstGeom prst="rect">
              <a:avLst/>
            </a:prstGeom>
            <a:solidFill>
              <a:srgbClr val="FF3BB4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chemeClr val="bg1"/>
                  </a:solidFill>
                  <a:latin typeface="TIM Sans" panose="02020503040602060503" pitchFamily="18" charset="0"/>
                </a:rPr>
                <a:t>2</a:t>
              </a:r>
            </a:p>
          </p:txBody>
        </p: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DE5A012F-94A2-AF4D-818C-1A0A37CB4347}"/>
              </a:ext>
            </a:extLst>
          </p:cNvPr>
          <p:cNvGrpSpPr/>
          <p:nvPr/>
        </p:nvGrpSpPr>
        <p:grpSpPr>
          <a:xfrm>
            <a:off x="-11017" y="3103135"/>
            <a:ext cx="7584530" cy="514738"/>
            <a:chOff x="-11017" y="3103135"/>
            <a:chExt cx="7584530" cy="514738"/>
          </a:xfrm>
        </p:grpSpPr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9D48D916-0EF6-E94E-B3AD-0A77FACF390F}"/>
                </a:ext>
              </a:extLst>
            </p:cNvPr>
            <p:cNvSpPr/>
            <p:nvPr/>
          </p:nvSpPr>
          <p:spPr>
            <a:xfrm>
              <a:off x="2000713" y="3103135"/>
              <a:ext cx="5572800" cy="514738"/>
            </a:xfrm>
            <a:prstGeom prst="rect">
              <a:avLst/>
            </a:prstGeom>
            <a:ln w="50800">
              <a:solidFill>
                <a:srgbClr val="FFC003"/>
              </a:solidFill>
              <a:miter lim="800000"/>
            </a:ln>
          </p:spPr>
          <p:txBody>
            <a:bodyPr wrap="square" lIns="108000" tIns="72000" bIns="7200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Servizi di Sicurezza da Remoto</a:t>
              </a:r>
            </a:p>
          </p:txBody>
        </p:sp>
        <p:cxnSp>
          <p:nvCxnSpPr>
            <p:cNvPr id="33" name="Connettore 4 32">
              <a:extLst>
                <a:ext uri="{FF2B5EF4-FFF2-40B4-BE49-F238E27FC236}">
                  <a16:creationId xmlns:a16="http://schemas.microsoft.com/office/drawing/2014/main" id="{87135251-F2AD-4142-B183-45012AA324E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1017" y="3111180"/>
              <a:ext cx="1876472" cy="497608"/>
            </a:xfrm>
            <a:prstGeom prst="bentConnector3">
              <a:avLst>
                <a:gd name="adj1" fmla="val 78709"/>
              </a:avLst>
            </a:prstGeom>
            <a:ln w="50800">
              <a:solidFill>
                <a:srgbClr val="FFC0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ttangolo 37">
              <a:extLst>
                <a:ext uri="{FF2B5EF4-FFF2-40B4-BE49-F238E27FC236}">
                  <a16:creationId xmlns:a16="http://schemas.microsoft.com/office/drawing/2014/main" id="{EDC9684F-E9A3-454D-B6DD-6528CDCB49D2}"/>
                </a:ext>
              </a:extLst>
            </p:cNvPr>
            <p:cNvSpPr/>
            <p:nvPr/>
          </p:nvSpPr>
          <p:spPr>
            <a:xfrm>
              <a:off x="1467555" y="3108082"/>
              <a:ext cx="408917" cy="338554"/>
            </a:xfrm>
            <a:prstGeom prst="rect">
              <a:avLst/>
            </a:prstGeom>
            <a:solidFill>
              <a:srgbClr val="FFC003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chemeClr val="bg1"/>
                  </a:solidFill>
                  <a:latin typeface="TIM Sans" panose="02020503040602060503" pitchFamily="18" charset="0"/>
                </a:rPr>
                <a:t>3</a:t>
              </a:r>
            </a:p>
          </p:txBody>
        </p:sp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B3ECA461-9DB2-BB40-B53D-7A2C89F562B5}"/>
              </a:ext>
            </a:extLst>
          </p:cNvPr>
          <p:cNvGrpSpPr/>
          <p:nvPr/>
        </p:nvGrpSpPr>
        <p:grpSpPr>
          <a:xfrm>
            <a:off x="0" y="3932171"/>
            <a:ext cx="7573513" cy="519979"/>
            <a:chOff x="0" y="3932171"/>
            <a:chExt cx="7573513" cy="519979"/>
          </a:xfrm>
        </p:grpSpPr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C32E5F40-3938-9647-A202-049088760CD3}"/>
                </a:ext>
              </a:extLst>
            </p:cNvPr>
            <p:cNvSpPr txBox="1"/>
            <p:nvPr/>
          </p:nvSpPr>
          <p:spPr>
            <a:xfrm>
              <a:off x="2000713" y="3937412"/>
              <a:ext cx="5572800" cy="514738"/>
            </a:xfrm>
            <a:prstGeom prst="rect">
              <a:avLst/>
            </a:prstGeom>
            <a:solidFill>
              <a:srgbClr val="FF1200"/>
            </a:solidFill>
            <a:ln w="50800">
              <a:solidFill>
                <a:srgbClr val="FF0000"/>
              </a:solidFill>
              <a:miter lim="800000"/>
            </a:ln>
          </p:spPr>
          <p:txBody>
            <a:bodyPr wrap="square" lIns="108000" tIns="72000" bIns="72000" rtlCol="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Modalità di Attivazione dei Servizi</a:t>
              </a:r>
            </a:p>
          </p:txBody>
        </p:sp>
        <p:cxnSp>
          <p:nvCxnSpPr>
            <p:cNvPr id="34" name="Connettore 4 33">
              <a:extLst>
                <a:ext uri="{FF2B5EF4-FFF2-40B4-BE49-F238E27FC236}">
                  <a16:creationId xmlns:a16="http://schemas.microsoft.com/office/drawing/2014/main" id="{4AB6E592-99FA-7D4A-995E-51D3607A1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948702"/>
              <a:ext cx="1876472" cy="503448"/>
            </a:xfrm>
            <a:prstGeom prst="bentConnector3">
              <a:avLst>
                <a:gd name="adj1" fmla="val 79087"/>
              </a:avLst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ttangolo 38">
              <a:extLst>
                <a:ext uri="{FF2B5EF4-FFF2-40B4-BE49-F238E27FC236}">
                  <a16:creationId xmlns:a16="http://schemas.microsoft.com/office/drawing/2014/main" id="{7731B310-16DA-464F-B077-BF7D3E450463}"/>
                </a:ext>
              </a:extLst>
            </p:cNvPr>
            <p:cNvSpPr/>
            <p:nvPr/>
          </p:nvSpPr>
          <p:spPr>
            <a:xfrm>
              <a:off x="1467555" y="3932171"/>
              <a:ext cx="408917" cy="338554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chemeClr val="bg1"/>
                  </a:solidFill>
                  <a:latin typeface="TIM Sans" panose="02020503040602060503" pitchFamily="18" charset="0"/>
                </a:rPr>
                <a:t>4</a:t>
              </a:r>
            </a:p>
          </p:txBody>
        </p: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E07EBD33-5B3A-074D-A325-9538477D5598}"/>
              </a:ext>
            </a:extLst>
          </p:cNvPr>
          <p:cNvGrpSpPr/>
          <p:nvPr/>
        </p:nvGrpSpPr>
        <p:grpSpPr>
          <a:xfrm>
            <a:off x="0" y="4767549"/>
            <a:ext cx="7573513" cy="518876"/>
            <a:chOff x="0" y="4767549"/>
            <a:chExt cx="7573513" cy="518876"/>
          </a:xfrm>
        </p:grpSpPr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8DEFE7E6-3995-6B43-8229-D1F952860E88}"/>
                </a:ext>
              </a:extLst>
            </p:cNvPr>
            <p:cNvSpPr txBox="1"/>
            <p:nvPr/>
          </p:nvSpPr>
          <p:spPr>
            <a:xfrm>
              <a:off x="2000713" y="4771687"/>
              <a:ext cx="5572800" cy="514738"/>
            </a:xfrm>
            <a:prstGeom prst="rect">
              <a:avLst/>
            </a:prstGeom>
            <a:noFill/>
            <a:ln w="50800">
              <a:solidFill>
                <a:srgbClr val="DAF120"/>
              </a:solidFill>
              <a:miter lim="800000"/>
            </a:ln>
          </p:spPr>
          <p:txBody>
            <a:bodyPr wrap="square" lIns="108000" tIns="72000" bIns="72000" rtlCol="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Allegato Tecnico</a:t>
              </a:r>
            </a:p>
          </p:txBody>
        </p:sp>
        <p:cxnSp>
          <p:nvCxnSpPr>
            <p:cNvPr id="35" name="Connettore 4 34">
              <a:extLst>
                <a:ext uri="{FF2B5EF4-FFF2-40B4-BE49-F238E27FC236}">
                  <a16:creationId xmlns:a16="http://schemas.microsoft.com/office/drawing/2014/main" id="{F41F67A0-AD0B-6841-B842-73E4A8559A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4782976"/>
              <a:ext cx="1876472" cy="492159"/>
            </a:xfrm>
            <a:prstGeom prst="bentConnector3">
              <a:avLst>
                <a:gd name="adj1" fmla="val 78709"/>
              </a:avLst>
            </a:prstGeom>
            <a:ln w="50800">
              <a:solidFill>
                <a:srgbClr val="DAF1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C58536D2-072E-6C4C-ADC3-3CFA07EC95B5}"/>
                </a:ext>
              </a:extLst>
            </p:cNvPr>
            <p:cNvSpPr/>
            <p:nvPr/>
          </p:nvSpPr>
          <p:spPr>
            <a:xfrm>
              <a:off x="1467555" y="4767549"/>
              <a:ext cx="408917" cy="338554"/>
            </a:xfrm>
            <a:prstGeom prst="rect">
              <a:avLst/>
            </a:prstGeom>
            <a:solidFill>
              <a:srgbClr val="DAF120"/>
            </a:solidFill>
            <a:ln>
              <a:noFill/>
            </a:ln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rgbClr val="134193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rgbClr val="134193"/>
                  </a:solidFill>
                  <a:latin typeface="TIM Sans" panose="02020503040602060503" pitchFamily="18" charset="0"/>
                </a:rPr>
                <a:t>5</a:t>
              </a:r>
            </a:p>
          </p:txBody>
        </p:sp>
      </p:grpSp>
      <p:sp>
        <p:nvSpPr>
          <p:cNvPr id="22" name="Titolo 1">
            <a:extLst>
              <a:ext uri="{FF2B5EF4-FFF2-40B4-BE49-F238E27FC236}">
                <a16:creationId xmlns:a16="http://schemas.microsoft.com/office/drawing/2014/main" id="{45A2B9C4-93AA-8740-9CAB-C3D3C5342948}"/>
              </a:ext>
            </a:extLst>
          </p:cNvPr>
          <p:cNvSpPr txBox="1">
            <a:spLocks/>
          </p:cNvSpPr>
          <p:nvPr/>
        </p:nvSpPr>
        <p:spPr>
          <a:xfrm>
            <a:off x="320430" y="335815"/>
            <a:ext cx="3575139" cy="5096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>
                <a:solidFill>
                  <a:schemeClr val="bg1"/>
                </a:solidFill>
                <a:latin typeface="TIM Sans Medium" panose="02020503040602060503" pitchFamily="18" charset="0"/>
              </a:rPr>
              <a:t>Indice</a:t>
            </a:r>
          </a:p>
        </p:txBody>
      </p:sp>
    </p:spTree>
    <p:extLst>
      <p:ext uri="{BB962C8B-B14F-4D97-AF65-F5344CB8AC3E}">
        <p14:creationId xmlns:p14="http://schemas.microsoft.com/office/powerpoint/2010/main" val="241551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Rettangolo 108">
            <a:extLst>
              <a:ext uri="{FF2B5EF4-FFF2-40B4-BE49-F238E27FC236}">
                <a16:creationId xmlns:a16="http://schemas.microsoft.com/office/drawing/2014/main" id="{A9D19D56-D938-42A1-AE17-345DF2EB1DBB}"/>
              </a:ext>
            </a:extLst>
          </p:cNvPr>
          <p:cNvSpPr/>
          <p:nvPr/>
        </p:nvSpPr>
        <p:spPr>
          <a:xfrm>
            <a:off x="0" y="1948319"/>
            <a:ext cx="12192000" cy="39109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E0588D4E-328A-2849-A2D5-7D835758E316}"/>
              </a:ext>
            </a:extLst>
          </p:cNvPr>
          <p:cNvSpPr txBox="1">
            <a:spLocks/>
          </p:cNvSpPr>
          <p:nvPr/>
        </p:nvSpPr>
        <p:spPr>
          <a:xfrm>
            <a:off x="616191" y="382809"/>
            <a:ext cx="10223259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200" dirty="0">
                <a:solidFill>
                  <a:srgbClr val="134193"/>
                </a:solidFill>
                <a:latin typeface="TIM Sans Medium" panose="02020503040602060503" pitchFamily="18" charset="0"/>
              </a:rPr>
              <a:t>Adesione al Lotto 1 – Servizi di Sicurezza da Remoto dell’Accordo Quadro</a:t>
            </a:r>
          </a:p>
        </p:txBody>
      </p:sp>
      <p:sp>
        <p:nvSpPr>
          <p:cNvPr id="30" name="Segnaposto testo 19">
            <a:extLst>
              <a:ext uri="{FF2B5EF4-FFF2-40B4-BE49-F238E27FC236}">
                <a16:creationId xmlns:a16="http://schemas.microsoft.com/office/drawing/2014/main" id="{EB13C744-F8A8-4F07-8732-1BBC9717E792}"/>
              </a:ext>
            </a:extLst>
          </p:cNvPr>
          <p:cNvSpPr txBox="1">
            <a:spLocks/>
          </p:cNvSpPr>
          <p:nvPr/>
        </p:nvSpPr>
        <p:spPr>
          <a:xfrm>
            <a:off x="678723" y="847146"/>
            <a:ext cx="10648800" cy="100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  <a:buNone/>
            </a:pP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Le Pubbliche Amministrazioni Centrali potranno </a:t>
            </a:r>
            <a:r>
              <a:rPr lang="it-IT" sz="1330" b="1" dirty="0">
                <a:solidFill>
                  <a:srgbClr val="134193"/>
                </a:solidFill>
                <a:latin typeface="TIM Sans Light" panose="020B0604020202020204" charset="0"/>
              </a:rPr>
              <a:t>affidare uno o più Contratti Esecutivi (CE), </a:t>
            </a: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successivamente alla stipula dell’Accordo Quadro e per tutta la durata dello stesso, alle medesime condizioni (economiche e tecnico-prestazionali) stabilite nell’AQ. </a:t>
            </a:r>
          </a:p>
          <a:p>
            <a:pPr algn="just">
              <a:spcAft>
                <a:spcPts val="600"/>
              </a:spcAft>
              <a:buNone/>
            </a:pP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Sin da subito, l’</a:t>
            </a:r>
            <a:r>
              <a:rPr lang="it-IT" sz="1330" b="1" dirty="0">
                <a:solidFill>
                  <a:srgbClr val="134193"/>
                </a:solidFill>
                <a:latin typeface="TIM Sans Light" panose="020B0604020202020204" charset="0"/>
              </a:rPr>
              <a:t>RTI</a:t>
            </a: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 è disponibile nel </a:t>
            </a:r>
            <a:r>
              <a:rPr lang="it-IT" sz="1330" b="1" dirty="0">
                <a:solidFill>
                  <a:srgbClr val="134193"/>
                </a:solidFill>
                <a:latin typeface="TIM Sans Light" panose="020B0604020202020204" charset="0"/>
              </a:rPr>
              <a:t>supportare l’Amministrazione nella scelta delle varie progettualità </a:t>
            </a: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intavolando discussioni mirate all’interesse dimostrato. L’affidamento di ciascun CE avverrà come meglio descritto nella </a:t>
            </a:r>
            <a:r>
              <a:rPr lang="it-IT" sz="1330" b="1" dirty="0">
                <a:solidFill>
                  <a:srgbClr val="134193"/>
                </a:solidFill>
                <a:latin typeface="TIM Sans Light" panose="020B0604020202020204" charset="0"/>
              </a:rPr>
              <a:t>roadmap.</a:t>
            </a:r>
            <a:endParaRPr lang="it-IT" sz="1330" dirty="0">
              <a:solidFill>
                <a:srgbClr val="134193"/>
              </a:solidFill>
              <a:latin typeface="TIM Sans Light" panose="020B0604020202020204" charset="0"/>
            </a:endParaRPr>
          </a:p>
        </p:txBody>
      </p:sp>
      <p:cxnSp>
        <p:nvCxnSpPr>
          <p:cNvPr id="32" name="Connettore 1 14">
            <a:extLst>
              <a:ext uri="{FF2B5EF4-FFF2-40B4-BE49-F238E27FC236}">
                <a16:creationId xmlns:a16="http://schemas.microsoft.com/office/drawing/2014/main" id="{0DA5DA41-FE56-4091-A615-84DFC9FA40B4}"/>
              </a:ext>
            </a:extLst>
          </p:cNvPr>
          <p:cNvCxnSpPr>
            <a:cxnSpLocks/>
          </p:cNvCxnSpPr>
          <p:nvPr/>
        </p:nvCxnSpPr>
        <p:spPr>
          <a:xfrm>
            <a:off x="-15579" y="4015871"/>
            <a:ext cx="1219200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C5D148AB-9247-42D9-AE5A-5E1A2A90BDB1}"/>
              </a:ext>
            </a:extLst>
          </p:cNvPr>
          <p:cNvGrpSpPr/>
          <p:nvPr/>
        </p:nvGrpSpPr>
        <p:grpSpPr>
          <a:xfrm>
            <a:off x="1416325" y="3922264"/>
            <a:ext cx="2165930" cy="1456787"/>
            <a:chOff x="601790" y="4080107"/>
            <a:chExt cx="2165930" cy="1456787"/>
          </a:xfrm>
        </p:grpSpPr>
        <p:sp>
          <p:nvSpPr>
            <p:cNvPr id="37" name="CasellaDiTesto 36">
              <a:extLst>
                <a:ext uri="{FF2B5EF4-FFF2-40B4-BE49-F238E27FC236}">
                  <a16:creationId xmlns:a16="http://schemas.microsoft.com/office/drawing/2014/main" id="{A70EF181-EDC1-4865-B3EE-82A3BB91F1AD}"/>
                </a:ext>
              </a:extLst>
            </p:cNvPr>
            <p:cNvSpPr txBox="1"/>
            <p:nvPr/>
          </p:nvSpPr>
          <p:spPr>
            <a:xfrm>
              <a:off x="601790" y="4982896"/>
              <a:ext cx="2165930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it-IT" sz="1200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Individuazione da parte dell’Amministrazione dei </a:t>
              </a:r>
              <a:r>
                <a:rPr lang="it-IT" sz="1200" b="1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servizi di interesse </a:t>
              </a:r>
              <a:r>
                <a:rPr lang="it-IT" sz="1200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tra quelli proposti.</a:t>
              </a:r>
            </a:p>
          </p:txBody>
        </p:sp>
        <p:sp>
          <p:nvSpPr>
            <p:cNvPr id="38" name="Rettangolo 27">
              <a:extLst>
                <a:ext uri="{FF2B5EF4-FFF2-40B4-BE49-F238E27FC236}">
                  <a16:creationId xmlns:a16="http://schemas.microsoft.com/office/drawing/2014/main" id="{041D573B-2FE5-4D6D-8054-DC49EEAAD2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1451" y="4456030"/>
              <a:ext cx="766608" cy="369332"/>
            </a:xfrm>
            <a:prstGeom prst="roundRect">
              <a:avLst>
                <a:gd name="adj" fmla="val 0"/>
              </a:avLst>
            </a:prstGeom>
            <a:solidFill>
              <a:srgbClr val="EB0028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it-IT" b="1" dirty="0">
                  <a:solidFill>
                    <a:schemeClr val="lt1"/>
                  </a:solidFill>
                  <a:latin typeface="TIM Sans" panose="00000500000000000000" pitchFamily="50" charset="0"/>
                  <a:cs typeface="Arial" panose="020B0604020202020204" pitchFamily="34" charset="0"/>
                </a:rPr>
                <a:t>01</a:t>
              </a:r>
              <a:endParaRPr lang="it-IT" b="1" dirty="0">
                <a:solidFill>
                  <a:srgbClr val="FFFFFF"/>
                </a:solidFill>
                <a:latin typeface="TIM Sans" panose="00000500000000000000" pitchFamily="50" charset="0"/>
              </a:endParaRPr>
            </a:p>
          </p:txBody>
        </p:sp>
        <p:cxnSp>
          <p:nvCxnSpPr>
            <p:cNvPr id="39" name="Connettore 1 30">
              <a:extLst>
                <a:ext uri="{FF2B5EF4-FFF2-40B4-BE49-F238E27FC236}">
                  <a16:creationId xmlns:a16="http://schemas.microsoft.com/office/drawing/2014/main" id="{F367A8F2-9606-4EC8-8CB7-8578E9932A2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84755" y="4267321"/>
              <a:ext cx="1" cy="188709"/>
            </a:xfrm>
            <a:prstGeom prst="line">
              <a:avLst/>
            </a:prstGeom>
            <a:ln w="19050">
              <a:solidFill>
                <a:srgbClr val="EB00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e 35">
              <a:extLst>
                <a:ext uri="{FF2B5EF4-FFF2-40B4-BE49-F238E27FC236}">
                  <a16:creationId xmlns:a16="http://schemas.microsoft.com/office/drawing/2014/main" id="{CD86B017-AA80-4640-884F-8C158EC3B2D8}"/>
                </a:ext>
              </a:extLst>
            </p:cNvPr>
            <p:cNvSpPr/>
            <p:nvPr/>
          </p:nvSpPr>
          <p:spPr>
            <a:xfrm>
              <a:off x="1591148" y="4080107"/>
              <a:ext cx="187214" cy="187214"/>
            </a:xfrm>
            <a:prstGeom prst="ellipse">
              <a:avLst/>
            </a:prstGeom>
            <a:solidFill>
              <a:srgbClr val="EB00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0EB440CA-A486-4E56-A58B-D2E25576F849}"/>
              </a:ext>
            </a:extLst>
          </p:cNvPr>
          <p:cNvGrpSpPr/>
          <p:nvPr/>
        </p:nvGrpSpPr>
        <p:grpSpPr>
          <a:xfrm>
            <a:off x="3613017" y="2221812"/>
            <a:ext cx="2571750" cy="1887666"/>
            <a:chOff x="2189581" y="2379655"/>
            <a:chExt cx="2571750" cy="1887666"/>
          </a:xfrm>
        </p:grpSpPr>
        <p:sp>
          <p:nvSpPr>
            <p:cNvPr id="105" name="Rettangolo 27">
              <a:extLst>
                <a:ext uri="{FF2B5EF4-FFF2-40B4-BE49-F238E27FC236}">
                  <a16:creationId xmlns:a16="http://schemas.microsoft.com/office/drawing/2014/main" id="{EBE96113-5ABC-4B44-94D9-6CB64F762D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2152" y="3478768"/>
              <a:ext cx="766608" cy="369332"/>
            </a:xfrm>
            <a:prstGeom prst="roundRect">
              <a:avLst>
                <a:gd name="adj" fmla="val 0"/>
              </a:avLst>
            </a:prstGeom>
            <a:solidFill>
              <a:srgbClr val="BF0000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it-IT" b="1" dirty="0">
                  <a:solidFill>
                    <a:schemeClr val="lt1"/>
                  </a:solidFill>
                  <a:latin typeface="TIM Sans" panose="00000500000000000000" pitchFamily="50" charset="0"/>
                  <a:cs typeface="Arial" panose="020B0604020202020204" pitchFamily="34" charset="0"/>
                </a:rPr>
                <a:t>02</a:t>
              </a:r>
              <a:endParaRPr lang="it-IT" b="1" dirty="0">
                <a:solidFill>
                  <a:srgbClr val="FFFFFF"/>
                </a:solidFill>
                <a:latin typeface="TIM Sans" panose="00000500000000000000" pitchFamily="50" charset="0"/>
              </a:endParaRPr>
            </a:p>
          </p:txBody>
        </p:sp>
        <p:sp>
          <p:nvSpPr>
            <p:cNvPr id="106" name="Ovale 105">
              <a:extLst>
                <a:ext uri="{FF2B5EF4-FFF2-40B4-BE49-F238E27FC236}">
                  <a16:creationId xmlns:a16="http://schemas.microsoft.com/office/drawing/2014/main" id="{D90158D5-4A6A-49A0-9B81-41FD9054C58A}"/>
                </a:ext>
              </a:extLst>
            </p:cNvPr>
            <p:cNvSpPr/>
            <p:nvPr/>
          </p:nvSpPr>
          <p:spPr>
            <a:xfrm>
              <a:off x="3381849" y="4080107"/>
              <a:ext cx="187214" cy="187214"/>
            </a:xfrm>
            <a:prstGeom prst="ellipse">
              <a:avLst/>
            </a:prstGeom>
            <a:solidFill>
              <a:srgbClr val="B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107" name="Connettore 1 30">
              <a:extLst>
                <a:ext uri="{FF2B5EF4-FFF2-40B4-BE49-F238E27FC236}">
                  <a16:creationId xmlns:a16="http://schemas.microsoft.com/office/drawing/2014/main" id="{24717ED1-4BEB-413A-8BCE-2910FBB9B1A8}"/>
                </a:ext>
              </a:extLst>
            </p:cNvPr>
            <p:cNvCxnSpPr>
              <a:cxnSpLocks/>
            </p:cNvCxnSpPr>
            <p:nvPr/>
          </p:nvCxnSpPr>
          <p:spPr>
            <a:xfrm>
              <a:off x="3475456" y="3848100"/>
              <a:ext cx="1" cy="232007"/>
            </a:xfrm>
            <a:prstGeom prst="line">
              <a:avLst/>
            </a:prstGeom>
            <a:ln w="19050">
              <a:solidFill>
                <a:srgbClr val="EB00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CasellaDiTesto 107">
              <a:extLst>
                <a:ext uri="{FF2B5EF4-FFF2-40B4-BE49-F238E27FC236}">
                  <a16:creationId xmlns:a16="http://schemas.microsoft.com/office/drawing/2014/main" id="{925FB936-C34C-43B2-A287-904B1BF96E7C}"/>
                </a:ext>
              </a:extLst>
            </p:cNvPr>
            <p:cNvSpPr txBox="1"/>
            <p:nvPr/>
          </p:nvSpPr>
          <p:spPr>
            <a:xfrm>
              <a:off x="2189581" y="2379655"/>
              <a:ext cx="2571750" cy="92333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it-IT" sz="1200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Stima e </a:t>
              </a:r>
              <a:r>
                <a:rPr lang="it-IT" sz="1200" b="1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definizione</a:t>
              </a:r>
              <a:r>
                <a:rPr lang="it-IT" sz="1200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 e</a:t>
              </a:r>
            </a:p>
            <a:p>
              <a:pPr algn="ctr"/>
              <a:r>
                <a:rPr lang="it-IT" sz="1200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condivisione del </a:t>
              </a:r>
              <a:r>
                <a:rPr lang="it-IT" sz="1200" b="1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Piano dei fabbisogni</a:t>
              </a:r>
              <a:r>
                <a:rPr lang="it-IT" sz="1200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 con il supporto dell’RTI al quale affida il servizi riportando le specifiche </a:t>
              </a:r>
              <a:r>
                <a:rPr lang="it-IT" sz="1200" b="1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esigenze</a:t>
              </a:r>
              <a:r>
                <a:rPr lang="it-IT" sz="1200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 e </a:t>
              </a:r>
              <a:r>
                <a:rPr lang="it-IT" sz="1200" b="1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contesto tecnologico.</a:t>
              </a:r>
            </a:p>
          </p:txBody>
        </p:sp>
      </p:grpSp>
      <p:grpSp>
        <p:nvGrpSpPr>
          <p:cNvPr id="21" name="Gruppo 20">
            <a:extLst>
              <a:ext uri="{FF2B5EF4-FFF2-40B4-BE49-F238E27FC236}">
                <a16:creationId xmlns:a16="http://schemas.microsoft.com/office/drawing/2014/main" id="{C2CB8E70-FC52-455B-BEAE-B9548838B56F}"/>
              </a:ext>
            </a:extLst>
          </p:cNvPr>
          <p:cNvGrpSpPr/>
          <p:nvPr/>
        </p:nvGrpSpPr>
        <p:grpSpPr>
          <a:xfrm>
            <a:off x="6215529" y="3922264"/>
            <a:ext cx="2371725" cy="1641453"/>
            <a:chOff x="5067300" y="4080107"/>
            <a:chExt cx="2371725" cy="1641453"/>
          </a:xfrm>
        </p:grpSpPr>
        <p:sp>
          <p:nvSpPr>
            <p:cNvPr id="111" name="CasellaDiTesto 110">
              <a:extLst>
                <a:ext uri="{FF2B5EF4-FFF2-40B4-BE49-F238E27FC236}">
                  <a16:creationId xmlns:a16="http://schemas.microsoft.com/office/drawing/2014/main" id="{9C7E606E-66D3-4BF2-A6C2-B60AE64A787D}"/>
                </a:ext>
              </a:extLst>
            </p:cNvPr>
            <p:cNvSpPr txBox="1"/>
            <p:nvPr/>
          </p:nvSpPr>
          <p:spPr>
            <a:xfrm>
              <a:off x="5067300" y="4982896"/>
              <a:ext cx="2371725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it-IT" sz="1200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Predisposizione del </a:t>
              </a:r>
              <a:r>
                <a:rPr lang="it-IT" sz="1200" b="1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Piano Operativo </a:t>
              </a:r>
              <a:r>
                <a:rPr lang="it-IT" sz="1200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da parte dell’RTI contenente la produzione operativa dei </a:t>
              </a:r>
              <a:r>
                <a:rPr lang="it-IT" sz="1200" b="1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fabbisogni</a:t>
              </a:r>
              <a:r>
                <a:rPr lang="it-IT" sz="1200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 espressi dall’Amministrazione</a:t>
              </a:r>
            </a:p>
          </p:txBody>
        </p:sp>
        <p:sp>
          <p:nvSpPr>
            <p:cNvPr id="112" name="Rettangolo 27">
              <a:extLst>
                <a:ext uri="{FF2B5EF4-FFF2-40B4-BE49-F238E27FC236}">
                  <a16:creationId xmlns:a16="http://schemas.microsoft.com/office/drawing/2014/main" id="{389A1EBC-5227-4818-A8F4-AB0E5EC25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9858" y="4456030"/>
              <a:ext cx="766608" cy="369332"/>
            </a:xfrm>
            <a:prstGeom prst="roundRect">
              <a:avLst>
                <a:gd name="adj" fmla="val 0"/>
              </a:avLst>
            </a:prstGeom>
            <a:solidFill>
              <a:srgbClr val="EB0028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it-IT" b="1" dirty="0">
                  <a:solidFill>
                    <a:schemeClr val="lt1"/>
                  </a:solidFill>
                  <a:latin typeface="TIM Sans" panose="00000500000000000000" pitchFamily="50" charset="0"/>
                  <a:cs typeface="Arial" panose="020B0604020202020204" pitchFamily="34" charset="0"/>
                </a:rPr>
                <a:t>03</a:t>
              </a:r>
              <a:endParaRPr lang="it-IT" b="1" dirty="0">
                <a:solidFill>
                  <a:srgbClr val="FFFFFF"/>
                </a:solidFill>
                <a:latin typeface="TIM Sans" panose="00000500000000000000" pitchFamily="50" charset="0"/>
              </a:endParaRPr>
            </a:p>
          </p:txBody>
        </p:sp>
        <p:cxnSp>
          <p:nvCxnSpPr>
            <p:cNvPr id="113" name="Connettore 1 30">
              <a:extLst>
                <a:ext uri="{FF2B5EF4-FFF2-40B4-BE49-F238E27FC236}">
                  <a16:creationId xmlns:a16="http://schemas.microsoft.com/office/drawing/2014/main" id="{66F9D79F-77E2-4BF8-9623-F83E0481A5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53162" y="4267321"/>
              <a:ext cx="1" cy="188709"/>
            </a:xfrm>
            <a:prstGeom prst="line">
              <a:avLst/>
            </a:prstGeom>
            <a:ln w="19050">
              <a:solidFill>
                <a:srgbClr val="EB00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Ovale 113">
              <a:extLst>
                <a:ext uri="{FF2B5EF4-FFF2-40B4-BE49-F238E27FC236}">
                  <a16:creationId xmlns:a16="http://schemas.microsoft.com/office/drawing/2014/main" id="{4B450737-9525-47D7-BE37-E9CCD4022F6D}"/>
                </a:ext>
              </a:extLst>
            </p:cNvPr>
            <p:cNvSpPr/>
            <p:nvPr/>
          </p:nvSpPr>
          <p:spPr>
            <a:xfrm>
              <a:off x="6159555" y="4080107"/>
              <a:ext cx="187214" cy="187214"/>
            </a:xfrm>
            <a:prstGeom prst="ellipse">
              <a:avLst/>
            </a:prstGeom>
            <a:solidFill>
              <a:srgbClr val="EB00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DB2AA694-35C7-4326-AB01-E159AD194C59}"/>
              </a:ext>
            </a:extLst>
          </p:cNvPr>
          <p:cNvGrpSpPr/>
          <p:nvPr/>
        </p:nvGrpSpPr>
        <p:grpSpPr>
          <a:xfrm>
            <a:off x="8618015" y="2406478"/>
            <a:ext cx="2119561" cy="1703000"/>
            <a:chOff x="8565480" y="2564321"/>
            <a:chExt cx="2119561" cy="1703000"/>
          </a:xfrm>
        </p:grpSpPr>
        <p:sp>
          <p:nvSpPr>
            <p:cNvPr id="117" name="Rettangolo 27">
              <a:extLst>
                <a:ext uri="{FF2B5EF4-FFF2-40B4-BE49-F238E27FC236}">
                  <a16:creationId xmlns:a16="http://schemas.microsoft.com/office/drawing/2014/main" id="{62AC5298-BE4E-4F55-A9B3-766E02B747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1956" y="3478768"/>
              <a:ext cx="766608" cy="369332"/>
            </a:xfrm>
            <a:prstGeom prst="roundRect">
              <a:avLst>
                <a:gd name="adj" fmla="val 0"/>
              </a:avLst>
            </a:prstGeom>
            <a:solidFill>
              <a:srgbClr val="BF0000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it-IT" b="1" dirty="0">
                  <a:solidFill>
                    <a:schemeClr val="lt1"/>
                  </a:solidFill>
                  <a:latin typeface="TIM Sans" panose="00000500000000000000" pitchFamily="50" charset="0"/>
                  <a:cs typeface="Arial" panose="020B0604020202020204" pitchFamily="34" charset="0"/>
                </a:rPr>
                <a:t>04</a:t>
              </a:r>
              <a:endParaRPr lang="it-IT" b="1" dirty="0">
                <a:solidFill>
                  <a:srgbClr val="FFFFFF"/>
                </a:solidFill>
                <a:latin typeface="TIM Sans" panose="00000500000000000000" pitchFamily="50" charset="0"/>
              </a:endParaRPr>
            </a:p>
          </p:txBody>
        </p:sp>
        <p:sp>
          <p:nvSpPr>
            <p:cNvPr id="118" name="Ovale 117">
              <a:extLst>
                <a:ext uri="{FF2B5EF4-FFF2-40B4-BE49-F238E27FC236}">
                  <a16:creationId xmlns:a16="http://schemas.microsoft.com/office/drawing/2014/main" id="{7DF03FCD-8559-4CE9-B36B-DB8BA38F7F68}"/>
                </a:ext>
              </a:extLst>
            </p:cNvPr>
            <p:cNvSpPr/>
            <p:nvPr/>
          </p:nvSpPr>
          <p:spPr>
            <a:xfrm>
              <a:off x="9531653" y="4080107"/>
              <a:ext cx="187214" cy="187214"/>
            </a:xfrm>
            <a:prstGeom prst="ellipse">
              <a:avLst/>
            </a:prstGeom>
            <a:solidFill>
              <a:srgbClr val="B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119" name="Connettore 1 30">
              <a:extLst>
                <a:ext uri="{FF2B5EF4-FFF2-40B4-BE49-F238E27FC236}">
                  <a16:creationId xmlns:a16="http://schemas.microsoft.com/office/drawing/2014/main" id="{F1378337-AE11-4ECE-AA14-1B421F0357C0}"/>
                </a:ext>
              </a:extLst>
            </p:cNvPr>
            <p:cNvCxnSpPr>
              <a:cxnSpLocks/>
            </p:cNvCxnSpPr>
            <p:nvPr/>
          </p:nvCxnSpPr>
          <p:spPr>
            <a:xfrm>
              <a:off x="9625260" y="3848100"/>
              <a:ext cx="1" cy="232007"/>
            </a:xfrm>
            <a:prstGeom prst="line">
              <a:avLst/>
            </a:prstGeom>
            <a:ln w="19050">
              <a:solidFill>
                <a:srgbClr val="EB00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CasellaDiTesto 119">
              <a:extLst>
                <a:ext uri="{FF2B5EF4-FFF2-40B4-BE49-F238E27FC236}">
                  <a16:creationId xmlns:a16="http://schemas.microsoft.com/office/drawing/2014/main" id="{512D5C53-F44D-4870-A675-E43996B15C62}"/>
                </a:ext>
              </a:extLst>
            </p:cNvPr>
            <p:cNvSpPr txBox="1"/>
            <p:nvPr/>
          </p:nvSpPr>
          <p:spPr>
            <a:xfrm>
              <a:off x="8565480" y="2564321"/>
              <a:ext cx="2119561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it-IT" sz="1200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Perfezionamento e condivisione del </a:t>
              </a:r>
              <a:r>
                <a:rPr lang="it-IT" sz="1200" b="1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Contratto Esecutivo </a:t>
              </a:r>
              <a:r>
                <a:rPr lang="it-IT" sz="1200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tra Amministrazione e RTI entro </a:t>
              </a:r>
              <a:r>
                <a:rPr lang="it-IT" sz="1200" b="1" kern="1000" spc="-20" dirty="0">
                  <a:solidFill>
                    <a:srgbClr val="283481"/>
                  </a:solidFill>
                  <a:latin typeface="TIM Sans" panose="02020503040602060503" pitchFamily="18" charset="77"/>
                  <a:cs typeface="Arial" panose="020B0604020202020204" pitchFamily="34" charset="0"/>
                </a:rPr>
                <a:t>30gg.</a:t>
              </a:r>
            </a:p>
          </p:txBody>
        </p:sp>
      </p:grpSp>
      <p:pic>
        <p:nvPicPr>
          <p:cNvPr id="24" name="Immagine 23">
            <a:extLst>
              <a:ext uri="{FF2B5EF4-FFF2-40B4-BE49-F238E27FC236}">
                <a16:creationId xmlns:a16="http://schemas.microsoft.com/office/drawing/2014/main" id="{D3A53B02-5C7F-4777-A0CE-70A129B540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176" y="3571106"/>
            <a:ext cx="369610" cy="36961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B3610DD8-DC98-4417-B8A0-3B7510AF30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2205" y="3570511"/>
            <a:ext cx="370800" cy="370800"/>
          </a:xfrm>
          <a:prstGeom prst="rect">
            <a:avLst/>
          </a:prstGeom>
        </p:spPr>
      </p:pic>
      <p:sp>
        <p:nvSpPr>
          <p:cNvPr id="34" name="Rettangolo 33">
            <a:extLst>
              <a:ext uri="{FF2B5EF4-FFF2-40B4-BE49-F238E27FC236}">
                <a16:creationId xmlns:a16="http://schemas.microsoft.com/office/drawing/2014/main" id="{D6D66F84-96D2-4961-8621-A6E3A5EFFEC0}"/>
              </a:ext>
            </a:extLst>
          </p:cNvPr>
          <p:cNvSpPr/>
          <p:nvPr/>
        </p:nvSpPr>
        <p:spPr>
          <a:xfrm>
            <a:off x="8910199" y="5615029"/>
            <a:ext cx="262800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it-IT" sz="1000" b="1" i="1" dirty="0">
                <a:solidFill>
                  <a:srgbClr val="00338D"/>
                </a:solidFill>
                <a:latin typeface="Univers for KPMG Light" panose="020B0403020202020204" pitchFamily="34" charset="0"/>
              </a:rPr>
              <a:t>Legenda:           </a:t>
            </a:r>
            <a:r>
              <a:rPr lang="it-IT" sz="1000" i="1" dirty="0">
                <a:solidFill>
                  <a:srgbClr val="00338D"/>
                </a:solidFill>
                <a:latin typeface="Univers for KPMG Light" panose="020B0403020202020204" pitchFamily="34" charset="0"/>
              </a:rPr>
              <a:t>Amministrazione         RTI</a:t>
            </a:r>
          </a:p>
        </p:txBody>
      </p:sp>
      <p:pic>
        <p:nvPicPr>
          <p:cNvPr id="40" name="Immagine 39">
            <a:extLst>
              <a:ext uri="{FF2B5EF4-FFF2-40B4-BE49-F238E27FC236}">
                <a16:creationId xmlns:a16="http://schemas.microsoft.com/office/drawing/2014/main" id="{118E7F1A-8D39-4819-920F-CF282FF67B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7144" y="5616039"/>
            <a:ext cx="144000" cy="144000"/>
          </a:xfrm>
          <a:prstGeom prst="rect">
            <a:avLst/>
          </a:prstGeom>
        </p:spPr>
      </p:pic>
      <p:pic>
        <p:nvPicPr>
          <p:cNvPr id="41" name="Immagine 40">
            <a:extLst>
              <a:ext uri="{FF2B5EF4-FFF2-40B4-BE49-F238E27FC236}">
                <a16:creationId xmlns:a16="http://schemas.microsoft.com/office/drawing/2014/main" id="{31C166D5-1DA7-4793-B0AA-65B798B06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4645" y="5616039"/>
            <a:ext cx="144000" cy="144000"/>
          </a:xfrm>
          <a:prstGeom prst="rect">
            <a:avLst/>
          </a:prstGeom>
        </p:spPr>
      </p:pic>
      <p:pic>
        <p:nvPicPr>
          <p:cNvPr id="42" name="Immagine 41">
            <a:extLst>
              <a:ext uri="{FF2B5EF4-FFF2-40B4-BE49-F238E27FC236}">
                <a16:creationId xmlns:a16="http://schemas.microsoft.com/office/drawing/2014/main" id="{9F3C8D7D-1B31-4CA9-B96A-2AB019F90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407" y="3571106"/>
            <a:ext cx="369610" cy="369610"/>
          </a:xfrm>
          <a:prstGeom prst="rect">
            <a:avLst/>
          </a:prstGeom>
        </p:spPr>
      </p:pic>
      <p:pic>
        <p:nvPicPr>
          <p:cNvPr id="43" name="Immagine 42">
            <a:extLst>
              <a:ext uri="{FF2B5EF4-FFF2-40B4-BE49-F238E27FC236}">
                <a16:creationId xmlns:a16="http://schemas.microsoft.com/office/drawing/2014/main" id="{811C23BB-8172-4750-B91E-B1862A8D6F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4803" y="3570511"/>
            <a:ext cx="370800" cy="370800"/>
          </a:xfrm>
          <a:prstGeom prst="rect">
            <a:avLst/>
          </a:prstGeom>
        </p:spPr>
      </p:pic>
      <p:pic>
        <p:nvPicPr>
          <p:cNvPr id="44" name="Immagine 43">
            <a:extLst>
              <a:ext uri="{FF2B5EF4-FFF2-40B4-BE49-F238E27FC236}">
                <a16:creationId xmlns:a16="http://schemas.microsoft.com/office/drawing/2014/main" id="{CCBDAD97-4373-4427-B2C1-236E0C4E24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005" y="3571106"/>
            <a:ext cx="369610" cy="369610"/>
          </a:xfrm>
          <a:prstGeom prst="rect">
            <a:avLst/>
          </a:prstGeom>
        </p:spPr>
      </p:pic>
      <p:pic>
        <p:nvPicPr>
          <p:cNvPr id="45" name="Immagine 44">
            <a:extLst>
              <a:ext uri="{FF2B5EF4-FFF2-40B4-BE49-F238E27FC236}">
                <a16:creationId xmlns:a16="http://schemas.microsoft.com/office/drawing/2014/main" id="{96B1113C-F92D-4B47-96C0-FA7D21F46A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5672" y="3570511"/>
            <a:ext cx="370800" cy="370800"/>
          </a:xfrm>
          <a:prstGeom prst="rect">
            <a:avLst/>
          </a:prstGeom>
        </p:spPr>
      </p:pic>
      <p:pic>
        <p:nvPicPr>
          <p:cNvPr id="46" name="Immagine 45">
            <a:extLst>
              <a:ext uri="{FF2B5EF4-FFF2-40B4-BE49-F238E27FC236}">
                <a16:creationId xmlns:a16="http://schemas.microsoft.com/office/drawing/2014/main" id="{2179D41F-E8C8-411E-9D4F-E4619E811C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2612" y="3570511"/>
            <a:ext cx="370800" cy="370800"/>
          </a:xfrm>
          <a:prstGeom prst="rect">
            <a:avLst/>
          </a:prstGeom>
        </p:spPr>
      </p:pic>
      <p:pic>
        <p:nvPicPr>
          <p:cNvPr id="47" name="Immagine 46">
            <a:extLst>
              <a:ext uri="{FF2B5EF4-FFF2-40B4-BE49-F238E27FC236}">
                <a16:creationId xmlns:a16="http://schemas.microsoft.com/office/drawing/2014/main" id="{98D9862B-CBC0-4C28-84B3-A13018381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814" y="3571106"/>
            <a:ext cx="369610" cy="36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2060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2">
            <a:extLst>
              <a:ext uri="{FF2B5EF4-FFF2-40B4-BE49-F238E27FC236}">
                <a16:creationId xmlns:a16="http://schemas.microsoft.com/office/drawing/2014/main" id="{ACAAB448-F307-F742-99FB-AEEE70210645}"/>
              </a:ext>
            </a:extLst>
          </p:cNvPr>
          <p:cNvSpPr txBox="1"/>
          <p:nvPr/>
        </p:nvSpPr>
        <p:spPr>
          <a:xfrm>
            <a:off x="11718524" y="6514635"/>
            <a:ext cx="229953" cy="12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 b="0" i="0" u="none" strike="noStrike" cap="none">
                <a:solidFill>
                  <a:schemeClr val="bg1"/>
                </a:solidFill>
                <a:latin typeface="TIM Sans" panose="02020503040602060503" pitchFamily="18" charset="77"/>
                <a:ea typeface="Arial"/>
                <a:cs typeface="Arial"/>
                <a:sym typeface="Arial"/>
              </a:rPr>
              <a:t>13</a:t>
            </a:fld>
            <a:endParaRPr sz="800" b="0" i="0" u="none" strike="noStrike" cap="none">
              <a:solidFill>
                <a:schemeClr val="bg1"/>
              </a:solidFill>
              <a:latin typeface="TIM Sans" panose="02020503040602060503" pitchFamily="18" charset="77"/>
              <a:ea typeface="Arial"/>
              <a:cs typeface="Arial"/>
              <a:sym typeface="Arial"/>
            </a:endParaRP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F2D60E3E-856F-9346-959D-AFF1BFDDA771}"/>
              </a:ext>
            </a:extLst>
          </p:cNvPr>
          <p:cNvGrpSpPr/>
          <p:nvPr/>
        </p:nvGrpSpPr>
        <p:grpSpPr>
          <a:xfrm>
            <a:off x="0" y="1448615"/>
            <a:ext cx="7573513" cy="514882"/>
            <a:chOff x="0" y="1448615"/>
            <a:chExt cx="7573513" cy="514882"/>
          </a:xfrm>
        </p:grpSpPr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CAEC8F91-04A2-F248-A9F8-12DFB8A631D9}"/>
                </a:ext>
              </a:extLst>
            </p:cNvPr>
            <p:cNvSpPr txBox="1"/>
            <p:nvPr/>
          </p:nvSpPr>
          <p:spPr>
            <a:xfrm>
              <a:off x="2000713" y="1448759"/>
              <a:ext cx="5572800" cy="514738"/>
            </a:xfrm>
            <a:prstGeom prst="rect">
              <a:avLst/>
            </a:prstGeom>
            <a:noFill/>
            <a:ln w="50800">
              <a:solidFill>
                <a:srgbClr val="00B0EF"/>
              </a:solidFill>
              <a:miter lim="800000"/>
            </a:ln>
          </p:spPr>
          <p:txBody>
            <a:bodyPr wrap="square" lIns="108000" tIns="72000" bIns="72000" rtlCol="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Contesto di Riferimento</a:t>
              </a:r>
            </a:p>
          </p:txBody>
        </p:sp>
        <p:cxnSp>
          <p:nvCxnSpPr>
            <p:cNvPr id="4" name="Connettore 4 3">
              <a:extLst>
                <a:ext uri="{FF2B5EF4-FFF2-40B4-BE49-F238E27FC236}">
                  <a16:creationId xmlns:a16="http://schemas.microsoft.com/office/drawing/2014/main" id="{19E4AE24-617D-614C-B7B5-EBE306CDE98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1448615"/>
              <a:ext cx="1876472" cy="500707"/>
            </a:xfrm>
            <a:prstGeom prst="bentConnector3">
              <a:avLst>
                <a:gd name="adj1" fmla="val 78852"/>
              </a:avLst>
            </a:prstGeom>
            <a:ln w="50800">
              <a:solidFill>
                <a:srgbClr val="00B0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147AF547-2BC0-1B4F-A786-6A34FF78E8C6}"/>
                </a:ext>
              </a:extLst>
            </p:cNvPr>
            <p:cNvSpPr/>
            <p:nvPr/>
          </p:nvSpPr>
          <p:spPr>
            <a:xfrm>
              <a:off x="1467555" y="1448615"/>
              <a:ext cx="408917" cy="338554"/>
            </a:xfrm>
            <a:prstGeom prst="rect">
              <a:avLst/>
            </a:prstGeom>
            <a:solidFill>
              <a:srgbClr val="00B0EF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chemeClr val="bg1"/>
                  </a:solidFill>
                  <a:latin typeface="TIM Sans" panose="02020503040602060503" pitchFamily="18" charset="0"/>
                </a:rPr>
                <a:t>1</a:t>
              </a:r>
            </a:p>
          </p:txBody>
        </p:sp>
      </p:grpSp>
      <p:grpSp>
        <p:nvGrpSpPr>
          <p:cNvPr id="3" name="Gruppo 2">
            <a:extLst>
              <a:ext uri="{FF2B5EF4-FFF2-40B4-BE49-F238E27FC236}">
                <a16:creationId xmlns:a16="http://schemas.microsoft.com/office/drawing/2014/main" id="{E5630AE1-5B1B-8946-AE6D-0CCB2E9FF9C1}"/>
              </a:ext>
            </a:extLst>
          </p:cNvPr>
          <p:cNvGrpSpPr/>
          <p:nvPr/>
        </p:nvGrpSpPr>
        <p:grpSpPr>
          <a:xfrm>
            <a:off x="0" y="2268859"/>
            <a:ext cx="7573515" cy="527130"/>
            <a:chOff x="0" y="2268859"/>
            <a:chExt cx="7573515" cy="527130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D07BE20B-037F-2446-BFD3-57E38AFCAF2A}"/>
                </a:ext>
              </a:extLst>
            </p:cNvPr>
            <p:cNvSpPr/>
            <p:nvPr/>
          </p:nvSpPr>
          <p:spPr>
            <a:xfrm>
              <a:off x="2000715" y="2268859"/>
              <a:ext cx="5572800" cy="514738"/>
            </a:xfrm>
            <a:prstGeom prst="rect">
              <a:avLst/>
            </a:prstGeom>
            <a:noFill/>
            <a:ln w="50800">
              <a:solidFill>
                <a:srgbClr val="FF3BB4"/>
              </a:solidFill>
            </a:ln>
          </p:spPr>
          <p:txBody>
            <a:bodyPr wrap="square" lIns="108000" tIns="72000" bIns="7200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Introduzione RTI</a:t>
              </a:r>
            </a:p>
          </p:txBody>
        </p:sp>
        <p:cxnSp>
          <p:nvCxnSpPr>
            <p:cNvPr id="32" name="Connettore 4 31">
              <a:extLst>
                <a:ext uri="{FF2B5EF4-FFF2-40B4-BE49-F238E27FC236}">
                  <a16:creationId xmlns:a16="http://schemas.microsoft.com/office/drawing/2014/main" id="{91F95591-F781-EE4D-B4AB-B2BD795F4F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2283993"/>
              <a:ext cx="1876472" cy="511996"/>
            </a:xfrm>
            <a:prstGeom prst="bentConnector3">
              <a:avLst>
                <a:gd name="adj1" fmla="val 79087"/>
              </a:avLst>
            </a:prstGeom>
            <a:ln w="50800">
              <a:solidFill>
                <a:srgbClr val="FF3B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ttangolo 36">
              <a:extLst>
                <a:ext uri="{FF2B5EF4-FFF2-40B4-BE49-F238E27FC236}">
                  <a16:creationId xmlns:a16="http://schemas.microsoft.com/office/drawing/2014/main" id="{4F988E25-A101-224B-B2C0-1763630998D1}"/>
                </a:ext>
              </a:extLst>
            </p:cNvPr>
            <p:cNvSpPr/>
            <p:nvPr/>
          </p:nvSpPr>
          <p:spPr>
            <a:xfrm>
              <a:off x="1467555" y="2283993"/>
              <a:ext cx="408917" cy="338554"/>
            </a:xfrm>
            <a:prstGeom prst="rect">
              <a:avLst/>
            </a:prstGeom>
            <a:solidFill>
              <a:srgbClr val="FF3BB4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chemeClr val="bg1"/>
                  </a:solidFill>
                  <a:latin typeface="TIM Sans" panose="02020503040602060503" pitchFamily="18" charset="0"/>
                </a:rPr>
                <a:t>2</a:t>
              </a:r>
            </a:p>
          </p:txBody>
        </p: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DE5A012F-94A2-AF4D-818C-1A0A37CB4347}"/>
              </a:ext>
            </a:extLst>
          </p:cNvPr>
          <p:cNvGrpSpPr/>
          <p:nvPr/>
        </p:nvGrpSpPr>
        <p:grpSpPr>
          <a:xfrm>
            <a:off x="-11017" y="3103135"/>
            <a:ext cx="7584530" cy="514738"/>
            <a:chOff x="-11017" y="3103135"/>
            <a:chExt cx="7584530" cy="514738"/>
          </a:xfrm>
        </p:grpSpPr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9D48D916-0EF6-E94E-B3AD-0A77FACF390F}"/>
                </a:ext>
              </a:extLst>
            </p:cNvPr>
            <p:cNvSpPr/>
            <p:nvPr/>
          </p:nvSpPr>
          <p:spPr>
            <a:xfrm>
              <a:off x="2000713" y="3103135"/>
              <a:ext cx="5572800" cy="514738"/>
            </a:xfrm>
            <a:prstGeom prst="rect">
              <a:avLst/>
            </a:prstGeom>
            <a:ln w="50800">
              <a:solidFill>
                <a:srgbClr val="FFC003"/>
              </a:solidFill>
              <a:miter lim="800000"/>
            </a:ln>
          </p:spPr>
          <p:txBody>
            <a:bodyPr wrap="square" lIns="108000" tIns="72000" bIns="7200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Servizi di Sicurezza da Remoto</a:t>
              </a:r>
            </a:p>
          </p:txBody>
        </p:sp>
        <p:cxnSp>
          <p:nvCxnSpPr>
            <p:cNvPr id="33" name="Connettore 4 32">
              <a:extLst>
                <a:ext uri="{FF2B5EF4-FFF2-40B4-BE49-F238E27FC236}">
                  <a16:creationId xmlns:a16="http://schemas.microsoft.com/office/drawing/2014/main" id="{87135251-F2AD-4142-B183-45012AA324E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1017" y="3111180"/>
              <a:ext cx="1876472" cy="497608"/>
            </a:xfrm>
            <a:prstGeom prst="bentConnector3">
              <a:avLst>
                <a:gd name="adj1" fmla="val 78709"/>
              </a:avLst>
            </a:prstGeom>
            <a:ln w="50800">
              <a:solidFill>
                <a:srgbClr val="FFC0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ttangolo 37">
              <a:extLst>
                <a:ext uri="{FF2B5EF4-FFF2-40B4-BE49-F238E27FC236}">
                  <a16:creationId xmlns:a16="http://schemas.microsoft.com/office/drawing/2014/main" id="{EDC9684F-E9A3-454D-B6DD-6528CDCB49D2}"/>
                </a:ext>
              </a:extLst>
            </p:cNvPr>
            <p:cNvSpPr/>
            <p:nvPr/>
          </p:nvSpPr>
          <p:spPr>
            <a:xfrm>
              <a:off x="1467555" y="3108082"/>
              <a:ext cx="408917" cy="338554"/>
            </a:xfrm>
            <a:prstGeom prst="rect">
              <a:avLst/>
            </a:prstGeom>
            <a:solidFill>
              <a:srgbClr val="FFC003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chemeClr val="bg1"/>
                  </a:solidFill>
                  <a:latin typeface="TIM Sans" panose="02020503040602060503" pitchFamily="18" charset="0"/>
                </a:rPr>
                <a:t>3</a:t>
              </a:r>
            </a:p>
          </p:txBody>
        </p:sp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B3ECA461-9DB2-BB40-B53D-7A2C89F562B5}"/>
              </a:ext>
            </a:extLst>
          </p:cNvPr>
          <p:cNvGrpSpPr/>
          <p:nvPr/>
        </p:nvGrpSpPr>
        <p:grpSpPr>
          <a:xfrm>
            <a:off x="0" y="3932171"/>
            <a:ext cx="7573513" cy="519979"/>
            <a:chOff x="0" y="3932171"/>
            <a:chExt cx="7573513" cy="519979"/>
          </a:xfrm>
        </p:grpSpPr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C32E5F40-3938-9647-A202-049088760CD3}"/>
                </a:ext>
              </a:extLst>
            </p:cNvPr>
            <p:cNvSpPr txBox="1"/>
            <p:nvPr/>
          </p:nvSpPr>
          <p:spPr>
            <a:xfrm>
              <a:off x="2000713" y="3937412"/>
              <a:ext cx="5572800" cy="514738"/>
            </a:xfrm>
            <a:prstGeom prst="rect">
              <a:avLst/>
            </a:prstGeom>
            <a:noFill/>
            <a:ln w="50800">
              <a:solidFill>
                <a:srgbClr val="FF0000"/>
              </a:solidFill>
              <a:miter lim="800000"/>
            </a:ln>
          </p:spPr>
          <p:txBody>
            <a:bodyPr wrap="square" lIns="108000" tIns="72000" bIns="72000" rtlCol="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Modalità di Attivazione dei Servizi</a:t>
              </a:r>
            </a:p>
          </p:txBody>
        </p:sp>
        <p:cxnSp>
          <p:nvCxnSpPr>
            <p:cNvPr id="34" name="Connettore 4 33">
              <a:extLst>
                <a:ext uri="{FF2B5EF4-FFF2-40B4-BE49-F238E27FC236}">
                  <a16:creationId xmlns:a16="http://schemas.microsoft.com/office/drawing/2014/main" id="{4AB6E592-99FA-7D4A-995E-51D3607A1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948702"/>
              <a:ext cx="1876472" cy="503448"/>
            </a:xfrm>
            <a:prstGeom prst="bentConnector3">
              <a:avLst>
                <a:gd name="adj1" fmla="val 79087"/>
              </a:avLst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ttangolo 38">
              <a:extLst>
                <a:ext uri="{FF2B5EF4-FFF2-40B4-BE49-F238E27FC236}">
                  <a16:creationId xmlns:a16="http://schemas.microsoft.com/office/drawing/2014/main" id="{7731B310-16DA-464F-B077-BF7D3E450463}"/>
                </a:ext>
              </a:extLst>
            </p:cNvPr>
            <p:cNvSpPr/>
            <p:nvPr/>
          </p:nvSpPr>
          <p:spPr>
            <a:xfrm>
              <a:off x="1467555" y="3932171"/>
              <a:ext cx="408917" cy="338554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chemeClr val="bg1"/>
                  </a:solidFill>
                  <a:latin typeface="TIM Sans" panose="02020503040602060503" pitchFamily="18" charset="0"/>
                </a:rPr>
                <a:t>4</a:t>
              </a:r>
            </a:p>
          </p:txBody>
        </p: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E07EBD33-5B3A-074D-A325-9538477D5598}"/>
              </a:ext>
            </a:extLst>
          </p:cNvPr>
          <p:cNvGrpSpPr/>
          <p:nvPr/>
        </p:nvGrpSpPr>
        <p:grpSpPr>
          <a:xfrm>
            <a:off x="0" y="4767549"/>
            <a:ext cx="7573513" cy="518876"/>
            <a:chOff x="0" y="4767549"/>
            <a:chExt cx="7573513" cy="518876"/>
          </a:xfrm>
        </p:grpSpPr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8DEFE7E6-3995-6B43-8229-D1F952860E88}"/>
                </a:ext>
              </a:extLst>
            </p:cNvPr>
            <p:cNvSpPr txBox="1"/>
            <p:nvPr/>
          </p:nvSpPr>
          <p:spPr>
            <a:xfrm>
              <a:off x="2000713" y="4771687"/>
              <a:ext cx="5572800" cy="514738"/>
            </a:xfrm>
            <a:prstGeom prst="rect">
              <a:avLst/>
            </a:prstGeom>
            <a:solidFill>
              <a:srgbClr val="D2EA1E"/>
            </a:solidFill>
            <a:ln w="50800">
              <a:solidFill>
                <a:srgbClr val="DAF120"/>
              </a:solidFill>
              <a:miter lim="800000"/>
            </a:ln>
          </p:spPr>
          <p:txBody>
            <a:bodyPr wrap="square" lIns="108000" tIns="72000" bIns="72000" rtlCol="0" anchor="ctr" anchorCtr="0">
              <a:spAutoFit/>
            </a:bodyPr>
            <a:lstStyle/>
            <a:p>
              <a:r>
                <a:rPr lang="it-IT" sz="2400" b="1" dirty="0">
                  <a:solidFill>
                    <a:srgbClr val="124193"/>
                  </a:solidFill>
                  <a:latin typeface="TIM Sans" panose="02020503040602060503" pitchFamily="18" charset="0"/>
                </a:rPr>
                <a:t>Allegato Tecnico</a:t>
              </a:r>
            </a:p>
          </p:txBody>
        </p:sp>
        <p:cxnSp>
          <p:nvCxnSpPr>
            <p:cNvPr id="35" name="Connettore 4 34">
              <a:extLst>
                <a:ext uri="{FF2B5EF4-FFF2-40B4-BE49-F238E27FC236}">
                  <a16:creationId xmlns:a16="http://schemas.microsoft.com/office/drawing/2014/main" id="{F41F67A0-AD0B-6841-B842-73E4A8559A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4782976"/>
              <a:ext cx="1876472" cy="492159"/>
            </a:xfrm>
            <a:prstGeom prst="bentConnector3">
              <a:avLst>
                <a:gd name="adj1" fmla="val 78709"/>
              </a:avLst>
            </a:prstGeom>
            <a:ln w="50800">
              <a:solidFill>
                <a:srgbClr val="DAF1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C58536D2-072E-6C4C-ADC3-3CFA07EC95B5}"/>
                </a:ext>
              </a:extLst>
            </p:cNvPr>
            <p:cNvSpPr/>
            <p:nvPr/>
          </p:nvSpPr>
          <p:spPr>
            <a:xfrm>
              <a:off x="1467555" y="4767549"/>
              <a:ext cx="408917" cy="338554"/>
            </a:xfrm>
            <a:prstGeom prst="rect">
              <a:avLst/>
            </a:prstGeom>
            <a:solidFill>
              <a:srgbClr val="DAF120"/>
            </a:solidFill>
            <a:ln>
              <a:noFill/>
            </a:ln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 dirty="0">
                  <a:solidFill>
                    <a:srgbClr val="134193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 dirty="0">
                  <a:solidFill>
                    <a:srgbClr val="134193"/>
                  </a:solidFill>
                  <a:latin typeface="TIM Sans" panose="02020503040602060503" pitchFamily="18" charset="0"/>
                </a:rPr>
                <a:t>5</a:t>
              </a:r>
            </a:p>
          </p:txBody>
        </p:sp>
      </p:grpSp>
      <p:sp>
        <p:nvSpPr>
          <p:cNvPr id="22" name="Titolo 1">
            <a:extLst>
              <a:ext uri="{FF2B5EF4-FFF2-40B4-BE49-F238E27FC236}">
                <a16:creationId xmlns:a16="http://schemas.microsoft.com/office/drawing/2014/main" id="{45A2B9C4-93AA-8740-9CAB-C3D3C5342948}"/>
              </a:ext>
            </a:extLst>
          </p:cNvPr>
          <p:cNvSpPr txBox="1">
            <a:spLocks/>
          </p:cNvSpPr>
          <p:nvPr/>
        </p:nvSpPr>
        <p:spPr>
          <a:xfrm>
            <a:off x="320430" y="335815"/>
            <a:ext cx="3575139" cy="5096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>
                <a:solidFill>
                  <a:schemeClr val="bg1"/>
                </a:solidFill>
                <a:latin typeface="TIM Sans Medium" panose="02020503040602060503" pitchFamily="18" charset="0"/>
              </a:rPr>
              <a:t>Indice</a:t>
            </a:r>
          </a:p>
        </p:txBody>
      </p:sp>
    </p:spTree>
    <p:extLst>
      <p:ext uri="{BB962C8B-B14F-4D97-AF65-F5344CB8AC3E}">
        <p14:creationId xmlns:p14="http://schemas.microsoft.com/office/powerpoint/2010/main" val="7460915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olo 1">
            <a:extLst>
              <a:ext uri="{FF2B5EF4-FFF2-40B4-BE49-F238E27FC236}">
                <a16:creationId xmlns:a16="http://schemas.microsoft.com/office/drawing/2014/main" id="{E0588D4E-328A-2849-A2D5-7D835758E316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8244000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200" dirty="0">
                <a:solidFill>
                  <a:srgbClr val="283481"/>
                </a:solidFill>
                <a:latin typeface="TIM Sans Medium" panose="02020503040602060503" pitchFamily="18" charset="0"/>
              </a:rPr>
              <a:t>#01. Security Operation Center (SOC)</a:t>
            </a:r>
          </a:p>
          <a:p>
            <a:endParaRPr lang="it-IT" sz="2200" dirty="0">
              <a:solidFill>
                <a:srgbClr val="283481"/>
              </a:solidFill>
              <a:latin typeface="TIM Sans Medium" panose="02020503040602060503" pitchFamily="18" charset="0"/>
            </a:endParaRPr>
          </a:p>
        </p:txBody>
      </p:sp>
      <p:sp>
        <p:nvSpPr>
          <p:cNvPr id="15" name="Figura a mano libera 11">
            <a:extLst>
              <a:ext uri="{FF2B5EF4-FFF2-40B4-BE49-F238E27FC236}">
                <a16:creationId xmlns:a16="http://schemas.microsoft.com/office/drawing/2014/main" id="{43603206-9D69-40C7-8B2D-76B0E5EB87B8}"/>
              </a:ext>
            </a:extLst>
          </p:cNvPr>
          <p:cNvSpPr/>
          <p:nvPr/>
        </p:nvSpPr>
        <p:spPr>
          <a:xfrm>
            <a:off x="-6051" y="2061255"/>
            <a:ext cx="620122" cy="820882"/>
          </a:xfrm>
          <a:custGeom>
            <a:avLst/>
            <a:gdLst>
              <a:gd name="connsiteX0" fmla="*/ 2036619 w 2036619"/>
              <a:gd name="connsiteY0" fmla="*/ 0 h 820882"/>
              <a:gd name="connsiteX1" fmla="*/ 831273 w 2036619"/>
              <a:gd name="connsiteY1" fmla="*/ 0 h 820882"/>
              <a:gd name="connsiteX2" fmla="*/ 831273 w 2036619"/>
              <a:gd name="connsiteY2" fmla="*/ 820882 h 820882"/>
              <a:gd name="connsiteX3" fmla="*/ 0 w 2036619"/>
              <a:gd name="connsiteY3" fmla="*/ 820882 h 820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6619" h="820882">
                <a:moveTo>
                  <a:pt x="2036619" y="0"/>
                </a:moveTo>
                <a:lnTo>
                  <a:pt x="831273" y="0"/>
                </a:lnTo>
                <a:lnTo>
                  <a:pt x="831273" y="820882"/>
                </a:lnTo>
                <a:lnTo>
                  <a:pt x="0" y="820882"/>
                </a:lnTo>
              </a:path>
            </a:pathLst>
          </a:cu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BB1E8B98-6885-401B-9AE8-B1DDC170A06C}"/>
              </a:ext>
            </a:extLst>
          </p:cNvPr>
          <p:cNvGrpSpPr/>
          <p:nvPr/>
        </p:nvGrpSpPr>
        <p:grpSpPr>
          <a:xfrm>
            <a:off x="6685940" y="325012"/>
            <a:ext cx="5507115" cy="522339"/>
            <a:chOff x="6684885" y="844822"/>
            <a:chExt cx="5507115" cy="522339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2E0938D9-30BD-4DDF-922F-1FED94FD4AA7}"/>
                </a:ext>
              </a:extLst>
            </p:cNvPr>
            <p:cNvSpPr/>
            <p:nvPr/>
          </p:nvSpPr>
          <p:spPr>
            <a:xfrm>
              <a:off x="6684885" y="844822"/>
              <a:ext cx="5507115" cy="522339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68FA14D-C768-4149-93FF-62AD1E28F0C6}"/>
                </a:ext>
              </a:extLst>
            </p:cNvPr>
            <p:cNvSpPr/>
            <p:nvPr/>
          </p:nvSpPr>
          <p:spPr>
            <a:xfrm>
              <a:off x="6817186" y="961991"/>
              <a:ext cx="288000" cy="288000"/>
            </a:xfrm>
            <a:prstGeom prst="rect">
              <a:avLst/>
            </a:prstGeom>
            <a:solidFill>
              <a:srgbClr val="03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 dirty="0"/>
            </a:p>
          </p:txBody>
        </p:sp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AC0D6753-0F97-4005-9C50-199EE46A7CAF}"/>
                </a:ext>
              </a:extLst>
            </p:cNvPr>
            <p:cNvSpPr/>
            <p:nvPr/>
          </p:nvSpPr>
          <p:spPr>
            <a:xfrm>
              <a:off x="7162415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5" name="Rettangolo 34">
              <a:extLst>
                <a:ext uri="{FF2B5EF4-FFF2-40B4-BE49-F238E27FC236}">
                  <a16:creationId xmlns:a16="http://schemas.microsoft.com/office/drawing/2014/main" id="{24B80F43-5A32-4769-8556-4F6BC95B549D}"/>
                </a:ext>
              </a:extLst>
            </p:cNvPr>
            <p:cNvSpPr/>
            <p:nvPr/>
          </p:nvSpPr>
          <p:spPr>
            <a:xfrm>
              <a:off x="7527981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5B0A4CDD-D6E7-4E6F-B874-FED3FB5ACF42}"/>
                </a:ext>
              </a:extLst>
            </p:cNvPr>
            <p:cNvSpPr/>
            <p:nvPr/>
          </p:nvSpPr>
          <p:spPr>
            <a:xfrm>
              <a:off x="790127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2FBAC6D1-D452-45D3-AD31-30E477C674CA}"/>
                </a:ext>
              </a:extLst>
            </p:cNvPr>
            <p:cNvSpPr/>
            <p:nvPr/>
          </p:nvSpPr>
          <p:spPr>
            <a:xfrm>
              <a:off x="823529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1" name="Rettangolo 40">
              <a:extLst>
                <a:ext uri="{FF2B5EF4-FFF2-40B4-BE49-F238E27FC236}">
                  <a16:creationId xmlns:a16="http://schemas.microsoft.com/office/drawing/2014/main" id="{70D7702F-7CB3-4EE2-AF07-5904163F4247}"/>
                </a:ext>
              </a:extLst>
            </p:cNvPr>
            <p:cNvSpPr/>
            <p:nvPr/>
          </p:nvSpPr>
          <p:spPr>
            <a:xfrm>
              <a:off x="8580522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2" name="Rettangolo 41">
              <a:extLst>
                <a:ext uri="{FF2B5EF4-FFF2-40B4-BE49-F238E27FC236}">
                  <a16:creationId xmlns:a16="http://schemas.microsoft.com/office/drawing/2014/main" id="{A4C6A5BB-918A-4907-862E-DC2D7CD54DB4}"/>
                </a:ext>
              </a:extLst>
            </p:cNvPr>
            <p:cNvSpPr/>
            <p:nvPr/>
          </p:nvSpPr>
          <p:spPr>
            <a:xfrm>
              <a:off x="8946088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3" name="Rettangolo 42">
              <a:extLst>
                <a:ext uri="{FF2B5EF4-FFF2-40B4-BE49-F238E27FC236}">
                  <a16:creationId xmlns:a16="http://schemas.microsoft.com/office/drawing/2014/main" id="{47F23DA2-1E0C-43CA-BB0C-67BD946107F3}"/>
                </a:ext>
              </a:extLst>
            </p:cNvPr>
            <p:cNvSpPr/>
            <p:nvPr/>
          </p:nvSpPr>
          <p:spPr>
            <a:xfrm>
              <a:off x="9319380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5" name="Rettangolo 44">
              <a:extLst>
                <a:ext uri="{FF2B5EF4-FFF2-40B4-BE49-F238E27FC236}">
                  <a16:creationId xmlns:a16="http://schemas.microsoft.com/office/drawing/2014/main" id="{63C7A080-AFF3-4186-806D-23EF80378D19}"/>
                </a:ext>
              </a:extLst>
            </p:cNvPr>
            <p:cNvSpPr/>
            <p:nvPr/>
          </p:nvSpPr>
          <p:spPr>
            <a:xfrm>
              <a:off x="965245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6" name="Rettangolo 45">
              <a:extLst>
                <a:ext uri="{FF2B5EF4-FFF2-40B4-BE49-F238E27FC236}">
                  <a16:creationId xmlns:a16="http://schemas.microsoft.com/office/drawing/2014/main" id="{BE297A63-511F-45F7-B908-6A2F7F097A8B}"/>
                </a:ext>
              </a:extLst>
            </p:cNvPr>
            <p:cNvSpPr/>
            <p:nvPr/>
          </p:nvSpPr>
          <p:spPr>
            <a:xfrm>
              <a:off x="9997680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7" name="Rettangolo 46">
              <a:extLst>
                <a:ext uri="{FF2B5EF4-FFF2-40B4-BE49-F238E27FC236}">
                  <a16:creationId xmlns:a16="http://schemas.microsoft.com/office/drawing/2014/main" id="{B005FE98-5C60-45F4-8961-F27C2362E123}"/>
                </a:ext>
              </a:extLst>
            </p:cNvPr>
            <p:cNvSpPr/>
            <p:nvPr/>
          </p:nvSpPr>
          <p:spPr>
            <a:xfrm>
              <a:off x="1036324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8" name="Rettangolo 47">
              <a:extLst>
                <a:ext uri="{FF2B5EF4-FFF2-40B4-BE49-F238E27FC236}">
                  <a16:creationId xmlns:a16="http://schemas.microsoft.com/office/drawing/2014/main" id="{51C2AC3D-C853-4278-9F6A-329863EE41DF}"/>
                </a:ext>
              </a:extLst>
            </p:cNvPr>
            <p:cNvSpPr/>
            <p:nvPr/>
          </p:nvSpPr>
          <p:spPr>
            <a:xfrm>
              <a:off x="1073653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9" name="Rettangolo 48">
              <a:extLst>
                <a:ext uri="{FF2B5EF4-FFF2-40B4-BE49-F238E27FC236}">
                  <a16:creationId xmlns:a16="http://schemas.microsoft.com/office/drawing/2014/main" id="{31ED67AE-9105-4C08-8597-C1353C2DA0BA}"/>
                </a:ext>
              </a:extLst>
            </p:cNvPr>
            <p:cNvSpPr/>
            <p:nvPr/>
          </p:nvSpPr>
          <p:spPr>
            <a:xfrm>
              <a:off x="1107055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0" name="Rettangolo 49">
              <a:extLst>
                <a:ext uri="{FF2B5EF4-FFF2-40B4-BE49-F238E27FC236}">
                  <a16:creationId xmlns:a16="http://schemas.microsoft.com/office/drawing/2014/main" id="{26DCA49D-304F-40CA-A9FA-54AF349AE9D9}"/>
                </a:ext>
              </a:extLst>
            </p:cNvPr>
            <p:cNvSpPr/>
            <p:nvPr/>
          </p:nvSpPr>
          <p:spPr>
            <a:xfrm>
              <a:off x="11415787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1" name="Rettangolo 50">
              <a:extLst>
                <a:ext uri="{FF2B5EF4-FFF2-40B4-BE49-F238E27FC236}">
                  <a16:creationId xmlns:a16="http://schemas.microsoft.com/office/drawing/2014/main" id="{601DC664-6EE8-49E3-A0BA-7762122AB675}"/>
                </a:ext>
              </a:extLst>
            </p:cNvPr>
            <p:cNvSpPr/>
            <p:nvPr/>
          </p:nvSpPr>
          <p:spPr>
            <a:xfrm>
              <a:off x="11781353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2DABF2EB-1107-4DFC-992A-EA8865FEC344}"/>
                </a:ext>
              </a:extLst>
            </p:cNvPr>
            <p:cNvSpPr/>
            <p:nvPr/>
          </p:nvSpPr>
          <p:spPr>
            <a:xfrm>
              <a:off x="6776680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01</a:t>
              </a:r>
              <a:endParaRPr lang="it-IT" sz="1000" dirty="0"/>
            </a:p>
          </p:txBody>
        </p:sp>
        <p:sp>
          <p:nvSpPr>
            <p:cNvPr id="53" name="Rettangolo 52">
              <a:extLst>
                <a:ext uri="{FF2B5EF4-FFF2-40B4-BE49-F238E27FC236}">
                  <a16:creationId xmlns:a16="http://schemas.microsoft.com/office/drawing/2014/main" id="{42A77503-8F62-4750-AF4C-D7E001B1DDF2}"/>
                </a:ext>
              </a:extLst>
            </p:cNvPr>
            <p:cNvSpPr/>
            <p:nvPr/>
          </p:nvSpPr>
          <p:spPr>
            <a:xfrm>
              <a:off x="7119505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02</a:t>
              </a:r>
              <a:endParaRPr lang="it-IT" sz="1000" dirty="0"/>
            </a:p>
          </p:txBody>
        </p:sp>
        <p:sp>
          <p:nvSpPr>
            <p:cNvPr id="54" name="Rettangolo 53">
              <a:extLst>
                <a:ext uri="{FF2B5EF4-FFF2-40B4-BE49-F238E27FC236}">
                  <a16:creationId xmlns:a16="http://schemas.microsoft.com/office/drawing/2014/main" id="{D8A90131-9AD5-4F7A-91E2-941A1AC5BCD2}"/>
                </a:ext>
              </a:extLst>
            </p:cNvPr>
            <p:cNvSpPr/>
            <p:nvPr/>
          </p:nvSpPr>
          <p:spPr>
            <a:xfrm>
              <a:off x="7485071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03</a:t>
              </a:r>
              <a:endParaRPr lang="it-IT" sz="1000" dirty="0"/>
            </a:p>
          </p:txBody>
        </p:sp>
        <p:sp>
          <p:nvSpPr>
            <p:cNvPr id="55" name="Rettangolo 54">
              <a:extLst>
                <a:ext uri="{FF2B5EF4-FFF2-40B4-BE49-F238E27FC236}">
                  <a16:creationId xmlns:a16="http://schemas.microsoft.com/office/drawing/2014/main" id="{ABED6E22-16D4-4E0E-BFD9-D6BE0AD00794}"/>
                </a:ext>
              </a:extLst>
            </p:cNvPr>
            <p:cNvSpPr/>
            <p:nvPr/>
          </p:nvSpPr>
          <p:spPr>
            <a:xfrm>
              <a:off x="7855958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04</a:t>
              </a:r>
              <a:endParaRPr lang="it-IT" sz="1000" dirty="0"/>
            </a:p>
          </p:txBody>
        </p:sp>
        <p:sp>
          <p:nvSpPr>
            <p:cNvPr id="56" name="Rettangolo 55">
              <a:extLst>
                <a:ext uri="{FF2B5EF4-FFF2-40B4-BE49-F238E27FC236}">
                  <a16:creationId xmlns:a16="http://schemas.microsoft.com/office/drawing/2014/main" id="{EFA08303-E385-4EDA-91DB-6D1E11A10A68}"/>
                </a:ext>
              </a:extLst>
            </p:cNvPr>
            <p:cNvSpPr/>
            <p:nvPr/>
          </p:nvSpPr>
          <p:spPr>
            <a:xfrm>
              <a:off x="8191581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05</a:t>
              </a:r>
              <a:endParaRPr lang="it-IT" sz="1000" dirty="0"/>
            </a:p>
          </p:txBody>
        </p:sp>
        <p:sp>
          <p:nvSpPr>
            <p:cNvPr id="57" name="Rettangolo 56">
              <a:extLst>
                <a:ext uri="{FF2B5EF4-FFF2-40B4-BE49-F238E27FC236}">
                  <a16:creationId xmlns:a16="http://schemas.microsoft.com/office/drawing/2014/main" id="{6417140C-FF59-44D8-BAAA-B22C48BC851A}"/>
                </a:ext>
              </a:extLst>
            </p:cNvPr>
            <p:cNvSpPr/>
            <p:nvPr/>
          </p:nvSpPr>
          <p:spPr>
            <a:xfrm>
              <a:off x="8536810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06</a:t>
              </a:r>
              <a:endParaRPr lang="it-IT" sz="1000" dirty="0"/>
            </a:p>
          </p:txBody>
        </p:sp>
        <p:sp>
          <p:nvSpPr>
            <p:cNvPr id="58" name="Rettangolo 57">
              <a:extLst>
                <a:ext uri="{FF2B5EF4-FFF2-40B4-BE49-F238E27FC236}">
                  <a16:creationId xmlns:a16="http://schemas.microsoft.com/office/drawing/2014/main" id="{27022B04-5511-4023-BB70-B2D6A6753AA7}"/>
                </a:ext>
              </a:extLst>
            </p:cNvPr>
            <p:cNvSpPr/>
            <p:nvPr/>
          </p:nvSpPr>
          <p:spPr>
            <a:xfrm>
              <a:off x="8906384" y="982881"/>
              <a:ext cx="36740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07</a:t>
              </a:r>
              <a:endParaRPr lang="it-IT" sz="1000" dirty="0"/>
            </a:p>
          </p:txBody>
        </p:sp>
        <p:sp>
          <p:nvSpPr>
            <p:cNvPr id="59" name="Rettangolo 58">
              <a:extLst>
                <a:ext uri="{FF2B5EF4-FFF2-40B4-BE49-F238E27FC236}">
                  <a16:creationId xmlns:a16="http://schemas.microsoft.com/office/drawing/2014/main" id="{F013A9BD-5DEB-4DB0-AFEF-DD514E95D922}"/>
                </a:ext>
              </a:extLst>
            </p:cNvPr>
            <p:cNvSpPr/>
            <p:nvPr/>
          </p:nvSpPr>
          <p:spPr>
            <a:xfrm>
              <a:off x="9274065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08</a:t>
              </a:r>
              <a:endParaRPr lang="it-IT" sz="1000" dirty="0"/>
            </a:p>
          </p:txBody>
        </p:sp>
        <p:sp>
          <p:nvSpPr>
            <p:cNvPr id="60" name="Rettangolo 59">
              <a:extLst>
                <a:ext uri="{FF2B5EF4-FFF2-40B4-BE49-F238E27FC236}">
                  <a16:creationId xmlns:a16="http://schemas.microsoft.com/office/drawing/2014/main" id="{B7A592C8-2F08-4480-84B1-9B5107CF4247}"/>
                </a:ext>
              </a:extLst>
            </p:cNvPr>
            <p:cNvSpPr/>
            <p:nvPr/>
          </p:nvSpPr>
          <p:spPr>
            <a:xfrm>
              <a:off x="9607938" y="982881"/>
              <a:ext cx="37702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09</a:t>
              </a:r>
              <a:endParaRPr lang="it-IT" sz="1000" dirty="0"/>
            </a:p>
          </p:txBody>
        </p:sp>
        <p:sp>
          <p:nvSpPr>
            <p:cNvPr id="61" name="Rettangolo 60">
              <a:extLst>
                <a:ext uri="{FF2B5EF4-FFF2-40B4-BE49-F238E27FC236}">
                  <a16:creationId xmlns:a16="http://schemas.microsoft.com/office/drawing/2014/main" id="{29D41ED7-7368-4FBC-95A8-FA93CC3EFEB9}"/>
                </a:ext>
              </a:extLst>
            </p:cNvPr>
            <p:cNvSpPr/>
            <p:nvPr/>
          </p:nvSpPr>
          <p:spPr>
            <a:xfrm>
              <a:off x="9957174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10</a:t>
              </a:r>
              <a:endParaRPr lang="it-IT" sz="1000" dirty="0"/>
            </a:p>
          </p:txBody>
        </p:sp>
        <p:sp>
          <p:nvSpPr>
            <p:cNvPr id="62" name="Rettangolo 61">
              <a:extLst>
                <a:ext uri="{FF2B5EF4-FFF2-40B4-BE49-F238E27FC236}">
                  <a16:creationId xmlns:a16="http://schemas.microsoft.com/office/drawing/2014/main" id="{8EA49EA8-CF66-4E15-84E0-3DC9B8378664}"/>
                </a:ext>
              </a:extLst>
            </p:cNvPr>
            <p:cNvSpPr/>
            <p:nvPr/>
          </p:nvSpPr>
          <p:spPr>
            <a:xfrm>
              <a:off x="10327549" y="982881"/>
              <a:ext cx="35939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11</a:t>
              </a:r>
              <a:endParaRPr lang="it-IT" sz="1000" dirty="0"/>
            </a:p>
          </p:txBody>
        </p:sp>
        <p:sp>
          <p:nvSpPr>
            <p:cNvPr id="63" name="Rettangolo 62">
              <a:extLst>
                <a:ext uri="{FF2B5EF4-FFF2-40B4-BE49-F238E27FC236}">
                  <a16:creationId xmlns:a16="http://schemas.microsoft.com/office/drawing/2014/main" id="{72F9E20A-13FA-4E8B-BD97-C535F5C53093}"/>
                </a:ext>
              </a:extLst>
            </p:cNvPr>
            <p:cNvSpPr/>
            <p:nvPr/>
          </p:nvSpPr>
          <p:spPr>
            <a:xfrm>
              <a:off x="1069843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12</a:t>
              </a:r>
              <a:endParaRPr lang="it-IT" sz="1000" dirty="0"/>
            </a:p>
          </p:txBody>
        </p:sp>
        <p:sp>
          <p:nvSpPr>
            <p:cNvPr id="64" name="Rettangolo 63">
              <a:extLst>
                <a:ext uri="{FF2B5EF4-FFF2-40B4-BE49-F238E27FC236}">
                  <a16:creationId xmlns:a16="http://schemas.microsoft.com/office/drawing/2014/main" id="{0776E15B-D4E7-445B-BBA0-7C46EF11CEFE}"/>
                </a:ext>
              </a:extLst>
            </p:cNvPr>
            <p:cNvSpPr/>
            <p:nvPr/>
          </p:nvSpPr>
          <p:spPr>
            <a:xfrm>
              <a:off x="1103245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13</a:t>
              </a:r>
              <a:endParaRPr lang="it-IT" sz="1000" dirty="0"/>
            </a:p>
          </p:txBody>
        </p:sp>
        <p:sp>
          <p:nvSpPr>
            <p:cNvPr id="65" name="Rettangolo 64">
              <a:extLst>
                <a:ext uri="{FF2B5EF4-FFF2-40B4-BE49-F238E27FC236}">
                  <a16:creationId xmlns:a16="http://schemas.microsoft.com/office/drawing/2014/main" id="{B3E21542-0B68-4FE7-9912-44009D08273F}"/>
                </a:ext>
              </a:extLst>
            </p:cNvPr>
            <p:cNvSpPr/>
            <p:nvPr/>
          </p:nvSpPr>
          <p:spPr>
            <a:xfrm>
              <a:off x="11375282" y="982881"/>
              <a:ext cx="36901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14</a:t>
              </a:r>
              <a:endParaRPr lang="it-IT" sz="1000" dirty="0"/>
            </a:p>
          </p:txBody>
        </p:sp>
        <p:sp>
          <p:nvSpPr>
            <p:cNvPr id="66" name="Rettangolo 65">
              <a:extLst>
                <a:ext uri="{FF2B5EF4-FFF2-40B4-BE49-F238E27FC236}">
                  <a16:creationId xmlns:a16="http://schemas.microsoft.com/office/drawing/2014/main" id="{5BE9EE0D-D279-4679-B4C5-D0CF3E96715E}"/>
                </a:ext>
              </a:extLst>
            </p:cNvPr>
            <p:cNvSpPr/>
            <p:nvPr/>
          </p:nvSpPr>
          <p:spPr>
            <a:xfrm>
              <a:off x="11742450" y="982881"/>
              <a:ext cx="36580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15</a:t>
              </a:r>
              <a:endParaRPr lang="it-IT" sz="1000" dirty="0"/>
            </a:p>
          </p:txBody>
        </p:sp>
      </p:grpSp>
      <p:sp>
        <p:nvSpPr>
          <p:cNvPr id="67" name="Rettangolo 66">
            <a:extLst>
              <a:ext uri="{FF2B5EF4-FFF2-40B4-BE49-F238E27FC236}">
                <a16:creationId xmlns:a16="http://schemas.microsoft.com/office/drawing/2014/main" id="{AC2B4220-9130-4794-94D3-00099B7A0CCE}"/>
              </a:ext>
            </a:extLst>
          </p:cNvPr>
          <p:cNvSpPr/>
          <p:nvPr/>
        </p:nvSpPr>
        <p:spPr>
          <a:xfrm>
            <a:off x="616193" y="1160865"/>
            <a:ext cx="6753928" cy="2146036"/>
          </a:xfrm>
          <a:prstGeom prst="rect">
            <a:avLst/>
          </a:prstGeom>
          <a:solidFill>
            <a:srgbClr val="0070C0">
              <a:alpha val="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1" name="Segnaposto testo 19">
            <a:extLst>
              <a:ext uri="{FF2B5EF4-FFF2-40B4-BE49-F238E27FC236}">
                <a16:creationId xmlns:a16="http://schemas.microsoft.com/office/drawing/2014/main" id="{E75355B6-784B-4BEA-8DBD-69DE329A8B1D}"/>
              </a:ext>
            </a:extLst>
          </p:cNvPr>
          <p:cNvSpPr txBox="1">
            <a:spLocks/>
          </p:cNvSpPr>
          <p:nvPr/>
        </p:nvSpPr>
        <p:spPr>
          <a:xfrm>
            <a:off x="616192" y="3406684"/>
            <a:ext cx="10615558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Caratteristiche Tecniche e Funzionalità</a:t>
            </a:r>
            <a:endParaRPr lang="en-US" sz="1400" b="1" dirty="0">
              <a:solidFill>
                <a:srgbClr val="104392"/>
              </a:solidFill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9A267EDA-CDCB-46D5-9F29-169C5A5BF59F}"/>
              </a:ext>
            </a:extLst>
          </p:cNvPr>
          <p:cNvGrpSpPr/>
          <p:nvPr/>
        </p:nvGrpSpPr>
        <p:grpSpPr>
          <a:xfrm>
            <a:off x="616192" y="3786410"/>
            <a:ext cx="2016000" cy="2248793"/>
            <a:chOff x="616192" y="3790056"/>
            <a:chExt cx="2016000" cy="2248793"/>
          </a:xfrm>
        </p:grpSpPr>
        <p:sp>
          <p:nvSpPr>
            <p:cNvPr id="72" name="Rettangolo 71">
              <a:extLst>
                <a:ext uri="{FF2B5EF4-FFF2-40B4-BE49-F238E27FC236}">
                  <a16:creationId xmlns:a16="http://schemas.microsoft.com/office/drawing/2014/main" id="{8F54A6AA-EE3B-4C94-8170-09D7D4FE4582}"/>
                </a:ext>
              </a:extLst>
            </p:cNvPr>
            <p:cNvSpPr/>
            <p:nvPr/>
          </p:nvSpPr>
          <p:spPr>
            <a:xfrm>
              <a:off x="616192" y="3790056"/>
              <a:ext cx="2016000" cy="2248793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7" name="Rettangolo 76">
              <a:extLst>
                <a:ext uri="{FF2B5EF4-FFF2-40B4-BE49-F238E27FC236}">
                  <a16:creationId xmlns:a16="http://schemas.microsoft.com/office/drawing/2014/main" id="{CD09DEA5-73E7-4EAC-8AE9-4F8CD47BCA06}"/>
                </a:ext>
              </a:extLst>
            </p:cNvPr>
            <p:cNvSpPr/>
            <p:nvPr/>
          </p:nvSpPr>
          <p:spPr>
            <a:xfrm>
              <a:off x="714375" y="3936034"/>
              <a:ext cx="1800000" cy="130805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SIEM</a:t>
              </a:r>
            </a:p>
            <a:p>
              <a:pPr>
                <a:spcAft>
                  <a:spcPts val="600"/>
                </a:spcAft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Monitoraggio evoluto, aggregazione dati significativi, individuazione comportamenti anomali e segnali critici, generazione allarmi.</a:t>
              </a:r>
            </a:p>
          </p:txBody>
        </p:sp>
      </p:grpSp>
      <p:grpSp>
        <p:nvGrpSpPr>
          <p:cNvPr id="4" name="Gruppo 3">
            <a:extLst>
              <a:ext uri="{FF2B5EF4-FFF2-40B4-BE49-F238E27FC236}">
                <a16:creationId xmlns:a16="http://schemas.microsoft.com/office/drawing/2014/main" id="{34D774AE-B851-4488-BBB3-608DB57CA7A5}"/>
              </a:ext>
            </a:extLst>
          </p:cNvPr>
          <p:cNvGrpSpPr/>
          <p:nvPr/>
        </p:nvGrpSpPr>
        <p:grpSpPr>
          <a:xfrm>
            <a:off x="2715519" y="3786411"/>
            <a:ext cx="2016000" cy="2248791"/>
            <a:chOff x="2828219" y="3790057"/>
            <a:chExt cx="2016000" cy="2248791"/>
          </a:xfrm>
        </p:grpSpPr>
        <p:sp>
          <p:nvSpPr>
            <p:cNvPr id="73" name="Rettangolo 72">
              <a:extLst>
                <a:ext uri="{FF2B5EF4-FFF2-40B4-BE49-F238E27FC236}">
                  <a16:creationId xmlns:a16="http://schemas.microsoft.com/office/drawing/2014/main" id="{EE50FCFD-EF37-4259-A573-63533C02597A}"/>
                </a:ext>
              </a:extLst>
            </p:cNvPr>
            <p:cNvSpPr/>
            <p:nvPr/>
          </p:nvSpPr>
          <p:spPr>
            <a:xfrm>
              <a:off x="2828219" y="3790057"/>
              <a:ext cx="2016000" cy="224879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8" name="Rettangolo 77">
              <a:extLst>
                <a:ext uri="{FF2B5EF4-FFF2-40B4-BE49-F238E27FC236}">
                  <a16:creationId xmlns:a16="http://schemas.microsoft.com/office/drawing/2014/main" id="{77A2971B-1BCC-4631-8FFB-CD9077235659}"/>
                </a:ext>
              </a:extLst>
            </p:cNvPr>
            <p:cNvSpPr/>
            <p:nvPr/>
          </p:nvSpPr>
          <p:spPr>
            <a:xfrm>
              <a:off x="2919719" y="3936034"/>
              <a:ext cx="1800000" cy="147732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SOAR</a:t>
              </a:r>
            </a:p>
            <a:p>
              <a:pPr>
                <a:spcAft>
                  <a:spcPts val="600"/>
                </a:spcAft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Funzionalità di orchestrazione, automazione del triage e delle attività ripetitive, velocizzando la gestione degli incidenti grazie all’uso di playbook.</a:t>
              </a:r>
            </a:p>
          </p:txBody>
        </p: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60598D98-4834-4CB2-9752-5004038782C0}"/>
              </a:ext>
            </a:extLst>
          </p:cNvPr>
          <p:cNvGrpSpPr/>
          <p:nvPr/>
        </p:nvGrpSpPr>
        <p:grpSpPr>
          <a:xfrm>
            <a:off x="4814846" y="3786411"/>
            <a:ext cx="2016000" cy="2248790"/>
            <a:chOff x="5040246" y="3790058"/>
            <a:chExt cx="2016000" cy="2248790"/>
          </a:xfrm>
        </p:grpSpPr>
        <p:sp>
          <p:nvSpPr>
            <p:cNvPr id="74" name="Rettangolo 73">
              <a:extLst>
                <a:ext uri="{FF2B5EF4-FFF2-40B4-BE49-F238E27FC236}">
                  <a16:creationId xmlns:a16="http://schemas.microsoft.com/office/drawing/2014/main" id="{1081D37F-7E01-4464-9452-AB58E654F7B5}"/>
                </a:ext>
              </a:extLst>
            </p:cNvPr>
            <p:cNvSpPr/>
            <p:nvPr/>
          </p:nvSpPr>
          <p:spPr>
            <a:xfrm>
              <a:off x="5040246" y="3790058"/>
              <a:ext cx="2016000" cy="2248790"/>
            </a:xfrm>
            <a:prstGeom prst="rect">
              <a:avLst/>
            </a:prstGeom>
            <a:solidFill>
              <a:srgbClr val="003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9" name="Rettangolo 78">
              <a:extLst>
                <a:ext uri="{FF2B5EF4-FFF2-40B4-BE49-F238E27FC236}">
                  <a16:creationId xmlns:a16="http://schemas.microsoft.com/office/drawing/2014/main" id="{CC13C15A-69BA-45C4-86D4-C4B2B4BD9A21}"/>
                </a:ext>
              </a:extLst>
            </p:cNvPr>
            <p:cNvSpPr/>
            <p:nvPr/>
          </p:nvSpPr>
          <p:spPr>
            <a:xfrm>
              <a:off x="5143500" y="3936034"/>
              <a:ext cx="1800000" cy="149271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Portale dei Servizi di Sicurezza</a:t>
              </a:r>
            </a:p>
            <a:p>
              <a:pPr>
                <a:spcAft>
                  <a:spcPts val="600"/>
                </a:spcAft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Consente alle Amministrazioni di richiedere change alle policy e modifiche alle configurazioni per i servizi proposti. </a:t>
              </a:r>
            </a:p>
          </p:txBody>
        </p:sp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BA4F07D3-4A55-4ECC-8E0D-F52CFA9A998B}"/>
              </a:ext>
            </a:extLst>
          </p:cNvPr>
          <p:cNvGrpSpPr/>
          <p:nvPr/>
        </p:nvGrpSpPr>
        <p:grpSpPr>
          <a:xfrm>
            <a:off x="6914173" y="3786411"/>
            <a:ext cx="2016000" cy="2248790"/>
            <a:chOff x="7252273" y="3790058"/>
            <a:chExt cx="2016000" cy="2248790"/>
          </a:xfrm>
        </p:grpSpPr>
        <p:sp>
          <p:nvSpPr>
            <p:cNvPr id="75" name="Rettangolo 74">
              <a:extLst>
                <a:ext uri="{FF2B5EF4-FFF2-40B4-BE49-F238E27FC236}">
                  <a16:creationId xmlns:a16="http://schemas.microsoft.com/office/drawing/2014/main" id="{0921FEAC-28D6-4250-8C9F-F611DCF55712}"/>
                </a:ext>
              </a:extLst>
            </p:cNvPr>
            <p:cNvSpPr/>
            <p:nvPr/>
          </p:nvSpPr>
          <p:spPr>
            <a:xfrm>
              <a:off x="7252273" y="3790058"/>
              <a:ext cx="2016000" cy="2248790"/>
            </a:xfrm>
            <a:prstGeom prst="rect">
              <a:avLst/>
            </a:prstGeom>
            <a:solidFill>
              <a:srgbClr val="045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80" name="Rettangolo 79">
              <a:extLst>
                <a:ext uri="{FF2B5EF4-FFF2-40B4-BE49-F238E27FC236}">
                  <a16:creationId xmlns:a16="http://schemas.microsoft.com/office/drawing/2014/main" id="{B951FD33-F7BB-410D-A368-031319E6675C}"/>
                </a:ext>
              </a:extLst>
            </p:cNvPr>
            <p:cNvSpPr/>
            <p:nvPr/>
          </p:nvSpPr>
          <p:spPr>
            <a:xfrm>
              <a:off x="7370120" y="3936034"/>
              <a:ext cx="1800000" cy="146193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Altre Componenti</a:t>
              </a:r>
            </a:p>
            <a:p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Log Collector, per il log e reportistica.</a:t>
              </a:r>
            </a:p>
            <a:p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Sandbox, se previsto dal servizio erogato.</a:t>
              </a:r>
            </a:p>
            <a:p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Console di gestione, per le tecnologie che interagiscono con il SOC.</a:t>
              </a:r>
            </a:p>
          </p:txBody>
        </p:sp>
      </p:grpSp>
      <p:pic>
        <p:nvPicPr>
          <p:cNvPr id="82" name="Immagine 81">
            <a:extLst>
              <a:ext uri="{FF2B5EF4-FFF2-40B4-BE49-F238E27FC236}">
                <a16:creationId xmlns:a16="http://schemas.microsoft.com/office/drawing/2014/main" id="{B68BF377-6E53-46A9-AFFF-5500428DF9D4}"/>
              </a:ext>
            </a:extLst>
          </p:cNvPr>
          <p:cNvPicPr>
            <a:picLocks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3" t="9547" r="17597" b="5200"/>
          <a:stretch/>
        </p:blipFill>
        <p:spPr>
          <a:xfrm>
            <a:off x="808486" y="1303447"/>
            <a:ext cx="1980000" cy="1872000"/>
          </a:xfrm>
          <a:prstGeom prst="rect">
            <a:avLst/>
          </a:prstGeom>
          <a:effectLst/>
        </p:spPr>
      </p:pic>
      <p:sp>
        <p:nvSpPr>
          <p:cNvPr id="83" name="CasellaDiTesto 82">
            <a:extLst>
              <a:ext uri="{FF2B5EF4-FFF2-40B4-BE49-F238E27FC236}">
                <a16:creationId xmlns:a16="http://schemas.microsoft.com/office/drawing/2014/main" id="{06058D6C-A3D8-474B-B3E7-00A791DA548B}"/>
              </a:ext>
            </a:extLst>
          </p:cNvPr>
          <p:cNvSpPr txBox="1"/>
          <p:nvPr/>
        </p:nvSpPr>
        <p:spPr>
          <a:xfrm>
            <a:off x="2884283" y="1303447"/>
            <a:ext cx="4221957" cy="1443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 rtl="0"/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Il RTI metterà a disposizione una soluzione SOC che consente di 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rilevare rapidamente le anomalie di sicurezza 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e mettere in atto le 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azioni di contenimento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. La soluzione è presidiata in modalità continuativa da personale qualificato e certificato e gestisce i servizi contrattualizzati dalle Amministrazioni nell’ambito dell’AQ.</a:t>
            </a:r>
          </a:p>
        </p:txBody>
      </p:sp>
      <p:sp>
        <p:nvSpPr>
          <p:cNvPr id="85" name="Segnaposto testo 19">
            <a:extLst>
              <a:ext uri="{FF2B5EF4-FFF2-40B4-BE49-F238E27FC236}">
                <a16:creationId xmlns:a16="http://schemas.microsoft.com/office/drawing/2014/main" id="{0FC7FE18-7728-4ABF-A1B5-DE4878101284}"/>
              </a:ext>
            </a:extLst>
          </p:cNvPr>
          <p:cNvSpPr txBox="1">
            <a:spLocks/>
          </p:cNvSpPr>
          <p:nvPr/>
        </p:nvSpPr>
        <p:spPr>
          <a:xfrm>
            <a:off x="7617041" y="1070405"/>
            <a:ext cx="2043897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Tecnologia Proposta:</a:t>
            </a:r>
            <a:endParaRPr lang="en-US" sz="1400" b="1" dirty="0">
              <a:solidFill>
                <a:srgbClr val="104392"/>
              </a:solidFill>
            </a:endParaRPr>
          </a:p>
        </p:txBody>
      </p:sp>
      <p:graphicFrame>
        <p:nvGraphicFramePr>
          <p:cNvPr id="86" name="Tabella 31">
            <a:extLst>
              <a:ext uri="{FF2B5EF4-FFF2-40B4-BE49-F238E27FC236}">
                <a16:creationId xmlns:a16="http://schemas.microsoft.com/office/drawing/2014/main" id="{305877A8-DA03-49DD-8CD2-87596F41F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786246"/>
              </p:ext>
            </p:extLst>
          </p:nvPr>
        </p:nvGraphicFramePr>
        <p:xfrm>
          <a:off x="7673036" y="1477048"/>
          <a:ext cx="3816000" cy="1695600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1908000">
                  <a:extLst>
                    <a:ext uri="{9D8B030D-6E8A-4147-A177-3AD203B41FA5}">
                      <a16:colId xmlns:a16="http://schemas.microsoft.com/office/drawing/2014/main" val="4160693402"/>
                    </a:ext>
                  </a:extLst>
                </a:gridCol>
                <a:gridCol w="1908000">
                  <a:extLst>
                    <a:ext uri="{9D8B030D-6E8A-4147-A177-3AD203B41FA5}">
                      <a16:colId xmlns:a16="http://schemas.microsoft.com/office/drawing/2014/main" val="267936986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it-IT" sz="1100" b="0" dirty="0">
                          <a:latin typeface="TIM Sans" panose="020B0604020202020204" charset="0"/>
                        </a:rPr>
                        <a:t>Fasce Eventi per Secondo</a:t>
                      </a:r>
                    </a:p>
                  </a:txBody>
                  <a:tcPr anchor="ctr">
                    <a:solidFill>
                      <a:srgbClr val="0031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b="0" dirty="0">
                          <a:latin typeface="TIM Sans" panose="020B0604020202020204" charset="0"/>
                        </a:rPr>
                        <a:t>Coefficiente EPS/DEVICE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913830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1: Fino a 300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866112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2: Fino a 600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0839819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3: Fino a 1.200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93164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4: Fino a 6.000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6663717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5: &gt; 6.000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323958"/>
                  </a:ext>
                </a:extLst>
              </a:tr>
            </a:tbl>
          </a:graphicData>
        </a:graphic>
      </p:graphicFrame>
      <p:pic>
        <p:nvPicPr>
          <p:cNvPr id="2" name="Immagine 1">
            <a:extLst>
              <a:ext uri="{FF2B5EF4-FFF2-40B4-BE49-F238E27FC236}">
                <a16:creationId xmlns:a16="http://schemas.microsoft.com/office/drawing/2014/main" id="{B79FF165-6BF8-49F3-B9A9-CD165B9560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4781" y="979534"/>
            <a:ext cx="1514567" cy="437060"/>
          </a:xfrm>
          <a:prstGeom prst="rect">
            <a:avLst/>
          </a:prstGeom>
        </p:spPr>
      </p:pic>
      <p:sp>
        <p:nvSpPr>
          <p:cNvPr id="94" name="Segnaposto testo 19">
            <a:extLst>
              <a:ext uri="{FF2B5EF4-FFF2-40B4-BE49-F238E27FC236}">
                <a16:creationId xmlns:a16="http://schemas.microsoft.com/office/drawing/2014/main" id="{B9B1E642-5445-49F1-BE7F-436905B6CC67}"/>
              </a:ext>
            </a:extLst>
          </p:cNvPr>
          <p:cNvSpPr txBox="1">
            <a:spLocks/>
          </p:cNvSpPr>
          <p:nvPr/>
        </p:nvSpPr>
        <p:spPr>
          <a:xfrm>
            <a:off x="9048750" y="3406684"/>
            <a:ext cx="2890759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it-IT" sz="1400" b="1" dirty="0">
                <a:solidFill>
                  <a:srgbClr val="104392"/>
                </a:solidFill>
              </a:rPr>
              <a:t>Il Plus dell’RTI</a:t>
            </a:r>
            <a:endParaRPr lang="en-US" sz="1400" b="1" dirty="0">
              <a:solidFill>
                <a:srgbClr val="104392"/>
              </a:solidFill>
            </a:endParaRPr>
          </a:p>
        </p:txBody>
      </p:sp>
      <p:sp>
        <p:nvSpPr>
          <p:cNvPr id="95" name="Rettangolo 94">
            <a:extLst>
              <a:ext uri="{FF2B5EF4-FFF2-40B4-BE49-F238E27FC236}">
                <a16:creationId xmlns:a16="http://schemas.microsoft.com/office/drawing/2014/main" id="{5E609A38-8A26-4BAF-92D6-6A2032D1B9FC}"/>
              </a:ext>
            </a:extLst>
          </p:cNvPr>
          <p:cNvSpPr/>
          <p:nvPr/>
        </p:nvSpPr>
        <p:spPr>
          <a:xfrm>
            <a:off x="9064170" y="3780155"/>
            <a:ext cx="2794456" cy="2247816"/>
          </a:xfrm>
          <a:prstGeom prst="rect">
            <a:avLst/>
          </a:prstGeom>
          <a:noFill/>
          <a:ln>
            <a:solidFill>
              <a:srgbClr val="5B9B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Riduzione dei falsi positivi e del deficit informativo, minimizzando i contatti superflui con l'Amministrazione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Chiarezza e completezza della comunicazione in fase di primo contatto all'atto dell'apertura dell'Incidente, mediante un rodato protocollo di comunicazione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Fruibilità dei deliverable trasmessi al referente dell'Amministrazione, all'atto della chiusura dell’Incidente, equilibrando rigore tecnico e comprensibilità della reportistica.</a:t>
            </a:r>
          </a:p>
        </p:txBody>
      </p:sp>
    </p:spTree>
    <p:extLst>
      <p:ext uri="{BB962C8B-B14F-4D97-AF65-F5344CB8AC3E}">
        <p14:creationId xmlns:p14="http://schemas.microsoft.com/office/powerpoint/2010/main" val="37119565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ttangolo 89">
            <a:extLst>
              <a:ext uri="{FF2B5EF4-FFF2-40B4-BE49-F238E27FC236}">
                <a16:creationId xmlns:a16="http://schemas.microsoft.com/office/drawing/2014/main" id="{05F64751-4C12-4780-BE45-FD04BDEFF229}"/>
              </a:ext>
            </a:extLst>
          </p:cNvPr>
          <p:cNvSpPr/>
          <p:nvPr/>
        </p:nvSpPr>
        <p:spPr>
          <a:xfrm>
            <a:off x="616193" y="1160865"/>
            <a:ext cx="6753928" cy="2146036"/>
          </a:xfrm>
          <a:prstGeom prst="rect">
            <a:avLst/>
          </a:prstGeom>
          <a:solidFill>
            <a:srgbClr val="0070C0">
              <a:alpha val="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E0588D4E-328A-2849-A2D5-7D835758E316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8244000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200" dirty="0">
                <a:solidFill>
                  <a:srgbClr val="283481"/>
                </a:solidFill>
                <a:latin typeface="TIM Sans Medium" panose="02020503040602060503" pitchFamily="18" charset="0"/>
              </a:rPr>
              <a:t>#02. Next Generation Firewall (NGFW)</a:t>
            </a:r>
          </a:p>
        </p:txBody>
      </p:sp>
      <p:sp>
        <p:nvSpPr>
          <p:cNvPr id="15" name="Figura a mano libera 11">
            <a:extLst>
              <a:ext uri="{FF2B5EF4-FFF2-40B4-BE49-F238E27FC236}">
                <a16:creationId xmlns:a16="http://schemas.microsoft.com/office/drawing/2014/main" id="{43603206-9D69-40C7-8B2D-76B0E5EB87B8}"/>
              </a:ext>
            </a:extLst>
          </p:cNvPr>
          <p:cNvSpPr/>
          <p:nvPr/>
        </p:nvSpPr>
        <p:spPr>
          <a:xfrm>
            <a:off x="-6051" y="2061255"/>
            <a:ext cx="620122" cy="820882"/>
          </a:xfrm>
          <a:custGeom>
            <a:avLst/>
            <a:gdLst>
              <a:gd name="connsiteX0" fmla="*/ 2036619 w 2036619"/>
              <a:gd name="connsiteY0" fmla="*/ 0 h 820882"/>
              <a:gd name="connsiteX1" fmla="*/ 831273 w 2036619"/>
              <a:gd name="connsiteY1" fmla="*/ 0 h 820882"/>
              <a:gd name="connsiteX2" fmla="*/ 831273 w 2036619"/>
              <a:gd name="connsiteY2" fmla="*/ 820882 h 820882"/>
              <a:gd name="connsiteX3" fmla="*/ 0 w 2036619"/>
              <a:gd name="connsiteY3" fmla="*/ 820882 h 820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6619" h="820882">
                <a:moveTo>
                  <a:pt x="2036619" y="0"/>
                </a:moveTo>
                <a:lnTo>
                  <a:pt x="831273" y="0"/>
                </a:lnTo>
                <a:lnTo>
                  <a:pt x="831273" y="820882"/>
                </a:lnTo>
                <a:lnTo>
                  <a:pt x="0" y="820882"/>
                </a:lnTo>
              </a:path>
            </a:pathLst>
          </a:cu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BB1E8B98-6885-401B-9AE8-B1DDC170A06C}"/>
              </a:ext>
            </a:extLst>
          </p:cNvPr>
          <p:cNvGrpSpPr/>
          <p:nvPr/>
        </p:nvGrpSpPr>
        <p:grpSpPr>
          <a:xfrm>
            <a:off x="6685940" y="325012"/>
            <a:ext cx="5507115" cy="522339"/>
            <a:chOff x="6684885" y="844822"/>
            <a:chExt cx="5507115" cy="522339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2E0938D9-30BD-4DDF-922F-1FED94FD4AA7}"/>
                </a:ext>
              </a:extLst>
            </p:cNvPr>
            <p:cNvSpPr/>
            <p:nvPr/>
          </p:nvSpPr>
          <p:spPr>
            <a:xfrm>
              <a:off x="6684885" y="844822"/>
              <a:ext cx="5507115" cy="522339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68FA14D-C768-4149-93FF-62AD1E28F0C6}"/>
                </a:ext>
              </a:extLst>
            </p:cNvPr>
            <p:cNvSpPr/>
            <p:nvPr/>
          </p:nvSpPr>
          <p:spPr>
            <a:xfrm>
              <a:off x="681718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 dirty="0"/>
            </a:p>
          </p:txBody>
        </p:sp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AC0D6753-0F97-4005-9C50-199EE46A7CAF}"/>
                </a:ext>
              </a:extLst>
            </p:cNvPr>
            <p:cNvSpPr/>
            <p:nvPr/>
          </p:nvSpPr>
          <p:spPr>
            <a:xfrm>
              <a:off x="7162415" y="961991"/>
              <a:ext cx="288000" cy="288000"/>
            </a:xfrm>
            <a:prstGeom prst="rect">
              <a:avLst/>
            </a:prstGeom>
            <a:solidFill>
              <a:srgbClr val="03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5" name="Rettangolo 34">
              <a:extLst>
                <a:ext uri="{FF2B5EF4-FFF2-40B4-BE49-F238E27FC236}">
                  <a16:creationId xmlns:a16="http://schemas.microsoft.com/office/drawing/2014/main" id="{24B80F43-5A32-4769-8556-4F6BC95B549D}"/>
                </a:ext>
              </a:extLst>
            </p:cNvPr>
            <p:cNvSpPr/>
            <p:nvPr/>
          </p:nvSpPr>
          <p:spPr>
            <a:xfrm>
              <a:off x="7527981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5B0A4CDD-D6E7-4E6F-B874-FED3FB5ACF42}"/>
                </a:ext>
              </a:extLst>
            </p:cNvPr>
            <p:cNvSpPr/>
            <p:nvPr/>
          </p:nvSpPr>
          <p:spPr>
            <a:xfrm>
              <a:off x="790127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2FBAC6D1-D452-45D3-AD31-30E477C674CA}"/>
                </a:ext>
              </a:extLst>
            </p:cNvPr>
            <p:cNvSpPr/>
            <p:nvPr/>
          </p:nvSpPr>
          <p:spPr>
            <a:xfrm>
              <a:off x="823529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1" name="Rettangolo 40">
              <a:extLst>
                <a:ext uri="{FF2B5EF4-FFF2-40B4-BE49-F238E27FC236}">
                  <a16:creationId xmlns:a16="http://schemas.microsoft.com/office/drawing/2014/main" id="{70D7702F-7CB3-4EE2-AF07-5904163F4247}"/>
                </a:ext>
              </a:extLst>
            </p:cNvPr>
            <p:cNvSpPr/>
            <p:nvPr/>
          </p:nvSpPr>
          <p:spPr>
            <a:xfrm>
              <a:off x="8580522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2" name="Rettangolo 41">
              <a:extLst>
                <a:ext uri="{FF2B5EF4-FFF2-40B4-BE49-F238E27FC236}">
                  <a16:creationId xmlns:a16="http://schemas.microsoft.com/office/drawing/2014/main" id="{A4C6A5BB-918A-4907-862E-DC2D7CD54DB4}"/>
                </a:ext>
              </a:extLst>
            </p:cNvPr>
            <p:cNvSpPr/>
            <p:nvPr/>
          </p:nvSpPr>
          <p:spPr>
            <a:xfrm>
              <a:off x="8946088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3" name="Rettangolo 42">
              <a:extLst>
                <a:ext uri="{FF2B5EF4-FFF2-40B4-BE49-F238E27FC236}">
                  <a16:creationId xmlns:a16="http://schemas.microsoft.com/office/drawing/2014/main" id="{47F23DA2-1E0C-43CA-BB0C-67BD946107F3}"/>
                </a:ext>
              </a:extLst>
            </p:cNvPr>
            <p:cNvSpPr/>
            <p:nvPr/>
          </p:nvSpPr>
          <p:spPr>
            <a:xfrm>
              <a:off x="9319380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5" name="Rettangolo 44">
              <a:extLst>
                <a:ext uri="{FF2B5EF4-FFF2-40B4-BE49-F238E27FC236}">
                  <a16:creationId xmlns:a16="http://schemas.microsoft.com/office/drawing/2014/main" id="{63C7A080-AFF3-4186-806D-23EF80378D19}"/>
                </a:ext>
              </a:extLst>
            </p:cNvPr>
            <p:cNvSpPr/>
            <p:nvPr/>
          </p:nvSpPr>
          <p:spPr>
            <a:xfrm>
              <a:off x="965245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6" name="Rettangolo 45">
              <a:extLst>
                <a:ext uri="{FF2B5EF4-FFF2-40B4-BE49-F238E27FC236}">
                  <a16:creationId xmlns:a16="http://schemas.microsoft.com/office/drawing/2014/main" id="{BE297A63-511F-45F7-B908-6A2F7F097A8B}"/>
                </a:ext>
              </a:extLst>
            </p:cNvPr>
            <p:cNvSpPr/>
            <p:nvPr/>
          </p:nvSpPr>
          <p:spPr>
            <a:xfrm>
              <a:off x="9997680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7" name="Rettangolo 46">
              <a:extLst>
                <a:ext uri="{FF2B5EF4-FFF2-40B4-BE49-F238E27FC236}">
                  <a16:creationId xmlns:a16="http://schemas.microsoft.com/office/drawing/2014/main" id="{B005FE98-5C60-45F4-8961-F27C2362E123}"/>
                </a:ext>
              </a:extLst>
            </p:cNvPr>
            <p:cNvSpPr/>
            <p:nvPr/>
          </p:nvSpPr>
          <p:spPr>
            <a:xfrm>
              <a:off x="1036324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8" name="Rettangolo 47">
              <a:extLst>
                <a:ext uri="{FF2B5EF4-FFF2-40B4-BE49-F238E27FC236}">
                  <a16:creationId xmlns:a16="http://schemas.microsoft.com/office/drawing/2014/main" id="{51C2AC3D-C853-4278-9F6A-329863EE41DF}"/>
                </a:ext>
              </a:extLst>
            </p:cNvPr>
            <p:cNvSpPr/>
            <p:nvPr/>
          </p:nvSpPr>
          <p:spPr>
            <a:xfrm>
              <a:off x="1073653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9" name="Rettangolo 48">
              <a:extLst>
                <a:ext uri="{FF2B5EF4-FFF2-40B4-BE49-F238E27FC236}">
                  <a16:creationId xmlns:a16="http://schemas.microsoft.com/office/drawing/2014/main" id="{31ED67AE-9105-4C08-8597-C1353C2DA0BA}"/>
                </a:ext>
              </a:extLst>
            </p:cNvPr>
            <p:cNvSpPr/>
            <p:nvPr/>
          </p:nvSpPr>
          <p:spPr>
            <a:xfrm>
              <a:off x="1107055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0" name="Rettangolo 49">
              <a:extLst>
                <a:ext uri="{FF2B5EF4-FFF2-40B4-BE49-F238E27FC236}">
                  <a16:creationId xmlns:a16="http://schemas.microsoft.com/office/drawing/2014/main" id="{26DCA49D-304F-40CA-A9FA-54AF349AE9D9}"/>
                </a:ext>
              </a:extLst>
            </p:cNvPr>
            <p:cNvSpPr/>
            <p:nvPr/>
          </p:nvSpPr>
          <p:spPr>
            <a:xfrm>
              <a:off x="11415787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1" name="Rettangolo 50">
              <a:extLst>
                <a:ext uri="{FF2B5EF4-FFF2-40B4-BE49-F238E27FC236}">
                  <a16:creationId xmlns:a16="http://schemas.microsoft.com/office/drawing/2014/main" id="{601DC664-6EE8-49E3-A0BA-7762122AB675}"/>
                </a:ext>
              </a:extLst>
            </p:cNvPr>
            <p:cNvSpPr/>
            <p:nvPr/>
          </p:nvSpPr>
          <p:spPr>
            <a:xfrm>
              <a:off x="11781353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2DABF2EB-1107-4DFC-992A-EA8865FEC344}"/>
                </a:ext>
              </a:extLst>
            </p:cNvPr>
            <p:cNvSpPr/>
            <p:nvPr/>
          </p:nvSpPr>
          <p:spPr>
            <a:xfrm>
              <a:off x="6776680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01</a:t>
              </a:r>
              <a:endParaRPr lang="it-IT" sz="1000" dirty="0"/>
            </a:p>
          </p:txBody>
        </p:sp>
        <p:sp>
          <p:nvSpPr>
            <p:cNvPr id="53" name="Rettangolo 52">
              <a:extLst>
                <a:ext uri="{FF2B5EF4-FFF2-40B4-BE49-F238E27FC236}">
                  <a16:creationId xmlns:a16="http://schemas.microsoft.com/office/drawing/2014/main" id="{42A77503-8F62-4750-AF4C-D7E001B1DDF2}"/>
                </a:ext>
              </a:extLst>
            </p:cNvPr>
            <p:cNvSpPr/>
            <p:nvPr/>
          </p:nvSpPr>
          <p:spPr>
            <a:xfrm>
              <a:off x="7119505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02</a:t>
              </a:r>
              <a:endParaRPr lang="it-IT" sz="1000" dirty="0"/>
            </a:p>
          </p:txBody>
        </p:sp>
        <p:sp>
          <p:nvSpPr>
            <p:cNvPr id="54" name="Rettangolo 53">
              <a:extLst>
                <a:ext uri="{FF2B5EF4-FFF2-40B4-BE49-F238E27FC236}">
                  <a16:creationId xmlns:a16="http://schemas.microsoft.com/office/drawing/2014/main" id="{D8A90131-9AD5-4F7A-91E2-941A1AC5BCD2}"/>
                </a:ext>
              </a:extLst>
            </p:cNvPr>
            <p:cNvSpPr/>
            <p:nvPr/>
          </p:nvSpPr>
          <p:spPr>
            <a:xfrm>
              <a:off x="7485071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03</a:t>
              </a:r>
              <a:endParaRPr lang="it-IT" sz="1000" dirty="0"/>
            </a:p>
          </p:txBody>
        </p:sp>
        <p:sp>
          <p:nvSpPr>
            <p:cNvPr id="55" name="Rettangolo 54">
              <a:extLst>
                <a:ext uri="{FF2B5EF4-FFF2-40B4-BE49-F238E27FC236}">
                  <a16:creationId xmlns:a16="http://schemas.microsoft.com/office/drawing/2014/main" id="{ABED6E22-16D4-4E0E-BFD9-D6BE0AD00794}"/>
                </a:ext>
              </a:extLst>
            </p:cNvPr>
            <p:cNvSpPr/>
            <p:nvPr/>
          </p:nvSpPr>
          <p:spPr>
            <a:xfrm>
              <a:off x="7855958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04</a:t>
              </a:r>
              <a:endParaRPr lang="it-IT" sz="1000" dirty="0"/>
            </a:p>
          </p:txBody>
        </p:sp>
        <p:sp>
          <p:nvSpPr>
            <p:cNvPr id="56" name="Rettangolo 55">
              <a:extLst>
                <a:ext uri="{FF2B5EF4-FFF2-40B4-BE49-F238E27FC236}">
                  <a16:creationId xmlns:a16="http://schemas.microsoft.com/office/drawing/2014/main" id="{EFA08303-E385-4EDA-91DB-6D1E11A10A68}"/>
                </a:ext>
              </a:extLst>
            </p:cNvPr>
            <p:cNvSpPr/>
            <p:nvPr/>
          </p:nvSpPr>
          <p:spPr>
            <a:xfrm>
              <a:off x="8191581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05</a:t>
              </a:r>
              <a:endParaRPr lang="it-IT" sz="1000" dirty="0"/>
            </a:p>
          </p:txBody>
        </p:sp>
        <p:sp>
          <p:nvSpPr>
            <p:cNvPr id="57" name="Rettangolo 56">
              <a:extLst>
                <a:ext uri="{FF2B5EF4-FFF2-40B4-BE49-F238E27FC236}">
                  <a16:creationId xmlns:a16="http://schemas.microsoft.com/office/drawing/2014/main" id="{6417140C-FF59-44D8-BAAA-B22C48BC851A}"/>
                </a:ext>
              </a:extLst>
            </p:cNvPr>
            <p:cNvSpPr/>
            <p:nvPr/>
          </p:nvSpPr>
          <p:spPr>
            <a:xfrm>
              <a:off x="8536810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06</a:t>
              </a:r>
              <a:endParaRPr lang="it-IT" sz="1000" dirty="0"/>
            </a:p>
          </p:txBody>
        </p:sp>
        <p:sp>
          <p:nvSpPr>
            <p:cNvPr id="58" name="Rettangolo 57">
              <a:extLst>
                <a:ext uri="{FF2B5EF4-FFF2-40B4-BE49-F238E27FC236}">
                  <a16:creationId xmlns:a16="http://schemas.microsoft.com/office/drawing/2014/main" id="{27022B04-5511-4023-BB70-B2D6A6753AA7}"/>
                </a:ext>
              </a:extLst>
            </p:cNvPr>
            <p:cNvSpPr/>
            <p:nvPr/>
          </p:nvSpPr>
          <p:spPr>
            <a:xfrm>
              <a:off x="8906384" y="982881"/>
              <a:ext cx="36740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07</a:t>
              </a:r>
              <a:endParaRPr lang="it-IT" sz="1000" dirty="0"/>
            </a:p>
          </p:txBody>
        </p:sp>
        <p:sp>
          <p:nvSpPr>
            <p:cNvPr id="59" name="Rettangolo 58">
              <a:extLst>
                <a:ext uri="{FF2B5EF4-FFF2-40B4-BE49-F238E27FC236}">
                  <a16:creationId xmlns:a16="http://schemas.microsoft.com/office/drawing/2014/main" id="{F013A9BD-5DEB-4DB0-AFEF-DD514E95D922}"/>
                </a:ext>
              </a:extLst>
            </p:cNvPr>
            <p:cNvSpPr/>
            <p:nvPr/>
          </p:nvSpPr>
          <p:spPr>
            <a:xfrm>
              <a:off x="9274065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08</a:t>
              </a:r>
              <a:endParaRPr lang="it-IT" sz="1000" dirty="0"/>
            </a:p>
          </p:txBody>
        </p:sp>
        <p:sp>
          <p:nvSpPr>
            <p:cNvPr id="60" name="Rettangolo 59">
              <a:extLst>
                <a:ext uri="{FF2B5EF4-FFF2-40B4-BE49-F238E27FC236}">
                  <a16:creationId xmlns:a16="http://schemas.microsoft.com/office/drawing/2014/main" id="{B7A592C8-2F08-4480-84B1-9B5107CF4247}"/>
                </a:ext>
              </a:extLst>
            </p:cNvPr>
            <p:cNvSpPr/>
            <p:nvPr/>
          </p:nvSpPr>
          <p:spPr>
            <a:xfrm>
              <a:off x="9607938" y="982881"/>
              <a:ext cx="37702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09</a:t>
              </a:r>
              <a:endParaRPr lang="it-IT" sz="1000" dirty="0"/>
            </a:p>
          </p:txBody>
        </p:sp>
        <p:sp>
          <p:nvSpPr>
            <p:cNvPr id="61" name="Rettangolo 60">
              <a:extLst>
                <a:ext uri="{FF2B5EF4-FFF2-40B4-BE49-F238E27FC236}">
                  <a16:creationId xmlns:a16="http://schemas.microsoft.com/office/drawing/2014/main" id="{29D41ED7-7368-4FBC-95A8-FA93CC3EFEB9}"/>
                </a:ext>
              </a:extLst>
            </p:cNvPr>
            <p:cNvSpPr/>
            <p:nvPr/>
          </p:nvSpPr>
          <p:spPr>
            <a:xfrm>
              <a:off x="9957174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10</a:t>
              </a:r>
              <a:endParaRPr lang="it-IT" sz="1000" dirty="0"/>
            </a:p>
          </p:txBody>
        </p:sp>
        <p:sp>
          <p:nvSpPr>
            <p:cNvPr id="62" name="Rettangolo 61">
              <a:extLst>
                <a:ext uri="{FF2B5EF4-FFF2-40B4-BE49-F238E27FC236}">
                  <a16:creationId xmlns:a16="http://schemas.microsoft.com/office/drawing/2014/main" id="{8EA49EA8-CF66-4E15-84E0-3DC9B8378664}"/>
                </a:ext>
              </a:extLst>
            </p:cNvPr>
            <p:cNvSpPr/>
            <p:nvPr/>
          </p:nvSpPr>
          <p:spPr>
            <a:xfrm>
              <a:off x="10327549" y="982881"/>
              <a:ext cx="35939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11</a:t>
              </a:r>
              <a:endParaRPr lang="it-IT" sz="1000" dirty="0"/>
            </a:p>
          </p:txBody>
        </p:sp>
        <p:sp>
          <p:nvSpPr>
            <p:cNvPr id="63" name="Rettangolo 62">
              <a:extLst>
                <a:ext uri="{FF2B5EF4-FFF2-40B4-BE49-F238E27FC236}">
                  <a16:creationId xmlns:a16="http://schemas.microsoft.com/office/drawing/2014/main" id="{72F9E20A-13FA-4E8B-BD97-C535F5C53093}"/>
                </a:ext>
              </a:extLst>
            </p:cNvPr>
            <p:cNvSpPr/>
            <p:nvPr/>
          </p:nvSpPr>
          <p:spPr>
            <a:xfrm>
              <a:off x="1069843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12</a:t>
              </a:r>
              <a:endParaRPr lang="it-IT" sz="1000" dirty="0"/>
            </a:p>
          </p:txBody>
        </p:sp>
        <p:sp>
          <p:nvSpPr>
            <p:cNvPr id="64" name="Rettangolo 63">
              <a:extLst>
                <a:ext uri="{FF2B5EF4-FFF2-40B4-BE49-F238E27FC236}">
                  <a16:creationId xmlns:a16="http://schemas.microsoft.com/office/drawing/2014/main" id="{0776E15B-D4E7-445B-BBA0-7C46EF11CEFE}"/>
                </a:ext>
              </a:extLst>
            </p:cNvPr>
            <p:cNvSpPr/>
            <p:nvPr/>
          </p:nvSpPr>
          <p:spPr>
            <a:xfrm>
              <a:off x="1103245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13</a:t>
              </a:r>
              <a:endParaRPr lang="it-IT" sz="1000" dirty="0"/>
            </a:p>
          </p:txBody>
        </p:sp>
        <p:sp>
          <p:nvSpPr>
            <p:cNvPr id="65" name="Rettangolo 64">
              <a:extLst>
                <a:ext uri="{FF2B5EF4-FFF2-40B4-BE49-F238E27FC236}">
                  <a16:creationId xmlns:a16="http://schemas.microsoft.com/office/drawing/2014/main" id="{B3E21542-0B68-4FE7-9912-44009D08273F}"/>
                </a:ext>
              </a:extLst>
            </p:cNvPr>
            <p:cNvSpPr/>
            <p:nvPr/>
          </p:nvSpPr>
          <p:spPr>
            <a:xfrm>
              <a:off x="11375282" y="982881"/>
              <a:ext cx="36901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14</a:t>
              </a:r>
              <a:endParaRPr lang="it-IT" sz="1000" dirty="0"/>
            </a:p>
          </p:txBody>
        </p:sp>
        <p:sp>
          <p:nvSpPr>
            <p:cNvPr id="66" name="Rettangolo 65">
              <a:extLst>
                <a:ext uri="{FF2B5EF4-FFF2-40B4-BE49-F238E27FC236}">
                  <a16:creationId xmlns:a16="http://schemas.microsoft.com/office/drawing/2014/main" id="{5BE9EE0D-D279-4679-B4C5-D0CF3E96715E}"/>
                </a:ext>
              </a:extLst>
            </p:cNvPr>
            <p:cNvSpPr/>
            <p:nvPr/>
          </p:nvSpPr>
          <p:spPr>
            <a:xfrm>
              <a:off x="11742450" y="982881"/>
              <a:ext cx="36580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15</a:t>
              </a:r>
              <a:endParaRPr lang="it-IT" sz="1000" dirty="0"/>
            </a:p>
          </p:txBody>
        </p:sp>
      </p:grpSp>
      <p:sp>
        <p:nvSpPr>
          <p:cNvPr id="71" name="Segnaposto testo 19">
            <a:extLst>
              <a:ext uri="{FF2B5EF4-FFF2-40B4-BE49-F238E27FC236}">
                <a16:creationId xmlns:a16="http://schemas.microsoft.com/office/drawing/2014/main" id="{E75355B6-784B-4BEA-8DBD-69DE329A8B1D}"/>
              </a:ext>
            </a:extLst>
          </p:cNvPr>
          <p:cNvSpPr txBox="1">
            <a:spLocks/>
          </p:cNvSpPr>
          <p:nvPr/>
        </p:nvSpPr>
        <p:spPr>
          <a:xfrm>
            <a:off x="616192" y="3406684"/>
            <a:ext cx="10615558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Caratteristiche Tecniche e Funzionalità</a:t>
            </a:r>
            <a:endParaRPr lang="en-US" sz="1400" b="1" dirty="0">
              <a:solidFill>
                <a:srgbClr val="104392"/>
              </a:solidFill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9A267EDA-CDCB-46D5-9F29-169C5A5BF59F}"/>
              </a:ext>
            </a:extLst>
          </p:cNvPr>
          <p:cNvGrpSpPr/>
          <p:nvPr/>
        </p:nvGrpSpPr>
        <p:grpSpPr>
          <a:xfrm>
            <a:off x="616192" y="3786410"/>
            <a:ext cx="2016000" cy="2248793"/>
            <a:chOff x="616192" y="3790056"/>
            <a:chExt cx="2016000" cy="2248793"/>
          </a:xfrm>
        </p:grpSpPr>
        <p:sp>
          <p:nvSpPr>
            <p:cNvPr id="72" name="Rettangolo 71">
              <a:extLst>
                <a:ext uri="{FF2B5EF4-FFF2-40B4-BE49-F238E27FC236}">
                  <a16:creationId xmlns:a16="http://schemas.microsoft.com/office/drawing/2014/main" id="{8F54A6AA-EE3B-4C94-8170-09D7D4FE4582}"/>
                </a:ext>
              </a:extLst>
            </p:cNvPr>
            <p:cNvSpPr/>
            <p:nvPr/>
          </p:nvSpPr>
          <p:spPr>
            <a:xfrm>
              <a:off x="616192" y="3790056"/>
              <a:ext cx="2016000" cy="2248793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7" name="Rettangolo 76">
              <a:extLst>
                <a:ext uri="{FF2B5EF4-FFF2-40B4-BE49-F238E27FC236}">
                  <a16:creationId xmlns:a16="http://schemas.microsoft.com/office/drawing/2014/main" id="{CD09DEA5-73E7-4EAC-8AE9-4F8CD47BCA06}"/>
                </a:ext>
              </a:extLst>
            </p:cNvPr>
            <p:cNvSpPr/>
            <p:nvPr/>
          </p:nvSpPr>
          <p:spPr>
            <a:xfrm>
              <a:off x="714375" y="3936034"/>
              <a:ext cx="1800000" cy="118494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Signature Personalizzabile</a:t>
              </a:r>
            </a:p>
            <a:p>
              <a:pPr>
                <a:spcAft>
                  <a:spcPts val="600"/>
                </a:spcAft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Funzionalità IPS/IDS con creazione signature personalizzate e software bypass.</a:t>
              </a:r>
            </a:p>
          </p:txBody>
        </p:sp>
      </p:grpSp>
      <p:grpSp>
        <p:nvGrpSpPr>
          <p:cNvPr id="4" name="Gruppo 3">
            <a:extLst>
              <a:ext uri="{FF2B5EF4-FFF2-40B4-BE49-F238E27FC236}">
                <a16:creationId xmlns:a16="http://schemas.microsoft.com/office/drawing/2014/main" id="{34D774AE-B851-4488-BBB3-608DB57CA7A5}"/>
              </a:ext>
            </a:extLst>
          </p:cNvPr>
          <p:cNvGrpSpPr/>
          <p:nvPr/>
        </p:nvGrpSpPr>
        <p:grpSpPr>
          <a:xfrm>
            <a:off x="2715519" y="3786411"/>
            <a:ext cx="2016000" cy="2248791"/>
            <a:chOff x="2828219" y="3790057"/>
            <a:chExt cx="2016000" cy="2248791"/>
          </a:xfrm>
        </p:grpSpPr>
        <p:sp>
          <p:nvSpPr>
            <p:cNvPr id="73" name="Rettangolo 72">
              <a:extLst>
                <a:ext uri="{FF2B5EF4-FFF2-40B4-BE49-F238E27FC236}">
                  <a16:creationId xmlns:a16="http://schemas.microsoft.com/office/drawing/2014/main" id="{EE50FCFD-EF37-4259-A573-63533C02597A}"/>
                </a:ext>
              </a:extLst>
            </p:cNvPr>
            <p:cNvSpPr/>
            <p:nvPr/>
          </p:nvSpPr>
          <p:spPr>
            <a:xfrm>
              <a:off x="2828219" y="3790057"/>
              <a:ext cx="2016000" cy="224879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8" name="Rettangolo 77">
              <a:extLst>
                <a:ext uri="{FF2B5EF4-FFF2-40B4-BE49-F238E27FC236}">
                  <a16:creationId xmlns:a16="http://schemas.microsoft.com/office/drawing/2014/main" id="{77A2971B-1BCC-4631-8FFB-CD9077235659}"/>
                </a:ext>
              </a:extLst>
            </p:cNvPr>
            <p:cNvSpPr/>
            <p:nvPr/>
          </p:nvSpPr>
          <p:spPr>
            <a:xfrm>
              <a:off x="2919719" y="3936034"/>
              <a:ext cx="1800000" cy="164660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Deep Analysis</a:t>
              </a:r>
            </a:p>
            <a:p>
              <a:pPr>
                <a:spcAft>
                  <a:spcPts val="600"/>
                </a:spcAft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Ispezione del traffico crittografato dei protocolli SMTPS, FTPS, POP3S, IMAPS oltre quello HTTPS e TLS/SSL in modalità flow mode («</a:t>
              </a:r>
              <a:r>
                <a:rPr lang="it-IT" sz="1100" dirty="0" err="1">
                  <a:solidFill>
                    <a:schemeClr val="bg1"/>
                  </a:solidFill>
                  <a:latin typeface="TIM Sans" panose="020B0604020202020204" charset="0"/>
                </a:rPr>
                <a:t>packet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 by </a:t>
              </a:r>
              <a:r>
                <a:rPr lang="it-IT" sz="1100" dirty="0" err="1">
                  <a:solidFill>
                    <a:schemeClr val="bg1"/>
                  </a:solidFill>
                  <a:latin typeface="TIM Sans" panose="020B0604020202020204" charset="0"/>
                </a:rPr>
                <a:t>packet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») o proxy mode («Store and Forward»).</a:t>
              </a:r>
            </a:p>
          </p:txBody>
        </p: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60598D98-4834-4CB2-9752-5004038782C0}"/>
              </a:ext>
            </a:extLst>
          </p:cNvPr>
          <p:cNvGrpSpPr/>
          <p:nvPr/>
        </p:nvGrpSpPr>
        <p:grpSpPr>
          <a:xfrm>
            <a:off x="4814846" y="3786411"/>
            <a:ext cx="2016000" cy="2248790"/>
            <a:chOff x="5040246" y="3790058"/>
            <a:chExt cx="2016000" cy="2248790"/>
          </a:xfrm>
        </p:grpSpPr>
        <p:sp>
          <p:nvSpPr>
            <p:cNvPr id="74" name="Rettangolo 73">
              <a:extLst>
                <a:ext uri="{FF2B5EF4-FFF2-40B4-BE49-F238E27FC236}">
                  <a16:creationId xmlns:a16="http://schemas.microsoft.com/office/drawing/2014/main" id="{1081D37F-7E01-4464-9452-AB58E654F7B5}"/>
                </a:ext>
              </a:extLst>
            </p:cNvPr>
            <p:cNvSpPr/>
            <p:nvPr/>
          </p:nvSpPr>
          <p:spPr>
            <a:xfrm>
              <a:off x="5040246" y="3790058"/>
              <a:ext cx="2016000" cy="2248790"/>
            </a:xfrm>
            <a:prstGeom prst="rect">
              <a:avLst/>
            </a:prstGeom>
            <a:solidFill>
              <a:srgbClr val="003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9" name="Rettangolo 78">
              <a:extLst>
                <a:ext uri="{FF2B5EF4-FFF2-40B4-BE49-F238E27FC236}">
                  <a16:creationId xmlns:a16="http://schemas.microsoft.com/office/drawing/2014/main" id="{CC13C15A-69BA-45C4-86D4-C4B2B4BD9A21}"/>
                </a:ext>
              </a:extLst>
            </p:cNvPr>
            <p:cNvSpPr/>
            <p:nvPr/>
          </p:nvSpPr>
          <p:spPr>
            <a:xfrm>
              <a:off x="5143500" y="3936034"/>
              <a:ext cx="1800000" cy="161582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SDWAN Ready</a:t>
              </a:r>
            </a:p>
            <a:p>
              <a:pPr>
                <a:spcAft>
                  <a:spcPts val="600"/>
                </a:spcAft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Selezione del percorso migliore in base al monitoraggio delle performance di rete e </a:t>
              </a:r>
              <a:r>
                <a:rPr lang="it-IT" sz="1100" dirty="0" err="1">
                  <a:solidFill>
                    <a:schemeClr val="bg1"/>
                  </a:solidFill>
                  <a:latin typeface="TIM Sans" panose="020B0604020202020204" charset="0"/>
                </a:rPr>
                <a:t>reinstradamento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 automatico del traffico applicativo in caso di degrado delle prestazioni.</a:t>
              </a:r>
            </a:p>
          </p:txBody>
        </p:sp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BA4F07D3-4A55-4ECC-8E0D-F52CFA9A998B}"/>
              </a:ext>
            </a:extLst>
          </p:cNvPr>
          <p:cNvGrpSpPr/>
          <p:nvPr/>
        </p:nvGrpSpPr>
        <p:grpSpPr>
          <a:xfrm>
            <a:off x="6914173" y="3786411"/>
            <a:ext cx="2016000" cy="2248790"/>
            <a:chOff x="7252273" y="3790058"/>
            <a:chExt cx="2016000" cy="2248790"/>
          </a:xfrm>
        </p:grpSpPr>
        <p:sp>
          <p:nvSpPr>
            <p:cNvPr id="75" name="Rettangolo 74">
              <a:extLst>
                <a:ext uri="{FF2B5EF4-FFF2-40B4-BE49-F238E27FC236}">
                  <a16:creationId xmlns:a16="http://schemas.microsoft.com/office/drawing/2014/main" id="{0921FEAC-28D6-4250-8C9F-F611DCF55712}"/>
                </a:ext>
              </a:extLst>
            </p:cNvPr>
            <p:cNvSpPr/>
            <p:nvPr/>
          </p:nvSpPr>
          <p:spPr>
            <a:xfrm>
              <a:off x="7252273" y="3790058"/>
              <a:ext cx="2016000" cy="2248790"/>
            </a:xfrm>
            <a:prstGeom prst="rect">
              <a:avLst/>
            </a:prstGeom>
            <a:solidFill>
              <a:srgbClr val="045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80" name="Rettangolo 79">
              <a:extLst>
                <a:ext uri="{FF2B5EF4-FFF2-40B4-BE49-F238E27FC236}">
                  <a16:creationId xmlns:a16="http://schemas.microsoft.com/office/drawing/2014/main" id="{B951FD33-F7BB-410D-A368-031319E6675C}"/>
                </a:ext>
              </a:extLst>
            </p:cNvPr>
            <p:cNvSpPr/>
            <p:nvPr/>
          </p:nvSpPr>
          <p:spPr>
            <a:xfrm>
              <a:off x="7370120" y="3936034"/>
              <a:ext cx="1800000" cy="149271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 err="1">
                  <a:solidFill>
                    <a:schemeClr val="bg1"/>
                  </a:solidFill>
                  <a:latin typeface="TIM Sans" panose="020B0604020202020204" charset="0"/>
                </a:rPr>
                <a:t>QoS</a:t>
              </a: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 </a:t>
              </a:r>
              <a:r>
                <a:rPr lang="it-IT" sz="1300" b="1" dirty="0" err="1">
                  <a:solidFill>
                    <a:schemeClr val="bg1"/>
                  </a:solidFill>
                  <a:latin typeface="TIM Sans" panose="020B0604020202020204" charset="0"/>
                </a:rPr>
                <a:t>bandwith</a:t>
              </a: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 management</a:t>
              </a:r>
            </a:p>
            <a:p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Per prioritizzare alle applicazioni più critiche o alle categorie di URL Filtering in modo dinamico, attraverso la funzionalità di </a:t>
              </a:r>
              <a:r>
                <a:rPr lang="it-IT" sz="1100" dirty="0" err="1">
                  <a:solidFill>
                    <a:schemeClr val="bg1"/>
                  </a:solidFill>
                  <a:latin typeface="TIM Sans" panose="020B0604020202020204" charset="0"/>
                </a:rPr>
                <a:t>traffic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 shaping.</a:t>
              </a:r>
            </a:p>
          </p:txBody>
        </p:sp>
      </p:grpSp>
      <p:graphicFrame>
        <p:nvGraphicFramePr>
          <p:cNvPr id="86" name="Tabella 31">
            <a:extLst>
              <a:ext uri="{FF2B5EF4-FFF2-40B4-BE49-F238E27FC236}">
                <a16:creationId xmlns:a16="http://schemas.microsoft.com/office/drawing/2014/main" id="{305877A8-DA03-49DD-8CD2-87596F41F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420545"/>
              </p:ext>
            </p:extLst>
          </p:nvPr>
        </p:nvGraphicFramePr>
        <p:xfrm>
          <a:off x="7673036" y="1477048"/>
          <a:ext cx="3816000" cy="1969920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1908000">
                  <a:extLst>
                    <a:ext uri="{9D8B030D-6E8A-4147-A177-3AD203B41FA5}">
                      <a16:colId xmlns:a16="http://schemas.microsoft.com/office/drawing/2014/main" val="4160693402"/>
                    </a:ext>
                  </a:extLst>
                </a:gridCol>
                <a:gridCol w="1908000">
                  <a:extLst>
                    <a:ext uri="{9D8B030D-6E8A-4147-A177-3AD203B41FA5}">
                      <a16:colId xmlns:a16="http://schemas.microsoft.com/office/drawing/2014/main" val="267936986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it-IT" sz="1100" b="0" dirty="0">
                          <a:latin typeface="TIM Sans" panose="020B0604020202020204" charset="0"/>
                        </a:rPr>
                        <a:t>Fasce [*bps]</a:t>
                      </a:r>
                    </a:p>
                  </a:txBody>
                  <a:tcPr anchor="ctr">
                    <a:solidFill>
                      <a:srgbClr val="0031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b="0" dirty="0">
                          <a:latin typeface="TIM Sans" panose="020B0604020202020204" charset="0"/>
                        </a:rPr>
                        <a:t>Appliance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913830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1: fino a 250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FortiGate-40F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866112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2: fino a 2 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FortiGate-100F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0839819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3: fino a 4 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FortiGate-400E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93164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4: fino a 7 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FortiGate-600E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6663717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5: fino a 15 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FortiGate-2600F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323958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6: &gt; 15G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FortiGate-3400E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47850"/>
                  </a:ext>
                </a:extLst>
              </a:tr>
            </a:tbl>
          </a:graphicData>
        </a:graphic>
      </p:graphicFrame>
      <p:sp>
        <p:nvSpPr>
          <p:cNvPr id="94" name="Segnaposto testo 19">
            <a:extLst>
              <a:ext uri="{FF2B5EF4-FFF2-40B4-BE49-F238E27FC236}">
                <a16:creationId xmlns:a16="http://schemas.microsoft.com/office/drawing/2014/main" id="{B9B1E642-5445-49F1-BE7F-436905B6CC67}"/>
              </a:ext>
            </a:extLst>
          </p:cNvPr>
          <p:cNvSpPr txBox="1">
            <a:spLocks/>
          </p:cNvSpPr>
          <p:nvPr/>
        </p:nvSpPr>
        <p:spPr>
          <a:xfrm>
            <a:off x="9048750" y="3406684"/>
            <a:ext cx="2890759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it-IT" sz="1400" b="1" dirty="0">
                <a:solidFill>
                  <a:srgbClr val="104392"/>
                </a:solidFill>
              </a:rPr>
              <a:t>Il Plus dell’RTI</a:t>
            </a:r>
            <a:endParaRPr lang="en-US" sz="1400" b="1" dirty="0">
              <a:solidFill>
                <a:srgbClr val="104392"/>
              </a:solidFill>
            </a:endParaRPr>
          </a:p>
        </p:txBody>
      </p:sp>
      <p:sp>
        <p:nvSpPr>
          <p:cNvPr id="95" name="Rettangolo 94">
            <a:extLst>
              <a:ext uri="{FF2B5EF4-FFF2-40B4-BE49-F238E27FC236}">
                <a16:creationId xmlns:a16="http://schemas.microsoft.com/office/drawing/2014/main" id="{5E609A38-8A26-4BAF-92D6-6A2032D1B9FC}"/>
              </a:ext>
            </a:extLst>
          </p:cNvPr>
          <p:cNvSpPr/>
          <p:nvPr/>
        </p:nvSpPr>
        <p:spPr>
          <a:xfrm>
            <a:off x="9064170" y="3780155"/>
            <a:ext cx="2794456" cy="2247816"/>
          </a:xfrm>
          <a:prstGeom prst="rect">
            <a:avLst/>
          </a:prstGeom>
          <a:noFill/>
          <a:ln>
            <a:solidFill>
              <a:srgbClr val="5B9B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Sistema di management centralizzato con segregazione dei dati delle PA mediante la creazione di </a:t>
            </a:r>
            <a:r>
              <a:rPr lang="it-IT" sz="1050" dirty="0" err="1">
                <a:solidFill>
                  <a:srgbClr val="283481"/>
                </a:solidFill>
                <a:latin typeface="TIM Sans" panose="020B0604020202020204" charset="0"/>
              </a:rPr>
              <a:t>tenant</a:t>
            </a: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 distinti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Distribuzione capillare sul territorio delle risorse dedicate </a:t>
            </a:r>
            <a:r>
              <a:rPr lang="it-IT" sz="1050" dirty="0" err="1">
                <a:solidFill>
                  <a:srgbClr val="283481"/>
                </a:solidFill>
                <a:latin typeface="TIM Sans" panose="020B0604020202020204" charset="0"/>
              </a:rPr>
              <a:t>all’assurance</a:t>
            </a: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 degli apparati installati presso le PA.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Consolidata esperienza nella erogazione di servizi NGFW, in particolare nel comparto della Pubblica Amministrazione </a:t>
            </a:r>
          </a:p>
        </p:txBody>
      </p:sp>
      <p:pic>
        <p:nvPicPr>
          <p:cNvPr id="68" name="Picture 2">
            <a:extLst>
              <a:ext uri="{FF2B5EF4-FFF2-40B4-BE49-F238E27FC236}">
                <a16:creationId xmlns:a16="http://schemas.microsoft.com/office/drawing/2014/main" id="{84D6CBB9-CAC7-4982-856E-65AE869F5878}"/>
              </a:ext>
            </a:extLst>
          </p:cNvPr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01"/>
          <a:stretch/>
        </p:blipFill>
        <p:spPr bwMode="auto">
          <a:xfrm>
            <a:off x="722569" y="1297883"/>
            <a:ext cx="2016000" cy="187200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8FE5AF5-3C3D-4DC9-A4BB-3732A27ED9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7553" y="1046495"/>
            <a:ext cx="1664722" cy="448194"/>
          </a:xfrm>
          <a:prstGeom prst="rect">
            <a:avLst/>
          </a:prstGeom>
        </p:spPr>
      </p:pic>
      <p:sp>
        <p:nvSpPr>
          <p:cNvPr id="91" name="CasellaDiTesto 90">
            <a:extLst>
              <a:ext uri="{FF2B5EF4-FFF2-40B4-BE49-F238E27FC236}">
                <a16:creationId xmlns:a16="http://schemas.microsoft.com/office/drawing/2014/main" id="{F606A5E2-5297-491B-9FB6-B5D76201240E}"/>
              </a:ext>
            </a:extLst>
          </p:cNvPr>
          <p:cNvSpPr txBox="1"/>
          <p:nvPr/>
        </p:nvSpPr>
        <p:spPr>
          <a:xfrm>
            <a:off x="2884283" y="1297883"/>
            <a:ext cx="4221957" cy="1057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 rtl="0"/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Il servizio NGFW prevede la fornitura di una 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piattaforma integrata 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che consente di contrastare efficacemente 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attacchi e minacce informatiche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 grazie alla semplicità di gestione e alla flessibilità di inserimento in una vasta gamma di scenari di implementazione.</a:t>
            </a:r>
          </a:p>
        </p:txBody>
      </p:sp>
      <p:sp>
        <p:nvSpPr>
          <p:cNvPr id="69" name="Segnaposto testo 19">
            <a:extLst>
              <a:ext uri="{FF2B5EF4-FFF2-40B4-BE49-F238E27FC236}">
                <a16:creationId xmlns:a16="http://schemas.microsoft.com/office/drawing/2014/main" id="{A1955744-C462-460D-9400-5F703E0F4145}"/>
              </a:ext>
            </a:extLst>
          </p:cNvPr>
          <p:cNvSpPr txBox="1">
            <a:spLocks/>
          </p:cNvSpPr>
          <p:nvPr/>
        </p:nvSpPr>
        <p:spPr>
          <a:xfrm>
            <a:off x="7617041" y="1070405"/>
            <a:ext cx="2043897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Tecnologia Proposta:</a:t>
            </a:r>
            <a:endParaRPr lang="en-US" sz="1400" b="1" dirty="0">
              <a:solidFill>
                <a:srgbClr val="1043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4177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ttangolo 75">
            <a:extLst>
              <a:ext uri="{FF2B5EF4-FFF2-40B4-BE49-F238E27FC236}">
                <a16:creationId xmlns:a16="http://schemas.microsoft.com/office/drawing/2014/main" id="{52228E92-6B2C-4344-BBFA-287E6F8306B5}"/>
              </a:ext>
            </a:extLst>
          </p:cNvPr>
          <p:cNvSpPr/>
          <p:nvPr/>
        </p:nvSpPr>
        <p:spPr>
          <a:xfrm>
            <a:off x="616193" y="1160865"/>
            <a:ext cx="6753928" cy="2146036"/>
          </a:xfrm>
          <a:prstGeom prst="rect">
            <a:avLst/>
          </a:prstGeom>
          <a:solidFill>
            <a:srgbClr val="0070C0">
              <a:alpha val="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E0588D4E-328A-2849-A2D5-7D835758E316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8244000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200" dirty="0">
                <a:solidFill>
                  <a:srgbClr val="283481"/>
                </a:solidFill>
                <a:latin typeface="TIM Sans Medium" panose="02020503040602060503" pitchFamily="18" charset="0"/>
              </a:rPr>
              <a:t>#03. Web Application Firewall (WAF)</a:t>
            </a:r>
          </a:p>
        </p:txBody>
      </p:sp>
      <p:sp>
        <p:nvSpPr>
          <p:cNvPr id="15" name="Figura a mano libera 11">
            <a:extLst>
              <a:ext uri="{FF2B5EF4-FFF2-40B4-BE49-F238E27FC236}">
                <a16:creationId xmlns:a16="http://schemas.microsoft.com/office/drawing/2014/main" id="{43603206-9D69-40C7-8B2D-76B0E5EB87B8}"/>
              </a:ext>
            </a:extLst>
          </p:cNvPr>
          <p:cNvSpPr/>
          <p:nvPr/>
        </p:nvSpPr>
        <p:spPr>
          <a:xfrm>
            <a:off x="-6051" y="2061255"/>
            <a:ext cx="620122" cy="820882"/>
          </a:xfrm>
          <a:custGeom>
            <a:avLst/>
            <a:gdLst>
              <a:gd name="connsiteX0" fmla="*/ 2036619 w 2036619"/>
              <a:gd name="connsiteY0" fmla="*/ 0 h 820882"/>
              <a:gd name="connsiteX1" fmla="*/ 831273 w 2036619"/>
              <a:gd name="connsiteY1" fmla="*/ 0 h 820882"/>
              <a:gd name="connsiteX2" fmla="*/ 831273 w 2036619"/>
              <a:gd name="connsiteY2" fmla="*/ 820882 h 820882"/>
              <a:gd name="connsiteX3" fmla="*/ 0 w 2036619"/>
              <a:gd name="connsiteY3" fmla="*/ 820882 h 820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6619" h="820882">
                <a:moveTo>
                  <a:pt x="2036619" y="0"/>
                </a:moveTo>
                <a:lnTo>
                  <a:pt x="831273" y="0"/>
                </a:lnTo>
                <a:lnTo>
                  <a:pt x="831273" y="820882"/>
                </a:lnTo>
                <a:lnTo>
                  <a:pt x="0" y="820882"/>
                </a:lnTo>
              </a:path>
            </a:pathLst>
          </a:cu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BB1E8B98-6885-401B-9AE8-B1DDC170A06C}"/>
              </a:ext>
            </a:extLst>
          </p:cNvPr>
          <p:cNvGrpSpPr/>
          <p:nvPr/>
        </p:nvGrpSpPr>
        <p:grpSpPr>
          <a:xfrm>
            <a:off x="6685940" y="325012"/>
            <a:ext cx="5507115" cy="522339"/>
            <a:chOff x="6684885" y="844822"/>
            <a:chExt cx="5507115" cy="522339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2E0938D9-30BD-4DDF-922F-1FED94FD4AA7}"/>
                </a:ext>
              </a:extLst>
            </p:cNvPr>
            <p:cNvSpPr/>
            <p:nvPr/>
          </p:nvSpPr>
          <p:spPr>
            <a:xfrm>
              <a:off x="6684885" y="844822"/>
              <a:ext cx="5507115" cy="522339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68FA14D-C768-4149-93FF-62AD1E28F0C6}"/>
                </a:ext>
              </a:extLst>
            </p:cNvPr>
            <p:cNvSpPr/>
            <p:nvPr/>
          </p:nvSpPr>
          <p:spPr>
            <a:xfrm>
              <a:off x="681718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 dirty="0"/>
            </a:p>
          </p:txBody>
        </p:sp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AC0D6753-0F97-4005-9C50-199EE46A7CAF}"/>
                </a:ext>
              </a:extLst>
            </p:cNvPr>
            <p:cNvSpPr/>
            <p:nvPr/>
          </p:nvSpPr>
          <p:spPr>
            <a:xfrm>
              <a:off x="7162415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5" name="Rettangolo 34">
              <a:extLst>
                <a:ext uri="{FF2B5EF4-FFF2-40B4-BE49-F238E27FC236}">
                  <a16:creationId xmlns:a16="http://schemas.microsoft.com/office/drawing/2014/main" id="{24B80F43-5A32-4769-8556-4F6BC95B549D}"/>
                </a:ext>
              </a:extLst>
            </p:cNvPr>
            <p:cNvSpPr/>
            <p:nvPr/>
          </p:nvSpPr>
          <p:spPr>
            <a:xfrm>
              <a:off x="7527981" y="961991"/>
              <a:ext cx="288000" cy="288000"/>
            </a:xfrm>
            <a:prstGeom prst="rect">
              <a:avLst/>
            </a:prstGeom>
            <a:solidFill>
              <a:srgbClr val="03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5B0A4CDD-D6E7-4E6F-B874-FED3FB5ACF42}"/>
                </a:ext>
              </a:extLst>
            </p:cNvPr>
            <p:cNvSpPr/>
            <p:nvPr/>
          </p:nvSpPr>
          <p:spPr>
            <a:xfrm>
              <a:off x="790127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2FBAC6D1-D452-45D3-AD31-30E477C674CA}"/>
                </a:ext>
              </a:extLst>
            </p:cNvPr>
            <p:cNvSpPr/>
            <p:nvPr/>
          </p:nvSpPr>
          <p:spPr>
            <a:xfrm>
              <a:off x="823529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1" name="Rettangolo 40">
              <a:extLst>
                <a:ext uri="{FF2B5EF4-FFF2-40B4-BE49-F238E27FC236}">
                  <a16:creationId xmlns:a16="http://schemas.microsoft.com/office/drawing/2014/main" id="{70D7702F-7CB3-4EE2-AF07-5904163F4247}"/>
                </a:ext>
              </a:extLst>
            </p:cNvPr>
            <p:cNvSpPr/>
            <p:nvPr/>
          </p:nvSpPr>
          <p:spPr>
            <a:xfrm>
              <a:off x="8580522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2" name="Rettangolo 41">
              <a:extLst>
                <a:ext uri="{FF2B5EF4-FFF2-40B4-BE49-F238E27FC236}">
                  <a16:creationId xmlns:a16="http://schemas.microsoft.com/office/drawing/2014/main" id="{A4C6A5BB-918A-4907-862E-DC2D7CD54DB4}"/>
                </a:ext>
              </a:extLst>
            </p:cNvPr>
            <p:cNvSpPr/>
            <p:nvPr/>
          </p:nvSpPr>
          <p:spPr>
            <a:xfrm>
              <a:off x="8946088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3" name="Rettangolo 42">
              <a:extLst>
                <a:ext uri="{FF2B5EF4-FFF2-40B4-BE49-F238E27FC236}">
                  <a16:creationId xmlns:a16="http://schemas.microsoft.com/office/drawing/2014/main" id="{47F23DA2-1E0C-43CA-BB0C-67BD946107F3}"/>
                </a:ext>
              </a:extLst>
            </p:cNvPr>
            <p:cNvSpPr/>
            <p:nvPr/>
          </p:nvSpPr>
          <p:spPr>
            <a:xfrm>
              <a:off x="9319380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5" name="Rettangolo 44">
              <a:extLst>
                <a:ext uri="{FF2B5EF4-FFF2-40B4-BE49-F238E27FC236}">
                  <a16:creationId xmlns:a16="http://schemas.microsoft.com/office/drawing/2014/main" id="{63C7A080-AFF3-4186-806D-23EF80378D19}"/>
                </a:ext>
              </a:extLst>
            </p:cNvPr>
            <p:cNvSpPr/>
            <p:nvPr/>
          </p:nvSpPr>
          <p:spPr>
            <a:xfrm>
              <a:off x="965245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6" name="Rettangolo 45">
              <a:extLst>
                <a:ext uri="{FF2B5EF4-FFF2-40B4-BE49-F238E27FC236}">
                  <a16:creationId xmlns:a16="http://schemas.microsoft.com/office/drawing/2014/main" id="{BE297A63-511F-45F7-B908-6A2F7F097A8B}"/>
                </a:ext>
              </a:extLst>
            </p:cNvPr>
            <p:cNvSpPr/>
            <p:nvPr/>
          </p:nvSpPr>
          <p:spPr>
            <a:xfrm>
              <a:off x="9997680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7" name="Rettangolo 46">
              <a:extLst>
                <a:ext uri="{FF2B5EF4-FFF2-40B4-BE49-F238E27FC236}">
                  <a16:creationId xmlns:a16="http://schemas.microsoft.com/office/drawing/2014/main" id="{B005FE98-5C60-45F4-8961-F27C2362E123}"/>
                </a:ext>
              </a:extLst>
            </p:cNvPr>
            <p:cNvSpPr/>
            <p:nvPr/>
          </p:nvSpPr>
          <p:spPr>
            <a:xfrm>
              <a:off x="1036324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8" name="Rettangolo 47">
              <a:extLst>
                <a:ext uri="{FF2B5EF4-FFF2-40B4-BE49-F238E27FC236}">
                  <a16:creationId xmlns:a16="http://schemas.microsoft.com/office/drawing/2014/main" id="{51C2AC3D-C853-4278-9F6A-329863EE41DF}"/>
                </a:ext>
              </a:extLst>
            </p:cNvPr>
            <p:cNvSpPr/>
            <p:nvPr/>
          </p:nvSpPr>
          <p:spPr>
            <a:xfrm>
              <a:off x="1073653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9" name="Rettangolo 48">
              <a:extLst>
                <a:ext uri="{FF2B5EF4-FFF2-40B4-BE49-F238E27FC236}">
                  <a16:creationId xmlns:a16="http://schemas.microsoft.com/office/drawing/2014/main" id="{31ED67AE-9105-4C08-8597-C1353C2DA0BA}"/>
                </a:ext>
              </a:extLst>
            </p:cNvPr>
            <p:cNvSpPr/>
            <p:nvPr/>
          </p:nvSpPr>
          <p:spPr>
            <a:xfrm>
              <a:off x="1107055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0" name="Rettangolo 49">
              <a:extLst>
                <a:ext uri="{FF2B5EF4-FFF2-40B4-BE49-F238E27FC236}">
                  <a16:creationId xmlns:a16="http://schemas.microsoft.com/office/drawing/2014/main" id="{26DCA49D-304F-40CA-A9FA-54AF349AE9D9}"/>
                </a:ext>
              </a:extLst>
            </p:cNvPr>
            <p:cNvSpPr/>
            <p:nvPr/>
          </p:nvSpPr>
          <p:spPr>
            <a:xfrm>
              <a:off x="11415787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1" name="Rettangolo 50">
              <a:extLst>
                <a:ext uri="{FF2B5EF4-FFF2-40B4-BE49-F238E27FC236}">
                  <a16:creationId xmlns:a16="http://schemas.microsoft.com/office/drawing/2014/main" id="{601DC664-6EE8-49E3-A0BA-7762122AB675}"/>
                </a:ext>
              </a:extLst>
            </p:cNvPr>
            <p:cNvSpPr/>
            <p:nvPr/>
          </p:nvSpPr>
          <p:spPr>
            <a:xfrm>
              <a:off x="11781353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2DABF2EB-1107-4DFC-992A-EA8865FEC344}"/>
                </a:ext>
              </a:extLst>
            </p:cNvPr>
            <p:cNvSpPr/>
            <p:nvPr/>
          </p:nvSpPr>
          <p:spPr>
            <a:xfrm>
              <a:off x="6776680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01</a:t>
              </a:r>
              <a:endParaRPr lang="it-IT" sz="1000" dirty="0"/>
            </a:p>
          </p:txBody>
        </p:sp>
        <p:sp>
          <p:nvSpPr>
            <p:cNvPr id="53" name="Rettangolo 52">
              <a:extLst>
                <a:ext uri="{FF2B5EF4-FFF2-40B4-BE49-F238E27FC236}">
                  <a16:creationId xmlns:a16="http://schemas.microsoft.com/office/drawing/2014/main" id="{42A77503-8F62-4750-AF4C-D7E001B1DDF2}"/>
                </a:ext>
              </a:extLst>
            </p:cNvPr>
            <p:cNvSpPr/>
            <p:nvPr/>
          </p:nvSpPr>
          <p:spPr>
            <a:xfrm>
              <a:off x="7119505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02</a:t>
              </a:r>
              <a:endParaRPr lang="it-IT" sz="1000" dirty="0"/>
            </a:p>
          </p:txBody>
        </p:sp>
        <p:sp>
          <p:nvSpPr>
            <p:cNvPr id="54" name="Rettangolo 53">
              <a:extLst>
                <a:ext uri="{FF2B5EF4-FFF2-40B4-BE49-F238E27FC236}">
                  <a16:creationId xmlns:a16="http://schemas.microsoft.com/office/drawing/2014/main" id="{D8A90131-9AD5-4F7A-91E2-941A1AC5BCD2}"/>
                </a:ext>
              </a:extLst>
            </p:cNvPr>
            <p:cNvSpPr/>
            <p:nvPr/>
          </p:nvSpPr>
          <p:spPr>
            <a:xfrm>
              <a:off x="7485071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03</a:t>
              </a:r>
              <a:endParaRPr lang="it-IT" sz="1000" dirty="0"/>
            </a:p>
          </p:txBody>
        </p:sp>
        <p:sp>
          <p:nvSpPr>
            <p:cNvPr id="55" name="Rettangolo 54">
              <a:extLst>
                <a:ext uri="{FF2B5EF4-FFF2-40B4-BE49-F238E27FC236}">
                  <a16:creationId xmlns:a16="http://schemas.microsoft.com/office/drawing/2014/main" id="{ABED6E22-16D4-4E0E-BFD9-D6BE0AD00794}"/>
                </a:ext>
              </a:extLst>
            </p:cNvPr>
            <p:cNvSpPr/>
            <p:nvPr/>
          </p:nvSpPr>
          <p:spPr>
            <a:xfrm>
              <a:off x="7855958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04</a:t>
              </a:r>
              <a:endParaRPr lang="it-IT" sz="1000" dirty="0"/>
            </a:p>
          </p:txBody>
        </p:sp>
        <p:sp>
          <p:nvSpPr>
            <p:cNvPr id="56" name="Rettangolo 55">
              <a:extLst>
                <a:ext uri="{FF2B5EF4-FFF2-40B4-BE49-F238E27FC236}">
                  <a16:creationId xmlns:a16="http://schemas.microsoft.com/office/drawing/2014/main" id="{EFA08303-E385-4EDA-91DB-6D1E11A10A68}"/>
                </a:ext>
              </a:extLst>
            </p:cNvPr>
            <p:cNvSpPr/>
            <p:nvPr/>
          </p:nvSpPr>
          <p:spPr>
            <a:xfrm>
              <a:off x="8191581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05</a:t>
              </a:r>
              <a:endParaRPr lang="it-IT" sz="1000" dirty="0"/>
            </a:p>
          </p:txBody>
        </p:sp>
        <p:sp>
          <p:nvSpPr>
            <p:cNvPr id="57" name="Rettangolo 56">
              <a:extLst>
                <a:ext uri="{FF2B5EF4-FFF2-40B4-BE49-F238E27FC236}">
                  <a16:creationId xmlns:a16="http://schemas.microsoft.com/office/drawing/2014/main" id="{6417140C-FF59-44D8-BAAA-B22C48BC851A}"/>
                </a:ext>
              </a:extLst>
            </p:cNvPr>
            <p:cNvSpPr/>
            <p:nvPr/>
          </p:nvSpPr>
          <p:spPr>
            <a:xfrm>
              <a:off x="8536810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06</a:t>
              </a:r>
              <a:endParaRPr lang="it-IT" sz="1000" dirty="0"/>
            </a:p>
          </p:txBody>
        </p:sp>
        <p:sp>
          <p:nvSpPr>
            <p:cNvPr id="58" name="Rettangolo 57">
              <a:extLst>
                <a:ext uri="{FF2B5EF4-FFF2-40B4-BE49-F238E27FC236}">
                  <a16:creationId xmlns:a16="http://schemas.microsoft.com/office/drawing/2014/main" id="{27022B04-5511-4023-BB70-B2D6A6753AA7}"/>
                </a:ext>
              </a:extLst>
            </p:cNvPr>
            <p:cNvSpPr/>
            <p:nvPr/>
          </p:nvSpPr>
          <p:spPr>
            <a:xfrm>
              <a:off x="8906384" y="982881"/>
              <a:ext cx="36740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07</a:t>
              </a:r>
              <a:endParaRPr lang="it-IT" sz="1000" dirty="0"/>
            </a:p>
          </p:txBody>
        </p:sp>
        <p:sp>
          <p:nvSpPr>
            <p:cNvPr id="59" name="Rettangolo 58">
              <a:extLst>
                <a:ext uri="{FF2B5EF4-FFF2-40B4-BE49-F238E27FC236}">
                  <a16:creationId xmlns:a16="http://schemas.microsoft.com/office/drawing/2014/main" id="{F013A9BD-5DEB-4DB0-AFEF-DD514E95D922}"/>
                </a:ext>
              </a:extLst>
            </p:cNvPr>
            <p:cNvSpPr/>
            <p:nvPr/>
          </p:nvSpPr>
          <p:spPr>
            <a:xfrm>
              <a:off x="9274065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08</a:t>
              </a:r>
              <a:endParaRPr lang="it-IT" sz="1000" dirty="0"/>
            </a:p>
          </p:txBody>
        </p:sp>
        <p:sp>
          <p:nvSpPr>
            <p:cNvPr id="60" name="Rettangolo 59">
              <a:extLst>
                <a:ext uri="{FF2B5EF4-FFF2-40B4-BE49-F238E27FC236}">
                  <a16:creationId xmlns:a16="http://schemas.microsoft.com/office/drawing/2014/main" id="{B7A592C8-2F08-4480-84B1-9B5107CF4247}"/>
                </a:ext>
              </a:extLst>
            </p:cNvPr>
            <p:cNvSpPr/>
            <p:nvPr/>
          </p:nvSpPr>
          <p:spPr>
            <a:xfrm>
              <a:off x="9607938" y="982881"/>
              <a:ext cx="37702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09</a:t>
              </a:r>
              <a:endParaRPr lang="it-IT" sz="1000" dirty="0"/>
            </a:p>
          </p:txBody>
        </p:sp>
        <p:sp>
          <p:nvSpPr>
            <p:cNvPr id="61" name="Rettangolo 60">
              <a:extLst>
                <a:ext uri="{FF2B5EF4-FFF2-40B4-BE49-F238E27FC236}">
                  <a16:creationId xmlns:a16="http://schemas.microsoft.com/office/drawing/2014/main" id="{29D41ED7-7368-4FBC-95A8-FA93CC3EFEB9}"/>
                </a:ext>
              </a:extLst>
            </p:cNvPr>
            <p:cNvSpPr/>
            <p:nvPr/>
          </p:nvSpPr>
          <p:spPr>
            <a:xfrm>
              <a:off x="9957174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10</a:t>
              </a:r>
              <a:endParaRPr lang="it-IT" sz="1000" dirty="0"/>
            </a:p>
          </p:txBody>
        </p:sp>
        <p:sp>
          <p:nvSpPr>
            <p:cNvPr id="62" name="Rettangolo 61">
              <a:extLst>
                <a:ext uri="{FF2B5EF4-FFF2-40B4-BE49-F238E27FC236}">
                  <a16:creationId xmlns:a16="http://schemas.microsoft.com/office/drawing/2014/main" id="{8EA49EA8-CF66-4E15-84E0-3DC9B8378664}"/>
                </a:ext>
              </a:extLst>
            </p:cNvPr>
            <p:cNvSpPr/>
            <p:nvPr/>
          </p:nvSpPr>
          <p:spPr>
            <a:xfrm>
              <a:off x="10327549" y="982881"/>
              <a:ext cx="35939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11</a:t>
              </a:r>
              <a:endParaRPr lang="it-IT" sz="1000" dirty="0"/>
            </a:p>
          </p:txBody>
        </p:sp>
        <p:sp>
          <p:nvSpPr>
            <p:cNvPr id="63" name="Rettangolo 62">
              <a:extLst>
                <a:ext uri="{FF2B5EF4-FFF2-40B4-BE49-F238E27FC236}">
                  <a16:creationId xmlns:a16="http://schemas.microsoft.com/office/drawing/2014/main" id="{72F9E20A-13FA-4E8B-BD97-C535F5C53093}"/>
                </a:ext>
              </a:extLst>
            </p:cNvPr>
            <p:cNvSpPr/>
            <p:nvPr/>
          </p:nvSpPr>
          <p:spPr>
            <a:xfrm>
              <a:off x="1069843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12</a:t>
              </a:r>
              <a:endParaRPr lang="it-IT" sz="1000" dirty="0"/>
            </a:p>
          </p:txBody>
        </p:sp>
        <p:sp>
          <p:nvSpPr>
            <p:cNvPr id="64" name="Rettangolo 63">
              <a:extLst>
                <a:ext uri="{FF2B5EF4-FFF2-40B4-BE49-F238E27FC236}">
                  <a16:creationId xmlns:a16="http://schemas.microsoft.com/office/drawing/2014/main" id="{0776E15B-D4E7-445B-BBA0-7C46EF11CEFE}"/>
                </a:ext>
              </a:extLst>
            </p:cNvPr>
            <p:cNvSpPr/>
            <p:nvPr/>
          </p:nvSpPr>
          <p:spPr>
            <a:xfrm>
              <a:off x="1103245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13</a:t>
              </a:r>
              <a:endParaRPr lang="it-IT" sz="1000" dirty="0"/>
            </a:p>
          </p:txBody>
        </p:sp>
        <p:sp>
          <p:nvSpPr>
            <p:cNvPr id="65" name="Rettangolo 64">
              <a:extLst>
                <a:ext uri="{FF2B5EF4-FFF2-40B4-BE49-F238E27FC236}">
                  <a16:creationId xmlns:a16="http://schemas.microsoft.com/office/drawing/2014/main" id="{B3E21542-0B68-4FE7-9912-44009D08273F}"/>
                </a:ext>
              </a:extLst>
            </p:cNvPr>
            <p:cNvSpPr/>
            <p:nvPr/>
          </p:nvSpPr>
          <p:spPr>
            <a:xfrm>
              <a:off x="11375282" y="982881"/>
              <a:ext cx="36901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14</a:t>
              </a:r>
              <a:endParaRPr lang="it-IT" sz="1000" dirty="0"/>
            </a:p>
          </p:txBody>
        </p:sp>
        <p:sp>
          <p:nvSpPr>
            <p:cNvPr id="66" name="Rettangolo 65">
              <a:extLst>
                <a:ext uri="{FF2B5EF4-FFF2-40B4-BE49-F238E27FC236}">
                  <a16:creationId xmlns:a16="http://schemas.microsoft.com/office/drawing/2014/main" id="{5BE9EE0D-D279-4679-B4C5-D0CF3E96715E}"/>
                </a:ext>
              </a:extLst>
            </p:cNvPr>
            <p:cNvSpPr/>
            <p:nvPr/>
          </p:nvSpPr>
          <p:spPr>
            <a:xfrm>
              <a:off x="11742450" y="982881"/>
              <a:ext cx="36580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15</a:t>
              </a:r>
              <a:endParaRPr lang="it-IT" sz="1000" dirty="0"/>
            </a:p>
          </p:txBody>
        </p:sp>
      </p:grpSp>
      <p:sp>
        <p:nvSpPr>
          <p:cNvPr id="71" name="Segnaposto testo 19">
            <a:extLst>
              <a:ext uri="{FF2B5EF4-FFF2-40B4-BE49-F238E27FC236}">
                <a16:creationId xmlns:a16="http://schemas.microsoft.com/office/drawing/2014/main" id="{E75355B6-784B-4BEA-8DBD-69DE329A8B1D}"/>
              </a:ext>
            </a:extLst>
          </p:cNvPr>
          <p:cNvSpPr txBox="1">
            <a:spLocks/>
          </p:cNvSpPr>
          <p:nvPr/>
        </p:nvSpPr>
        <p:spPr>
          <a:xfrm>
            <a:off x="616192" y="3406684"/>
            <a:ext cx="10615558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Caratteristiche Tecniche e Funzionalità</a:t>
            </a:r>
            <a:endParaRPr lang="en-US" sz="1400" b="1" dirty="0">
              <a:solidFill>
                <a:srgbClr val="104392"/>
              </a:solidFill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9A267EDA-CDCB-46D5-9F29-169C5A5BF59F}"/>
              </a:ext>
            </a:extLst>
          </p:cNvPr>
          <p:cNvGrpSpPr/>
          <p:nvPr/>
        </p:nvGrpSpPr>
        <p:grpSpPr>
          <a:xfrm>
            <a:off x="616192" y="3786410"/>
            <a:ext cx="2016000" cy="2248793"/>
            <a:chOff x="616192" y="3790056"/>
            <a:chExt cx="2016000" cy="2248793"/>
          </a:xfrm>
        </p:grpSpPr>
        <p:sp>
          <p:nvSpPr>
            <p:cNvPr id="72" name="Rettangolo 71">
              <a:extLst>
                <a:ext uri="{FF2B5EF4-FFF2-40B4-BE49-F238E27FC236}">
                  <a16:creationId xmlns:a16="http://schemas.microsoft.com/office/drawing/2014/main" id="{8F54A6AA-EE3B-4C94-8170-09D7D4FE4582}"/>
                </a:ext>
              </a:extLst>
            </p:cNvPr>
            <p:cNvSpPr/>
            <p:nvPr/>
          </p:nvSpPr>
          <p:spPr>
            <a:xfrm>
              <a:off x="616192" y="3790056"/>
              <a:ext cx="2016000" cy="2248793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7" name="Rettangolo 76">
              <a:extLst>
                <a:ext uri="{FF2B5EF4-FFF2-40B4-BE49-F238E27FC236}">
                  <a16:creationId xmlns:a16="http://schemas.microsoft.com/office/drawing/2014/main" id="{CD09DEA5-73E7-4EAC-8AE9-4F8CD47BCA06}"/>
                </a:ext>
              </a:extLst>
            </p:cNvPr>
            <p:cNvSpPr/>
            <p:nvPr/>
          </p:nvSpPr>
          <p:spPr>
            <a:xfrm>
              <a:off x="714375" y="3936034"/>
              <a:ext cx="1800000" cy="113877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Approccio Multilivello</a:t>
              </a:r>
            </a:p>
            <a:p>
              <a:pPr defTabSz="685800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20503040602060503" pitchFamily="18" charset="0"/>
                </a:rPr>
                <a:t>Protezione dalle minacce identificate da OWASP (</a:t>
              </a:r>
              <a:r>
                <a:rPr lang="en-US" sz="1100" dirty="0">
                  <a:solidFill>
                    <a:schemeClr val="bg1"/>
                  </a:solidFill>
                  <a:latin typeface="TIM Sans" panose="02020503040602060503" pitchFamily="18" charset="0"/>
                </a:rPr>
                <a:t>Open Web Application Security Project ®) </a:t>
              </a:r>
              <a:r>
                <a:rPr lang="it-IT" sz="1100" dirty="0">
                  <a:solidFill>
                    <a:schemeClr val="bg1"/>
                  </a:solidFill>
                  <a:latin typeface="TIM Sans" panose="02020503040602060503" pitchFamily="18" charset="0"/>
                </a:rPr>
                <a:t>nella sua Top 10 e da molte altre.</a:t>
              </a:r>
            </a:p>
          </p:txBody>
        </p:sp>
      </p:grpSp>
      <p:grpSp>
        <p:nvGrpSpPr>
          <p:cNvPr id="4" name="Gruppo 3">
            <a:extLst>
              <a:ext uri="{FF2B5EF4-FFF2-40B4-BE49-F238E27FC236}">
                <a16:creationId xmlns:a16="http://schemas.microsoft.com/office/drawing/2014/main" id="{34D774AE-B851-4488-BBB3-608DB57CA7A5}"/>
              </a:ext>
            </a:extLst>
          </p:cNvPr>
          <p:cNvGrpSpPr/>
          <p:nvPr/>
        </p:nvGrpSpPr>
        <p:grpSpPr>
          <a:xfrm>
            <a:off x="2715519" y="3786411"/>
            <a:ext cx="2016000" cy="2248791"/>
            <a:chOff x="2828219" y="3790057"/>
            <a:chExt cx="2016000" cy="2248791"/>
          </a:xfrm>
        </p:grpSpPr>
        <p:sp>
          <p:nvSpPr>
            <p:cNvPr id="73" name="Rettangolo 72">
              <a:extLst>
                <a:ext uri="{FF2B5EF4-FFF2-40B4-BE49-F238E27FC236}">
                  <a16:creationId xmlns:a16="http://schemas.microsoft.com/office/drawing/2014/main" id="{EE50FCFD-EF37-4259-A573-63533C02597A}"/>
                </a:ext>
              </a:extLst>
            </p:cNvPr>
            <p:cNvSpPr/>
            <p:nvPr/>
          </p:nvSpPr>
          <p:spPr>
            <a:xfrm>
              <a:off x="2828219" y="3790057"/>
              <a:ext cx="2016000" cy="224879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8" name="Rettangolo 77">
              <a:extLst>
                <a:ext uri="{FF2B5EF4-FFF2-40B4-BE49-F238E27FC236}">
                  <a16:creationId xmlns:a16="http://schemas.microsoft.com/office/drawing/2014/main" id="{77A2971B-1BCC-4631-8FFB-CD9077235659}"/>
                </a:ext>
              </a:extLst>
            </p:cNvPr>
            <p:cNvSpPr/>
            <p:nvPr/>
          </p:nvSpPr>
          <p:spPr>
            <a:xfrm>
              <a:off x="2919719" y="3936034"/>
              <a:ext cx="1800000" cy="96949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Modello di Protezione</a:t>
              </a:r>
            </a:p>
            <a:p>
              <a:pPr defTabSz="685800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20503040602060503" pitchFamily="18" charset="0"/>
                </a:rPr>
                <a:t>Blocco di reti malevole e protezione delle risorse computazionali web da attacchi volumetrici (DDoS).</a:t>
              </a:r>
            </a:p>
          </p:txBody>
        </p: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60598D98-4834-4CB2-9752-5004038782C0}"/>
              </a:ext>
            </a:extLst>
          </p:cNvPr>
          <p:cNvGrpSpPr/>
          <p:nvPr/>
        </p:nvGrpSpPr>
        <p:grpSpPr>
          <a:xfrm>
            <a:off x="4814846" y="3786411"/>
            <a:ext cx="2016000" cy="2248790"/>
            <a:chOff x="5040246" y="3790058"/>
            <a:chExt cx="2016000" cy="2248790"/>
          </a:xfrm>
        </p:grpSpPr>
        <p:sp>
          <p:nvSpPr>
            <p:cNvPr id="74" name="Rettangolo 73">
              <a:extLst>
                <a:ext uri="{FF2B5EF4-FFF2-40B4-BE49-F238E27FC236}">
                  <a16:creationId xmlns:a16="http://schemas.microsoft.com/office/drawing/2014/main" id="{1081D37F-7E01-4464-9452-AB58E654F7B5}"/>
                </a:ext>
              </a:extLst>
            </p:cNvPr>
            <p:cNvSpPr/>
            <p:nvPr/>
          </p:nvSpPr>
          <p:spPr>
            <a:xfrm>
              <a:off x="5040246" y="3790058"/>
              <a:ext cx="2016000" cy="2248790"/>
            </a:xfrm>
            <a:prstGeom prst="rect">
              <a:avLst/>
            </a:prstGeom>
            <a:solidFill>
              <a:srgbClr val="003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9" name="Rettangolo 78">
              <a:extLst>
                <a:ext uri="{FF2B5EF4-FFF2-40B4-BE49-F238E27FC236}">
                  <a16:creationId xmlns:a16="http://schemas.microsoft.com/office/drawing/2014/main" id="{CC13C15A-69BA-45C4-86D4-C4B2B4BD9A21}"/>
                </a:ext>
              </a:extLst>
            </p:cNvPr>
            <p:cNvSpPr/>
            <p:nvPr/>
          </p:nvSpPr>
          <p:spPr>
            <a:xfrm>
              <a:off x="5143500" y="3936034"/>
              <a:ext cx="1800000" cy="7848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Machine Learning</a:t>
              </a:r>
            </a:p>
            <a:p>
              <a:pPr defTabSz="685800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20503040602060503" pitchFamily="18" charset="0"/>
                </a:rPr>
                <a:t>Rilevazione delle minacce basata sull'apprendimento automatico.</a:t>
              </a:r>
            </a:p>
          </p:txBody>
        </p:sp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BA4F07D3-4A55-4ECC-8E0D-F52CFA9A998B}"/>
              </a:ext>
            </a:extLst>
          </p:cNvPr>
          <p:cNvGrpSpPr/>
          <p:nvPr/>
        </p:nvGrpSpPr>
        <p:grpSpPr>
          <a:xfrm>
            <a:off x="6914173" y="3786411"/>
            <a:ext cx="2016000" cy="2248790"/>
            <a:chOff x="7252273" y="3790058"/>
            <a:chExt cx="2016000" cy="2248790"/>
          </a:xfrm>
        </p:grpSpPr>
        <p:sp>
          <p:nvSpPr>
            <p:cNvPr id="75" name="Rettangolo 74">
              <a:extLst>
                <a:ext uri="{FF2B5EF4-FFF2-40B4-BE49-F238E27FC236}">
                  <a16:creationId xmlns:a16="http://schemas.microsoft.com/office/drawing/2014/main" id="{0921FEAC-28D6-4250-8C9F-F611DCF55712}"/>
                </a:ext>
              </a:extLst>
            </p:cNvPr>
            <p:cNvSpPr/>
            <p:nvPr/>
          </p:nvSpPr>
          <p:spPr>
            <a:xfrm>
              <a:off x="7252273" y="3790058"/>
              <a:ext cx="2016000" cy="2248790"/>
            </a:xfrm>
            <a:prstGeom prst="rect">
              <a:avLst/>
            </a:prstGeom>
            <a:solidFill>
              <a:srgbClr val="045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80" name="Rettangolo 79">
              <a:extLst>
                <a:ext uri="{FF2B5EF4-FFF2-40B4-BE49-F238E27FC236}">
                  <a16:creationId xmlns:a16="http://schemas.microsoft.com/office/drawing/2014/main" id="{B951FD33-F7BB-410D-A368-031319E6675C}"/>
                </a:ext>
              </a:extLst>
            </p:cNvPr>
            <p:cNvSpPr/>
            <p:nvPr/>
          </p:nvSpPr>
          <p:spPr>
            <a:xfrm>
              <a:off x="7370120" y="3936034"/>
              <a:ext cx="1800000" cy="9541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Zero Day</a:t>
              </a:r>
            </a:p>
            <a:p>
              <a:pPr defTabSz="685800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20503040602060503" pitchFamily="18" charset="0"/>
                </a:rPr>
                <a:t>Protezione da minacce zero-day, mediante funzionalità di validazione dell’input e parametri di validazione</a:t>
              </a:r>
            </a:p>
          </p:txBody>
        </p:sp>
      </p:grpSp>
      <p:graphicFrame>
        <p:nvGraphicFramePr>
          <p:cNvPr id="86" name="Tabella 31">
            <a:extLst>
              <a:ext uri="{FF2B5EF4-FFF2-40B4-BE49-F238E27FC236}">
                <a16:creationId xmlns:a16="http://schemas.microsoft.com/office/drawing/2014/main" id="{305877A8-DA03-49DD-8CD2-87596F41F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131272"/>
              </p:ext>
            </p:extLst>
          </p:nvPr>
        </p:nvGraphicFramePr>
        <p:xfrm>
          <a:off x="7673036" y="1477048"/>
          <a:ext cx="3816000" cy="1146960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1908000">
                  <a:extLst>
                    <a:ext uri="{9D8B030D-6E8A-4147-A177-3AD203B41FA5}">
                      <a16:colId xmlns:a16="http://schemas.microsoft.com/office/drawing/2014/main" val="4160693402"/>
                    </a:ext>
                  </a:extLst>
                </a:gridCol>
                <a:gridCol w="1908000">
                  <a:extLst>
                    <a:ext uri="{9D8B030D-6E8A-4147-A177-3AD203B41FA5}">
                      <a16:colId xmlns:a16="http://schemas.microsoft.com/office/drawing/2014/main" val="267936986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it-IT" sz="1100" b="0" dirty="0">
                          <a:latin typeface="TIM Sans" panose="020B0604020202020204" charset="0"/>
                        </a:rPr>
                        <a:t>Fasce [*bps]</a:t>
                      </a:r>
                    </a:p>
                  </a:txBody>
                  <a:tcPr anchor="ctr">
                    <a:solidFill>
                      <a:srgbClr val="0031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b="0" dirty="0">
                          <a:latin typeface="TIM Sans" panose="020B0604020202020204" charset="0"/>
                        </a:rPr>
                        <a:t>Appliance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913830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1: fino a 500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FortiWeb-600E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866112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2: fino a 5 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FortiWeb-2000F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0839819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3 &gt; 5G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FortiWeb-3000F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93164"/>
                  </a:ext>
                </a:extLst>
              </a:tr>
            </a:tbl>
          </a:graphicData>
        </a:graphic>
      </p:graphicFrame>
      <p:sp>
        <p:nvSpPr>
          <p:cNvPr id="94" name="Segnaposto testo 19">
            <a:extLst>
              <a:ext uri="{FF2B5EF4-FFF2-40B4-BE49-F238E27FC236}">
                <a16:creationId xmlns:a16="http://schemas.microsoft.com/office/drawing/2014/main" id="{B9B1E642-5445-49F1-BE7F-436905B6CC67}"/>
              </a:ext>
            </a:extLst>
          </p:cNvPr>
          <p:cNvSpPr txBox="1">
            <a:spLocks/>
          </p:cNvSpPr>
          <p:nvPr/>
        </p:nvSpPr>
        <p:spPr>
          <a:xfrm>
            <a:off x="9048750" y="3406684"/>
            <a:ext cx="2890759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it-IT" sz="1400" b="1" dirty="0">
                <a:solidFill>
                  <a:srgbClr val="104392"/>
                </a:solidFill>
              </a:rPr>
              <a:t>Il Plus dell’RTI</a:t>
            </a:r>
            <a:endParaRPr lang="en-US" sz="1400" b="1" dirty="0">
              <a:solidFill>
                <a:srgbClr val="104392"/>
              </a:solidFill>
            </a:endParaRPr>
          </a:p>
        </p:txBody>
      </p:sp>
      <p:sp>
        <p:nvSpPr>
          <p:cNvPr id="95" name="Rettangolo 94">
            <a:extLst>
              <a:ext uri="{FF2B5EF4-FFF2-40B4-BE49-F238E27FC236}">
                <a16:creationId xmlns:a16="http://schemas.microsoft.com/office/drawing/2014/main" id="{5E609A38-8A26-4BAF-92D6-6A2032D1B9FC}"/>
              </a:ext>
            </a:extLst>
          </p:cNvPr>
          <p:cNvSpPr/>
          <p:nvPr/>
        </p:nvSpPr>
        <p:spPr>
          <a:xfrm>
            <a:off x="9064170" y="3780155"/>
            <a:ext cx="2794456" cy="2247816"/>
          </a:xfrm>
          <a:prstGeom prst="rect">
            <a:avLst/>
          </a:prstGeom>
          <a:noFill/>
          <a:ln>
            <a:solidFill>
              <a:srgbClr val="5B9B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Consolidata esperienza nella erogazione di servizi WAF, in particolare nel comparto della </a:t>
            </a:r>
            <a:r>
              <a:rPr lang="it-IT" sz="1050" b="1" dirty="0">
                <a:solidFill>
                  <a:srgbClr val="283481"/>
                </a:solidFill>
                <a:latin typeface="TIM Sans" panose="020B0604020202020204" charset="0"/>
              </a:rPr>
              <a:t>Pubblica Amministrazione</a:t>
            </a: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Approccio fortemente orientato agli aspetti della </a:t>
            </a:r>
            <a:r>
              <a:rPr lang="it-IT" sz="1050" b="1" dirty="0">
                <a:solidFill>
                  <a:srgbClr val="283481"/>
                </a:solidFill>
                <a:latin typeface="TIM Sans" panose="020B0604020202020204" charset="0"/>
              </a:rPr>
              <a:t>sicurezza applicativa WEB </a:t>
            </a: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e non solo alla protezione infrastrutturale e di rete.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Forte </a:t>
            </a:r>
            <a:r>
              <a:rPr lang="it-IT" sz="1050" b="1" dirty="0">
                <a:solidFill>
                  <a:srgbClr val="283481"/>
                </a:solidFill>
                <a:latin typeface="TIM Sans" panose="020B0604020202020204" charset="0"/>
              </a:rPr>
              <a:t>integrazione con gli altri servizi oggetto di fornitura.</a:t>
            </a:r>
          </a:p>
        </p:txBody>
      </p:sp>
      <p:pic>
        <p:nvPicPr>
          <p:cNvPr id="69" name="Immagine 68">
            <a:extLst>
              <a:ext uri="{FF2B5EF4-FFF2-40B4-BE49-F238E27FC236}">
                <a16:creationId xmlns:a16="http://schemas.microsoft.com/office/drawing/2014/main" id="{62D5FD4B-D3D7-46C5-A7EC-97D00A214451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r="28270"/>
          <a:stretch/>
        </p:blipFill>
        <p:spPr>
          <a:xfrm>
            <a:off x="723600" y="1297883"/>
            <a:ext cx="1966266" cy="1872000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81" name="CasellaDiTesto 80">
            <a:extLst>
              <a:ext uri="{FF2B5EF4-FFF2-40B4-BE49-F238E27FC236}">
                <a16:creationId xmlns:a16="http://schemas.microsoft.com/office/drawing/2014/main" id="{30336F1C-A8FB-4589-9293-57C6B67E6720}"/>
              </a:ext>
            </a:extLst>
          </p:cNvPr>
          <p:cNvSpPr txBox="1"/>
          <p:nvPr/>
        </p:nvSpPr>
        <p:spPr>
          <a:xfrm>
            <a:off x="2884283" y="1297883"/>
            <a:ext cx="4221957" cy="1636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 rtl="0"/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Il servizio prevede l’implementazione di risorse dedicate presso l’infrastruttura dell’Amministrazione con l’obiettivo di 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filtrare, monitorare e bloccare il traffico HTTP/HTTPS da e verso servizi Web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, esaminando il traffico, utilizzando regole, analisi e firme per rilevare potenziali attacchi, e quindi 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proteggendo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 l’Amministrazione dagli 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attacchi applicativi incorporati nei dati trasmessi dalle applicazioni web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.</a:t>
            </a:r>
          </a:p>
        </p:txBody>
      </p:sp>
      <p:sp>
        <p:nvSpPr>
          <p:cNvPr id="67" name="Segnaposto testo 19">
            <a:extLst>
              <a:ext uri="{FF2B5EF4-FFF2-40B4-BE49-F238E27FC236}">
                <a16:creationId xmlns:a16="http://schemas.microsoft.com/office/drawing/2014/main" id="{DDDC4E9D-129B-4403-AA66-8910D4D47BB0}"/>
              </a:ext>
            </a:extLst>
          </p:cNvPr>
          <p:cNvSpPr txBox="1">
            <a:spLocks/>
          </p:cNvSpPr>
          <p:nvPr/>
        </p:nvSpPr>
        <p:spPr>
          <a:xfrm>
            <a:off x="7617041" y="1070405"/>
            <a:ext cx="2043897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Tecnologia Proposta:</a:t>
            </a:r>
            <a:endParaRPr lang="en-US" sz="1400" b="1" dirty="0">
              <a:solidFill>
                <a:srgbClr val="104392"/>
              </a:solidFill>
            </a:endParaRPr>
          </a:p>
        </p:txBody>
      </p:sp>
      <p:pic>
        <p:nvPicPr>
          <p:cNvPr id="68" name="Immagine 67">
            <a:extLst>
              <a:ext uri="{FF2B5EF4-FFF2-40B4-BE49-F238E27FC236}">
                <a16:creationId xmlns:a16="http://schemas.microsoft.com/office/drawing/2014/main" id="{9E214BFB-D0BD-492B-B5C1-2EF0BC1113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7553" y="1046495"/>
            <a:ext cx="1664722" cy="44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3625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ttangolo 75">
            <a:extLst>
              <a:ext uri="{FF2B5EF4-FFF2-40B4-BE49-F238E27FC236}">
                <a16:creationId xmlns:a16="http://schemas.microsoft.com/office/drawing/2014/main" id="{52228E92-6B2C-4344-BBFA-287E6F8306B5}"/>
              </a:ext>
            </a:extLst>
          </p:cNvPr>
          <p:cNvSpPr/>
          <p:nvPr/>
        </p:nvSpPr>
        <p:spPr>
          <a:xfrm>
            <a:off x="616193" y="1160865"/>
            <a:ext cx="6753928" cy="2146036"/>
          </a:xfrm>
          <a:prstGeom prst="rect">
            <a:avLst/>
          </a:prstGeom>
          <a:solidFill>
            <a:srgbClr val="0070C0">
              <a:alpha val="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E0588D4E-328A-2849-A2D5-7D835758E316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5691475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200" dirty="0">
                <a:solidFill>
                  <a:srgbClr val="283481"/>
                </a:solidFill>
                <a:latin typeface="TIM Sans Medium" panose="02020503040602060503" pitchFamily="18" charset="0"/>
              </a:rPr>
              <a:t>#04. Gestione continua delle vulnerabilità di sicurezza</a:t>
            </a:r>
          </a:p>
        </p:txBody>
      </p:sp>
      <p:sp>
        <p:nvSpPr>
          <p:cNvPr id="15" name="Figura a mano libera 11">
            <a:extLst>
              <a:ext uri="{FF2B5EF4-FFF2-40B4-BE49-F238E27FC236}">
                <a16:creationId xmlns:a16="http://schemas.microsoft.com/office/drawing/2014/main" id="{43603206-9D69-40C7-8B2D-76B0E5EB87B8}"/>
              </a:ext>
            </a:extLst>
          </p:cNvPr>
          <p:cNvSpPr/>
          <p:nvPr/>
        </p:nvSpPr>
        <p:spPr>
          <a:xfrm>
            <a:off x="-6051" y="2061255"/>
            <a:ext cx="620122" cy="820882"/>
          </a:xfrm>
          <a:custGeom>
            <a:avLst/>
            <a:gdLst>
              <a:gd name="connsiteX0" fmla="*/ 2036619 w 2036619"/>
              <a:gd name="connsiteY0" fmla="*/ 0 h 820882"/>
              <a:gd name="connsiteX1" fmla="*/ 831273 w 2036619"/>
              <a:gd name="connsiteY1" fmla="*/ 0 h 820882"/>
              <a:gd name="connsiteX2" fmla="*/ 831273 w 2036619"/>
              <a:gd name="connsiteY2" fmla="*/ 820882 h 820882"/>
              <a:gd name="connsiteX3" fmla="*/ 0 w 2036619"/>
              <a:gd name="connsiteY3" fmla="*/ 820882 h 820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6619" h="820882">
                <a:moveTo>
                  <a:pt x="2036619" y="0"/>
                </a:moveTo>
                <a:lnTo>
                  <a:pt x="831273" y="0"/>
                </a:lnTo>
                <a:lnTo>
                  <a:pt x="831273" y="820882"/>
                </a:lnTo>
                <a:lnTo>
                  <a:pt x="0" y="820882"/>
                </a:lnTo>
              </a:path>
            </a:pathLst>
          </a:cu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BB1E8B98-6885-401B-9AE8-B1DDC170A06C}"/>
              </a:ext>
            </a:extLst>
          </p:cNvPr>
          <p:cNvGrpSpPr/>
          <p:nvPr/>
        </p:nvGrpSpPr>
        <p:grpSpPr>
          <a:xfrm>
            <a:off x="6685940" y="325012"/>
            <a:ext cx="5507115" cy="522339"/>
            <a:chOff x="6684885" y="844822"/>
            <a:chExt cx="5507115" cy="522339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2E0938D9-30BD-4DDF-922F-1FED94FD4AA7}"/>
                </a:ext>
              </a:extLst>
            </p:cNvPr>
            <p:cNvSpPr/>
            <p:nvPr/>
          </p:nvSpPr>
          <p:spPr>
            <a:xfrm>
              <a:off x="6684885" y="844822"/>
              <a:ext cx="5507115" cy="522339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68FA14D-C768-4149-93FF-62AD1E28F0C6}"/>
                </a:ext>
              </a:extLst>
            </p:cNvPr>
            <p:cNvSpPr/>
            <p:nvPr/>
          </p:nvSpPr>
          <p:spPr>
            <a:xfrm>
              <a:off x="681718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 dirty="0"/>
            </a:p>
          </p:txBody>
        </p:sp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AC0D6753-0F97-4005-9C50-199EE46A7CAF}"/>
                </a:ext>
              </a:extLst>
            </p:cNvPr>
            <p:cNvSpPr/>
            <p:nvPr/>
          </p:nvSpPr>
          <p:spPr>
            <a:xfrm>
              <a:off x="7162415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5" name="Rettangolo 34">
              <a:extLst>
                <a:ext uri="{FF2B5EF4-FFF2-40B4-BE49-F238E27FC236}">
                  <a16:creationId xmlns:a16="http://schemas.microsoft.com/office/drawing/2014/main" id="{24B80F43-5A32-4769-8556-4F6BC95B549D}"/>
                </a:ext>
              </a:extLst>
            </p:cNvPr>
            <p:cNvSpPr/>
            <p:nvPr/>
          </p:nvSpPr>
          <p:spPr>
            <a:xfrm>
              <a:off x="752798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5B0A4CDD-D6E7-4E6F-B874-FED3FB5ACF42}"/>
                </a:ext>
              </a:extLst>
            </p:cNvPr>
            <p:cNvSpPr/>
            <p:nvPr/>
          </p:nvSpPr>
          <p:spPr>
            <a:xfrm>
              <a:off x="7901273" y="961991"/>
              <a:ext cx="288000" cy="288000"/>
            </a:xfrm>
            <a:prstGeom prst="rect">
              <a:avLst/>
            </a:prstGeom>
            <a:solidFill>
              <a:srgbClr val="03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2FBAC6D1-D452-45D3-AD31-30E477C674CA}"/>
                </a:ext>
              </a:extLst>
            </p:cNvPr>
            <p:cNvSpPr/>
            <p:nvPr/>
          </p:nvSpPr>
          <p:spPr>
            <a:xfrm>
              <a:off x="823529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1" name="Rettangolo 40">
              <a:extLst>
                <a:ext uri="{FF2B5EF4-FFF2-40B4-BE49-F238E27FC236}">
                  <a16:creationId xmlns:a16="http://schemas.microsoft.com/office/drawing/2014/main" id="{70D7702F-7CB3-4EE2-AF07-5904163F4247}"/>
                </a:ext>
              </a:extLst>
            </p:cNvPr>
            <p:cNvSpPr/>
            <p:nvPr/>
          </p:nvSpPr>
          <p:spPr>
            <a:xfrm>
              <a:off x="8580522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2" name="Rettangolo 41">
              <a:extLst>
                <a:ext uri="{FF2B5EF4-FFF2-40B4-BE49-F238E27FC236}">
                  <a16:creationId xmlns:a16="http://schemas.microsoft.com/office/drawing/2014/main" id="{A4C6A5BB-918A-4907-862E-DC2D7CD54DB4}"/>
                </a:ext>
              </a:extLst>
            </p:cNvPr>
            <p:cNvSpPr/>
            <p:nvPr/>
          </p:nvSpPr>
          <p:spPr>
            <a:xfrm>
              <a:off x="8946088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3" name="Rettangolo 42">
              <a:extLst>
                <a:ext uri="{FF2B5EF4-FFF2-40B4-BE49-F238E27FC236}">
                  <a16:creationId xmlns:a16="http://schemas.microsoft.com/office/drawing/2014/main" id="{47F23DA2-1E0C-43CA-BB0C-67BD946107F3}"/>
                </a:ext>
              </a:extLst>
            </p:cNvPr>
            <p:cNvSpPr/>
            <p:nvPr/>
          </p:nvSpPr>
          <p:spPr>
            <a:xfrm>
              <a:off x="9319380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5" name="Rettangolo 44">
              <a:extLst>
                <a:ext uri="{FF2B5EF4-FFF2-40B4-BE49-F238E27FC236}">
                  <a16:creationId xmlns:a16="http://schemas.microsoft.com/office/drawing/2014/main" id="{63C7A080-AFF3-4186-806D-23EF80378D19}"/>
                </a:ext>
              </a:extLst>
            </p:cNvPr>
            <p:cNvSpPr/>
            <p:nvPr/>
          </p:nvSpPr>
          <p:spPr>
            <a:xfrm>
              <a:off x="965245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6" name="Rettangolo 45">
              <a:extLst>
                <a:ext uri="{FF2B5EF4-FFF2-40B4-BE49-F238E27FC236}">
                  <a16:creationId xmlns:a16="http://schemas.microsoft.com/office/drawing/2014/main" id="{BE297A63-511F-45F7-B908-6A2F7F097A8B}"/>
                </a:ext>
              </a:extLst>
            </p:cNvPr>
            <p:cNvSpPr/>
            <p:nvPr/>
          </p:nvSpPr>
          <p:spPr>
            <a:xfrm>
              <a:off x="9997680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7" name="Rettangolo 46">
              <a:extLst>
                <a:ext uri="{FF2B5EF4-FFF2-40B4-BE49-F238E27FC236}">
                  <a16:creationId xmlns:a16="http://schemas.microsoft.com/office/drawing/2014/main" id="{B005FE98-5C60-45F4-8961-F27C2362E123}"/>
                </a:ext>
              </a:extLst>
            </p:cNvPr>
            <p:cNvSpPr/>
            <p:nvPr/>
          </p:nvSpPr>
          <p:spPr>
            <a:xfrm>
              <a:off x="1036324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8" name="Rettangolo 47">
              <a:extLst>
                <a:ext uri="{FF2B5EF4-FFF2-40B4-BE49-F238E27FC236}">
                  <a16:creationId xmlns:a16="http://schemas.microsoft.com/office/drawing/2014/main" id="{51C2AC3D-C853-4278-9F6A-329863EE41DF}"/>
                </a:ext>
              </a:extLst>
            </p:cNvPr>
            <p:cNvSpPr/>
            <p:nvPr/>
          </p:nvSpPr>
          <p:spPr>
            <a:xfrm>
              <a:off x="1073653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9" name="Rettangolo 48">
              <a:extLst>
                <a:ext uri="{FF2B5EF4-FFF2-40B4-BE49-F238E27FC236}">
                  <a16:creationId xmlns:a16="http://schemas.microsoft.com/office/drawing/2014/main" id="{31ED67AE-9105-4C08-8597-C1353C2DA0BA}"/>
                </a:ext>
              </a:extLst>
            </p:cNvPr>
            <p:cNvSpPr/>
            <p:nvPr/>
          </p:nvSpPr>
          <p:spPr>
            <a:xfrm>
              <a:off x="1107055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0" name="Rettangolo 49">
              <a:extLst>
                <a:ext uri="{FF2B5EF4-FFF2-40B4-BE49-F238E27FC236}">
                  <a16:creationId xmlns:a16="http://schemas.microsoft.com/office/drawing/2014/main" id="{26DCA49D-304F-40CA-A9FA-54AF349AE9D9}"/>
                </a:ext>
              </a:extLst>
            </p:cNvPr>
            <p:cNvSpPr/>
            <p:nvPr/>
          </p:nvSpPr>
          <p:spPr>
            <a:xfrm>
              <a:off x="11415787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1" name="Rettangolo 50">
              <a:extLst>
                <a:ext uri="{FF2B5EF4-FFF2-40B4-BE49-F238E27FC236}">
                  <a16:creationId xmlns:a16="http://schemas.microsoft.com/office/drawing/2014/main" id="{601DC664-6EE8-49E3-A0BA-7762122AB675}"/>
                </a:ext>
              </a:extLst>
            </p:cNvPr>
            <p:cNvSpPr/>
            <p:nvPr/>
          </p:nvSpPr>
          <p:spPr>
            <a:xfrm>
              <a:off x="11781353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2DABF2EB-1107-4DFC-992A-EA8865FEC344}"/>
                </a:ext>
              </a:extLst>
            </p:cNvPr>
            <p:cNvSpPr/>
            <p:nvPr/>
          </p:nvSpPr>
          <p:spPr>
            <a:xfrm>
              <a:off x="6776680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01</a:t>
              </a:r>
              <a:endParaRPr lang="it-IT" sz="1000" dirty="0"/>
            </a:p>
          </p:txBody>
        </p:sp>
        <p:sp>
          <p:nvSpPr>
            <p:cNvPr id="53" name="Rettangolo 52">
              <a:extLst>
                <a:ext uri="{FF2B5EF4-FFF2-40B4-BE49-F238E27FC236}">
                  <a16:creationId xmlns:a16="http://schemas.microsoft.com/office/drawing/2014/main" id="{42A77503-8F62-4750-AF4C-D7E001B1DDF2}"/>
                </a:ext>
              </a:extLst>
            </p:cNvPr>
            <p:cNvSpPr/>
            <p:nvPr/>
          </p:nvSpPr>
          <p:spPr>
            <a:xfrm>
              <a:off x="7119505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02</a:t>
              </a:r>
              <a:endParaRPr lang="it-IT" sz="1000" dirty="0"/>
            </a:p>
          </p:txBody>
        </p:sp>
        <p:sp>
          <p:nvSpPr>
            <p:cNvPr id="54" name="Rettangolo 53">
              <a:extLst>
                <a:ext uri="{FF2B5EF4-FFF2-40B4-BE49-F238E27FC236}">
                  <a16:creationId xmlns:a16="http://schemas.microsoft.com/office/drawing/2014/main" id="{D8A90131-9AD5-4F7A-91E2-941A1AC5BCD2}"/>
                </a:ext>
              </a:extLst>
            </p:cNvPr>
            <p:cNvSpPr/>
            <p:nvPr/>
          </p:nvSpPr>
          <p:spPr>
            <a:xfrm>
              <a:off x="7485071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03</a:t>
              </a:r>
              <a:endParaRPr lang="it-IT" sz="1000" dirty="0"/>
            </a:p>
          </p:txBody>
        </p:sp>
        <p:sp>
          <p:nvSpPr>
            <p:cNvPr id="55" name="Rettangolo 54">
              <a:extLst>
                <a:ext uri="{FF2B5EF4-FFF2-40B4-BE49-F238E27FC236}">
                  <a16:creationId xmlns:a16="http://schemas.microsoft.com/office/drawing/2014/main" id="{ABED6E22-16D4-4E0E-BFD9-D6BE0AD00794}"/>
                </a:ext>
              </a:extLst>
            </p:cNvPr>
            <p:cNvSpPr/>
            <p:nvPr/>
          </p:nvSpPr>
          <p:spPr>
            <a:xfrm>
              <a:off x="7855958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04</a:t>
              </a:r>
              <a:endParaRPr lang="it-IT" sz="1000" dirty="0"/>
            </a:p>
          </p:txBody>
        </p:sp>
        <p:sp>
          <p:nvSpPr>
            <p:cNvPr id="56" name="Rettangolo 55">
              <a:extLst>
                <a:ext uri="{FF2B5EF4-FFF2-40B4-BE49-F238E27FC236}">
                  <a16:creationId xmlns:a16="http://schemas.microsoft.com/office/drawing/2014/main" id="{EFA08303-E385-4EDA-91DB-6D1E11A10A68}"/>
                </a:ext>
              </a:extLst>
            </p:cNvPr>
            <p:cNvSpPr/>
            <p:nvPr/>
          </p:nvSpPr>
          <p:spPr>
            <a:xfrm>
              <a:off x="8191581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05</a:t>
              </a:r>
              <a:endParaRPr lang="it-IT" sz="1000" dirty="0"/>
            </a:p>
          </p:txBody>
        </p:sp>
        <p:sp>
          <p:nvSpPr>
            <p:cNvPr id="57" name="Rettangolo 56">
              <a:extLst>
                <a:ext uri="{FF2B5EF4-FFF2-40B4-BE49-F238E27FC236}">
                  <a16:creationId xmlns:a16="http://schemas.microsoft.com/office/drawing/2014/main" id="{6417140C-FF59-44D8-BAAA-B22C48BC851A}"/>
                </a:ext>
              </a:extLst>
            </p:cNvPr>
            <p:cNvSpPr/>
            <p:nvPr/>
          </p:nvSpPr>
          <p:spPr>
            <a:xfrm>
              <a:off x="8536810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06</a:t>
              </a:r>
              <a:endParaRPr lang="it-IT" sz="1000" dirty="0"/>
            </a:p>
          </p:txBody>
        </p:sp>
        <p:sp>
          <p:nvSpPr>
            <p:cNvPr id="58" name="Rettangolo 57">
              <a:extLst>
                <a:ext uri="{FF2B5EF4-FFF2-40B4-BE49-F238E27FC236}">
                  <a16:creationId xmlns:a16="http://schemas.microsoft.com/office/drawing/2014/main" id="{27022B04-5511-4023-BB70-B2D6A6753AA7}"/>
                </a:ext>
              </a:extLst>
            </p:cNvPr>
            <p:cNvSpPr/>
            <p:nvPr/>
          </p:nvSpPr>
          <p:spPr>
            <a:xfrm>
              <a:off x="8906384" y="982881"/>
              <a:ext cx="36740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07</a:t>
              </a:r>
              <a:endParaRPr lang="it-IT" sz="1000" dirty="0"/>
            </a:p>
          </p:txBody>
        </p:sp>
        <p:sp>
          <p:nvSpPr>
            <p:cNvPr id="59" name="Rettangolo 58">
              <a:extLst>
                <a:ext uri="{FF2B5EF4-FFF2-40B4-BE49-F238E27FC236}">
                  <a16:creationId xmlns:a16="http://schemas.microsoft.com/office/drawing/2014/main" id="{F013A9BD-5DEB-4DB0-AFEF-DD514E95D922}"/>
                </a:ext>
              </a:extLst>
            </p:cNvPr>
            <p:cNvSpPr/>
            <p:nvPr/>
          </p:nvSpPr>
          <p:spPr>
            <a:xfrm>
              <a:off x="9274065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08</a:t>
              </a:r>
              <a:endParaRPr lang="it-IT" sz="1000" dirty="0"/>
            </a:p>
          </p:txBody>
        </p:sp>
        <p:sp>
          <p:nvSpPr>
            <p:cNvPr id="60" name="Rettangolo 59">
              <a:extLst>
                <a:ext uri="{FF2B5EF4-FFF2-40B4-BE49-F238E27FC236}">
                  <a16:creationId xmlns:a16="http://schemas.microsoft.com/office/drawing/2014/main" id="{B7A592C8-2F08-4480-84B1-9B5107CF4247}"/>
                </a:ext>
              </a:extLst>
            </p:cNvPr>
            <p:cNvSpPr/>
            <p:nvPr/>
          </p:nvSpPr>
          <p:spPr>
            <a:xfrm>
              <a:off x="9607938" y="982881"/>
              <a:ext cx="37702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09</a:t>
              </a:r>
              <a:endParaRPr lang="it-IT" sz="1000" dirty="0"/>
            </a:p>
          </p:txBody>
        </p:sp>
        <p:sp>
          <p:nvSpPr>
            <p:cNvPr id="61" name="Rettangolo 60">
              <a:extLst>
                <a:ext uri="{FF2B5EF4-FFF2-40B4-BE49-F238E27FC236}">
                  <a16:creationId xmlns:a16="http://schemas.microsoft.com/office/drawing/2014/main" id="{29D41ED7-7368-4FBC-95A8-FA93CC3EFEB9}"/>
                </a:ext>
              </a:extLst>
            </p:cNvPr>
            <p:cNvSpPr/>
            <p:nvPr/>
          </p:nvSpPr>
          <p:spPr>
            <a:xfrm>
              <a:off x="9957174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10</a:t>
              </a:r>
              <a:endParaRPr lang="it-IT" sz="1000" dirty="0"/>
            </a:p>
          </p:txBody>
        </p:sp>
        <p:sp>
          <p:nvSpPr>
            <p:cNvPr id="62" name="Rettangolo 61">
              <a:extLst>
                <a:ext uri="{FF2B5EF4-FFF2-40B4-BE49-F238E27FC236}">
                  <a16:creationId xmlns:a16="http://schemas.microsoft.com/office/drawing/2014/main" id="{8EA49EA8-CF66-4E15-84E0-3DC9B8378664}"/>
                </a:ext>
              </a:extLst>
            </p:cNvPr>
            <p:cNvSpPr/>
            <p:nvPr/>
          </p:nvSpPr>
          <p:spPr>
            <a:xfrm>
              <a:off x="10327549" y="982881"/>
              <a:ext cx="35939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11</a:t>
              </a:r>
              <a:endParaRPr lang="it-IT" sz="1000" dirty="0"/>
            </a:p>
          </p:txBody>
        </p:sp>
        <p:sp>
          <p:nvSpPr>
            <p:cNvPr id="63" name="Rettangolo 62">
              <a:extLst>
                <a:ext uri="{FF2B5EF4-FFF2-40B4-BE49-F238E27FC236}">
                  <a16:creationId xmlns:a16="http://schemas.microsoft.com/office/drawing/2014/main" id="{72F9E20A-13FA-4E8B-BD97-C535F5C53093}"/>
                </a:ext>
              </a:extLst>
            </p:cNvPr>
            <p:cNvSpPr/>
            <p:nvPr/>
          </p:nvSpPr>
          <p:spPr>
            <a:xfrm>
              <a:off x="1069843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12</a:t>
              </a:r>
              <a:endParaRPr lang="it-IT" sz="1000" dirty="0"/>
            </a:p>
          </p:txBody>
        </p:sp>
        <p:sp>
          <p:nvSpPr>
            <p:cNvPr id="64" name="Rettangolo 63">
              <a:extLst>
                <a:ext uri="{FF2B5EF4-FFF2-40B4-BE49-F238E27FC236}">
                  <a16:creationId xmlns:a16="http://schemas.microsoft.com/office/drawing/2014/main" id="{0776E15B-D4E7-445B-BBA0-7C46EF11CEFE}"/>
                </a:ext>
              </a:extLst>
            </p:cNvPr>
            <p:cNvSpPr/>
            <p:nvPr/>
          </p:nvSpPr>
          <p:spPr>
            <a:xfrm>
              <a:off x="1103245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13</a:t>
              </a:r>
              <a:endParaRPr lang="it-IT" sz="1000" dirty="0"/>
            </a:p>
          </p:txBody>
        </p:sp>
        <p:sp>
          <p:nvSpPr>
            <p:cNvPr id="65" name="Rettangolo 64">
              <a:extLst>
                <a:ext uri="{FF2B5EF4-FFF2-40B4-BE49-F238E27FC236}">
                  <a16:creationId xmlns:a16="http://schemas.microsoft.com/office/drawing/2014/main" id="{B3E21542-0B68-4FE7-9912-44009D08273F}"/>
                </a:ext>
              </a:extLst>
            </p:cNvPr>
            <p:cNvSpPr/>
            <p:nvPr/>
          </p:nvSpPr>
          <p:spPr>
            <a:xfrm>
              <a:off x="11375282" y="982881"/>
              <a:ext cx="36901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14</a:t>
              </a:r>
              <a:endParaRPr lang="it-IT" sz="1000" dirty="0"/>
            </a:p>
          </p:txBody>
        </p:sp>
        <p:sp>
          <p:nvSpPr>
            <p:cNvPr id="66" name="Rettangolo 65">
              <a:extLst>
                <a:ext uri="{FF2B5EF4-FFF2-40B4-BE49-F238E27FC236}">
                  <a16:creationId xmlns:a16="http://schemas.microsoft.com/office/drawing/2014/main" id="{5BE9EE0D-D279-4679-B4C5-D0CF3E96715E}"/>
                </a:ext>
              </a:extLst>
            </p:cNvPr>
            <p:cNvSpPr/>
            <p:nvPr/>
          </p:nvSpPr>
          <p:spPr>
            <a:xfrm>
              <a:off x="11742450" y="982881"/>
              <a:ext cx="36580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15</a:t>
              </a:r>
              <a:endParaRPr lang="it-IT" sz="1000" dirty="0"/>
            </a:p>
          </p:txBody>
        </p:sp>
      </p:grpSp>
      <p:sp>
        <p:nvSpPr>
          <p:cNvPr id="71" name="Segnaposto testo 19">
            <a:extLst>
              <a:ext uri="{FF2B5EF4-FFF2-40B4-BE49-F238E27FC236}">
                <a16:creationId xmlns:a16="http://schemas.microsoft.com/office/drawing/2014/main" id="{E75355B6-784B-4BEA-8DBD-69DE329A8B1D}"/>
              </a:ext>
            </a:extLst>
          </p:cNvPr>
          <p:cNvSpPr txBox="1">
            <a:spLocks/>
          </p:cNvSpPr>
          <p:nvPr/>
        </p:nvSpPr>
        <p:spPr>
          <a:xfrm>
            <a:off x="616192" y="3406684"/>
            <a:ext cx="10615558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Caratteristiche Tecniche e Funzionalità</a:t>
            </a:r>
            <a:endParaRPr lang="en-US" sz="1400" b="1" dirty="0">
              <a:solidFill>
                <a:srgbClr val="104392"/>
              </a:solidFill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9A267EDA-CDCB-46D5-9F29-169C5A5BF59F}"/>
              </a:ext>
            </a:extLst>
          </p:cNvPr>
          <p:cNvGrpSpPr/>
          <p:nvPr/>
        </p:nvGrpSpPr>
        <p:grpSpPr>
          <a:xfrm>
            <a:off x="616192" y="3786410"/>
            <a:ext cx="2016000" cy="2248793"/>
            <a:chOff x="616192" y="3790056"/>
            <a:chExt cx="2016000" cy="2248793"/>
          </a:xfrm>
        </p:grpSpPr>
        <p:sp>
          <p:nvSpPr>
            <p:cNvPr id="72" name="Rettangolo 71">
              <a:extLst>
                <a:ext uri="{FF2B5EF4-FFF2-40B4-BE49-F238E27FC236}">
                  <a16:creationId xmlns:a16="http://schemas.microsoft.com/office/drawing/2014/main" id="{8F54A6AA-EE3B-4C94-8170-09D7D4FE4582}"/>
                </a:ext>
              </a:extLst>
            </p:cNvPr>
            <p:cNvSpPr/>
            <p:nvPr/>
          </p:nvSpPr>
          <p:spPr>
            <a:xfrm>
              <a:off x="616192" y="3790056"/>
              <a:ext cx="2016000" cy="2248793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7" name="Rettangolo 76">
              <a:extLst>
                <a:ext uri="{FF2B5EF4-FFF2-40B4-BE49-F238E27FC236}">
                  <a16:creationId xmlns:a16="http://schemas.microsoft.com/office/drawing/2014/main" id="{CD09DEA5-73E7-4EAC-8AE9-4F8CD47BCA06}"/>
                </a:ext>
              </a:extLst>
            </p:cNvPr>
            <p:cNvSpPr/>
            <p:nvPr/>
          </p:nvSpPr>
          <p:spPr>
            <a:xfrm>
              <a:off x="714375" y="3936034"/>
              <a:ext cx="1800000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 err="1">
                  <a:solidFill>
                    <a:schemeClr val="bg1"/>
                  </a:solidFill>
                  <a:latin typeface="TIM Sans" panose="020B0604020202020204" charset="0"/>
                </a:rPr>
                <a:t>Vulnerability</a:t>
              </a: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 </a:t>
              </a:r>
              <a:r>
                <a:rPr lang="it-IT" sz="1300" b="1" dirty="0" err="1">
                  <a:solidFill>
                    <a:schemeClr val="bg1"/>
                  </a:solidFill>
                  <a:latin typeface="TIM Sans" panose="020B0604020202020204" charset="0"/>
                </a:rPr>
                <a:t>Scan</a:t>
              </a:r>
              <a:endParaRPr lang="it-IT" sz="1100" dirty="0">
                <a:solidFill>
                  <a:schemeClr val="bg1"/>
                </a:solidFill>
                <a:latin typeface="Nunito Light" pitchFamily="2" charset="0"/>
              </a:endParaRPr>
            </a:p>
            <a:p>
              <a:pPr defTabSz="914377">
                <a:spcAft>
                  <a:spcPts val="600"/>
                </a:spcAft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Copertura di più di 66.000 vulnerabilità diverse.</a:t>
              </a:r>
            </a:p>
          </p:txBody>
        </p:sp>
      </p:grpSp>
      <p:grpSp>
        <p:nvGrpSpPr>
          <p:cNvPr id="4" name="Gruppo 3">
            <a:extLst>
              <a:ext uri="{FF2B5EF4-FFF2-40B4-BE49-F238E27FC236}">
                <a16:creationId xmlns:a16="http://schemas.microsoft.com/office/drawing/2014/main" id="{34D774AE-B851-4488-BBB3-608DB57CA7A5}"/>
              </a:ext>
            </a:extLst>
          </p:cNvPr>
          <p:cNvGrpSpPr/>
          <p:nvPr/>
        </p:nvGrpSpPr>
        <p:grpSpPr>
          <a:xfrm>
            <a:off x="2715519" y="3786411"/>
            <a:ext cx="2016000" cy="2248791"/>
            <a:chOff x="2828219" y="3790057"/>
            <a:chExt cx="2016000" cy="2248791"/>
          </a:xfrm>
        </p:grpSpPr>
        <p:sp>
          <p:nvSpPr>
            <p:cNvPr id="73" name="Rettangolo 72">
              <a:extLst>
                <a:ext uri="{FF2B5EF4-FFF2-40B4-BE49-F238E27FC236}">
                  <a16:creationId xmlns:a16="http://schemas.microsoft.com/office/drawing/2014/main" id="{EE50FCFD-EF37-4259-A573-63533C02597A}"/>
                </a:ext>
              </a:extLst>
            </p:cNvPr>
            <p:cNvSpPr/>
            <p:nvPr/>
          </p:nvSpPr>
          <p:spPr>
            <a:xfrm>
              <a:off x="2828219" y="3790057"/>
              <a:ext cx="2016000" cy="224879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8" name="Rettangolo 77">
              <a:extLst>
                <a:ext uri="{FF2B5EF4-FFF2-40B4-BE49-F238E27FC236}">
                  <a16:creationId xmlns:a16="http://schemas.microsoft.com/office/drawing/2014/main" id="{77A2971B-1BCC-4631-8FFB-CD9077235659}"/>
                </a:ext>
              </a:extLst>
            </p:cNvPr>
            <p:cNvSpPr/>
            <p:nvPr/>
          </p:nvSpPr>
          <p:spPr>
            <a:xfrm>
              <a:off x="2919719" y="3936034"/>
              <a:ext cx="1800000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Management Console</a:t>
              </a:r>
              <a:endParaRPr lang="it-IT" sz="1100" dirty="0">
                <a:solidFill>
                  <a:schemeClr val="bg1"/>
                </a:solidFill>
                <a:latin typeface="Nunito Light" pitchFamily="2" charset="0"/>
              </a:endParaRP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Console centralizzata di gestione del servizio.</a:t>
              </a:r>
            </a:p>
          </p:txBody>
        </p: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60598D98-4834-4CB2-9752-5004038782C0}"/>
              </a:ext>
            </a:extLst>
          </p:cNvPr>
          <p:cNvGrpSpPr/>
          <p:nvPr/>
        </p:nvGrpSpPr>
        <p:grpSpPr>
          <a:xfrm>
            <a:off x="4814846" y="3786411"/>
            <a:ext cx="2016000" cy="2248790"/>
            <a:chOff x="5040246" y="3790058"/>
            <a:chExt cx="2016000" cy="2248790"/>
          </a:xfrm>
        </p:grpSpPr>
        <p:sp>
          <p:nvSpPr>
            <p:cNvPr id="74" name="Rettangolo 73">
              <a:extLst>
                <a:ext uri="{FF2B5EF4-FFF2-40B4-BE49-F238E27FC236}">
                  <a16:creationId xmlns:a16="http://schemas.microsoft.com/office/drawing/2014/main" id="{1081D37F-7E01-4464-9452-AB58E654F7B5}"/>
                </a:ext>
              </a:extLst>
            </p:cNvPr>
            <p:cNvSpPr/>
            <p:nvPr/>
          </p:nvSpPr>
          <p:spPr>
            <a:xfrm>
              <a:off x="5040246" y="3790058"/>
              <a:ext cx="2016000" cy="2248790"/>
            </a:xfrm>
            <a:prstGeom prst="rect">
              <a:avLst/>
            </a:prstGeom>
            <a:solidFill>
              <a:srgbClr val="003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9" name="Rettangolo 78">
              <a:extLst>
                <a:ext uri="{FF2B5EF4-FFF2-40B4-BE49-F238E27FC236}">
                  <a16:creationId xmlns:a16="http://schemas.microsoft.com/office/drawing/2014/main" id="{CC13C15A-69BA-45C4-86D4-C4B2B4BD9A21}"/>
                </a:ext>
              </a:extLst>
            </p:cNvPr>
            <p:cNvSpPr/>
            <p:nvPr/>
          </p:nvSpPr>
          <p:spPr>
            <a:xfrm>
              <a:off x="5143500" y="3936034"/>
              <a:ext cx="1800000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Reportistica</a:t>
              </a:r>
              <a:endParaRPr lang="it-IT" sz="1200" b="1" dirty="0">
                <a:solidFill>
                  <a:schemeClr val="bg1"/>
                </a:solidFill>
                <a:latin typeface="TIM Sans" panose="020B0604020202020204" charset="0"/>
              </a:endParaRP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Dashboard personalizzabili e oltre 350 template di report.</a:t>
              </a:r>
            </a:p>
          </p:txBody>
        </p:sp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BA4F07D3-4A55-4ECC-8E0D-F52CFA9A998B}"/>
              </a:ext>
            </a:extLst>
          </p:cNvPr>
          <p:cNvGrpSpPr/>
          <p:nvPr/>
        </p:nvGrpSpPr>
        <p:grpSpPr>
          <a:xfrm>
            <a:off x="6914173" y="3786411"/>
            <a:ext cx="2016000" cy="2248790"/>
            <a:chOff x="7252273" y="3790058"/>
            <a:chExt cx="2016000" cy="2248790"/>
          </a:xfrm>
        </p:grpSpPr>
        <p:sp>
          <p:nvSpPr>
            <p:cNvPr id="75" name="Rettangolo 74">
              <a:extLst>
                <a:ext uri="{FF2B5EF4-FFF2-40B4-BE49-F238E27FC236}">
                  <a16:creationId xmlns:a16="http://schemas.microsoft.com/office/drawing/2014/main" id="{0921FEAC-28D6-4250-8C9F-F611DCF55712}"/>
                </a:ext>
              </a:extLst>
            </p:cNvPr>
            <p:cNvSpPr/>
            <p:nvPr/>
          </p:nvSpPr>
          <p:spPr>
            <a:xfrm>
              <a:off x="7252273" y="3790058"/>
              <a:ext cx="2016000" cy="2248790"/>
            </a:xfrm>
            <a:prstGeom prst="rect">
              <a:avLst/>
            </a:prstGeom>
            <a:solidFill>
              <a:srgbClr val="045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80" name="Rettangolo 79">
              <a:extLst>
                <a:ext uri="{FF2B5EF4-FFF2-40B4-BE49-F238E27FC236}">
                  <a16:creationId xmlns:a16="http://schemas.microsoft.com/office/drawing/2014/main" id="{B951FD33-F7BB-410D-A368-031319E6675C}"/>
                </a:ext>
              </a:extLst>
            </p:cNvPr>
            <p:cNvSpPr/>
            <p:nvPr/>
          </p:nvSpPr>
          <p:spPr>
            <a:xfrm>
              <a:off x="7370120" y="3936034"/>
              <a:ext cx="1800000" cy="9541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Analisi predittiva</a:t>
              </a:r>
              <a:endParaRPr lang="it-IT" sz="1200" b="1" dirty="0">
                <a:solidFill>
                  <a:schemeClr val="bg1"/>
                </a:solidFill>
                <a:latin typeface="TIM Sans" panose="020B0604020202020204" charset="0"/>
              </a:endParaRP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Classificazione del rischio e prioritizzazione predittiva per sapere quali vulnerabilità risolvere per prime.</a:t>
              </a:r>
            </a:p>
          </p:txBody>
        </p:sp>
      </p:grpSp>
      <p:graphicFrame>
        <p:nvGraphicFramePr>
          <p:cNvPr id="86" name="Tabella 31">
            <a:extLst>
              <a:ext uri="{FF2B5EF4-FFF2-40B4-BE49-F238E27FC236}">
                <a16:creationId xmlns:a16="http://schemas.microsoft.com/office/drawing/2014/main" id="{305877A8-DA03-49DD-8CD2-87596F41F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703935"/>
              </p:ext>
            </p:extLst>
          </p:nvPr>
        </p:nvGraphicFramePr>
        <p:xfrm>
          <a:off x="7673035" y="1477048"/>
          <a:ext cx="3724677" cy="1146960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3724677">
                  <a:extLst>
                    <a:ext uri="{9D8B030D-6E8A-4147-A177-3AD203B41FA5}">
                      <a16:colId xmlns:a16="http://schemas.microsoft.com/office/drawing/2014/main" val="4160693402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u="none" strike="noStrike" kern="1200" dirty="0">
                          <a:solidFill>
                            <a:schemeClr val="bg1"/>
                          </a:solidFill>
                          <a:effectLst/>
                          <a:latin typeface="TIM Sans" panose="020B0604020202020204" charset="0"/>
                          <a:ea typeface="+mn-ea"/>
                          <a:cs typeface="+mn-cs"/>
                        </a:rPr>
                        <a:t>Fasce (Numero di IP / anno)</a:t>
                      </a:r>
                    </a:p>
                  </a:txBody>
                  <a:tcPr anchor="ctr">
                    <a:solidFill>
                      <a:srgbClr val="0031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913830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1 - Fino a 50 IP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866112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2 - Fino a 200 IP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0839819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3 - &gt; 200 IP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93164"/>
                  </a:ext>
                </a:extLst>
              </a:tr>
            </a:tbl>
          </a:graphicData>
        </a:graphic>
      </p:graphicFrame>
      <p:sp>
        <p:nvSpPr>
          <p:cNvPr id="94" name="Segnaposto testo 19">
            <a:extLst>
              <a:ext uri="{FF2B5EF4-FFF2-40B4-BE49-F238E27FC236}">
                <a16:creationId xmlns:a16="http://schemas.microsoft.com/office/drawing/2014/main" id="{B9B1E642-5445-49F1-BE7F-436905B6CC67}"/>
              </a:ext>
            </a:extLst>
          </p:cNvPr>
          <p:cNvSpPr txBox="1">
            <a:spLocks/>
          </p:cNvSpPr>
          <p:nvPr/>
        </p:nvSpPr>
        <p:spPr>
          <a:xfrm>
            <a:off x="9048750" y="3406684"/>
            <a:ext cx="2890759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it-IT" sz="1400" b="1" dirty="0">
                <a:solidFill>
                  <a:srgbClr val="104392"/>
                </a:solidFill>
              </a:rPr>
              <a:t>Il Plus dell’RTI</a:t>
            </a:r>
            <a:endParaRPr lang="en-US" sz="1400" b="1" dirty="0">
              <a:solidFill>
                <a:srgbClr val="104392"/>
              </a:solidFill>
            </a:endParaRPr>
          </a:p>
        </p:txBody>
      </p:sp>
      <p:sp>
        <p:nvSpPr>
          <p:cNvPr id="95" name="Rettangolo 94">
            <a:extLst>
              <a:ext uri="{FF2B5EF4-FFF2-40B4-BE49-F238E27FC236}">
                <a16:creationId xmlns:a16="http://schemas.microsoft.com/office/drawing/2014/main" id="{5E609A38-8A26-4BAF-92D6-6A2032D1B9FC}"/>
              </a:ext>
            </a:extLst>
          </p:cNvPr>
          <p:cNvSpPr/>
          <p:nvPr/>
        </p:nvSpPr>
        <p:spPr>
          <a:xfrm>
            <a:off x="9064170" y="3780155"/>
            <a:ext cx="2794456" cy="2247816"/>
          </a:xfrm>
          <a:prstGeom prst="rect">
            <a:avLst/>
          </a:prstGeom>
          <a:noFill/>
          <a:ln>
            <a:solidFill>
              <a:srgbClr val="5B9B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44" indent="-285744" algn="just" defTabSz="914377">
              <a:buFont typeface="Wingdings" panose="05000000000000000000" pitchFamily="2" charset="2"/>
              <a:buChar char="ü"/>
              <a:defRPr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Specialisti dedicati per </a:t>
            </a:r>
            <a:r>
              <a:rPr lang="it-IT" sz="1050" b="1" dirty="0">
                <a:solidFill>
                  <a:srgbClr val="283481"/>
                </a:solidFill>
                <a:latin typeface="TIM Sans" panose="020B0604020202020204" charset="0"/>
              </a:rPr>
              <a:t>personalizzare le policy</a:t>
            </a: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 di analisi dei sistemi.</a:t>
            </a:r>
          </a:p>
          <a:p>
            <a:pPr marL="285744" indent="-285744" algn="just" defTabSz="914377">
              <a:buFont typeface="Wingdings" panose="05000000000000000000" pitchFamily="2" charset="2"/>
              <a:buChar char="ü"/>
              <a:defRPr/>
            </a:pPr>
            <a:r>
              <a:rPr lang="it-IT" sz="1050" spc="-7" dirty="0">
                <a:solidFill>
                  <a:srgbClr val="283481"/>
                </a:solidFill>
                <a:latin typeface="TIM Sans" panose="020B0604020202020204" charset="0"/>
              </a:rPr>
              <a:t>Il servizio proposto dal RTI segue le logiche della </a:t>
            </a:r>
            <a:r>
              <a:rPr lang="it-IT" sz="1050" b="1" spc="-7" dirty="0" err="1">
                <a:solidFill>
                  <a:srgbClr val="283481"/>
                </a:solidFill>
                <a:latin typeface="TIM Sans" panose="020B0604020202020204" charset="0"/>
              </a:rPr>
              <a:t>Continuous</a:t>
            </a:r>
            <a:r>
              <a:rPr lang="it-IT" sz="1050" b="1" spc="-7" dirty="0">
                <a:solidFill>
                  <a:srgbClr val="283481"/>
                </a:solidFill>
                <a:latin typeface="TIM Sans" panose="020B0604020202020204" charset="0"/>
              </a:rPr>
              <a:t> </a:t>
            </a:r>
            <a:r>
              <a:rPr lang="it-IT" sz="1050" b="1" spc="-7" dirty="0" err="1">
                <a:solidFill>
                  <a:srgbClr val="283481"/>
                </a:solidFill>
                <a:latin typeface="TIM Sans" panose="020B0604020202020204" charset="0"/>
              </a:rPr>
              <a:t>Adaptive</a:t>
            </a:r>
            <a:r>
              <a:rPr lang="it-IT" sz="1050" b="1" spc="-7" dirty="0">
                <a:solidFill>
                  <a:srgbClr val="283481"/>
                </a:solidFill>
                <a:latin typeface="TIM Sans" panose="020B0604020202020204" charset="0"/>
              </a:rPr>
              <a:t> Risk &amp; Trust Assessment (</a:t>
            </a:r>
            <a:r>
              <a:rPr lang="it-IT" sz="1050" b="1" i="1" spc="-7" dirty="0">
                <a:solidFill>
                  <a:srgbClr val="283481"/>
                </a:solidFill>
                <a:latin typeface="TIM Sans" panose="020B0604020202020204" charset="0"/>
              </a:rPr>
              <a:t>CARTA</a:t>
            </a:r>
            <a:r>
              <a:rPr lang="it-IT" sz="1050" b="1" spc="-7" dirty="0">
                <a:solidFill>
                  <a:srgbClr val="283481"/>
                </a:solidFill>
                <a:latin typeface="TIM Sans" panose="020B0604020202020204" charset="0"/>
              </a:rPr>
              <a:t>)</a:t>
            </a:r>
            <a:r>
              <a:rPr lang="it-IT" sz="1050" spc="-7" dirty="0">
                <a:solidFill>
                  <a:srgbClr val="283481"/>
                </a:solidFill>
                <a:latin typeface="TIM Sans" panose="020B0604020202020204" charset="0"/>
              </a:rPr>
              <a:t>. L’approccio promuove una valutazione continua del rischio in modo iterativo, finalizzata a monitorare i cambiamenti di stato e a reagire alla presenza di minacce o pericoli di sicurezza.</a:t>
            </a:r>
          </a:p>
          <a:p>
            <a:pPr algn="just" defTabSz="914377">
              <a:defRPr/>
            </a:pPr>
            <a:endParaRPr lang="it-IT" sz="1050" spc="-7" dirty="0">
              <a:solidFill>
                <a:srgbClr val="283481"/>
              </a:solidFill>
              <a:latin typeface="TIM Sans" panose="020B0604020202020204" charset="0"/>
            </a:endParaRPr>
          </a:p>
        </p:txBody>
      </p:sp>
      <p:sp>
        <p:nvSpPr>
          <p:cNvPr id="81" name="CasellaDiTesto 80">
            <a:extLst>
              <a:ext uri="{FF2B5EF4-FFF2-40B4-BE49-F238E27FC236}">
                <a16:creationId xmlns:a16="http://schemas.microsoft.com/office/drawing/2014/main" id="{30336F1C-A8FB-4589-9293-57C6B67E6720}"/>
              </a:ext>
            </a:extLst>
          </p:cNvPr>
          <p:cNvSpPr txBox="1"/>
          <p:nvPr/>
        </p:nvSpPr>
        <p:spPr>
          <a:xfrm>
            <a:off x="2884283" y="1292815"/>
            <a:ext cx="4221957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250" spc="-7" dirty="0">
                <a:solidFill>
                  <a:srgbClr val="084897"/>
                </a:solidFill>
                <a:latin typeface="TIM Sans Light" panose="020B0604020202020204" charset="0"/>
              </a:rPr>
              <a:t>Il servizio consente all’Amministrazione, tramite un processo automatico di </a:t>
            </a:r>
            <a:r>
              <a:rPr lang="it-IT" sz="1250" b="1" spc="-7" dirty="0">
                <a:solidFill>
                  <a:srgbClr val="084897"/>
                </a:solidFill>
                <a:latin typeface="TIM Sans Light" panose="020B0604020202020204" charset="0"/>
              </a:rPr>
              <a:t>assessment delle vulnerabilità</a:t>
            </a:r>
            <a:r>
              <a:rPr lang="it-IT" sz="1250" spc="-7" dirty="0">
                <a:solidFill>
                  <a:srgbClr val="084897"/>
                </a:solidFill>
                <a:latin typeface="TIM Sans Light" panose="020B0604020202020204" charset="0"/>
              </a:rPr>
              <a:t>, di ottenere una </a:t>
            </a:r>
            <a:r>
              <a:rPr lang="it-IT" sz="1250" b="1" spc="-7" dirty="0">
                <a:solidFill>
                  <a:srgbClr val="084897"/>
                </a:solidFill>
                <a:latin typeface="TIM Sans Light" panose="020B0604020202020204" charset="0"/>
              </a:rPr>
              <a:t>fotografia in tempo reale del livello di rischio </a:t>
            </a:r>
            <a:r>
              <a:rPr lang="it-IT" sz="1250" spc="-7" dirty="0">
                <a:solidFill>
                  <a:srgbClr val="084897"/>
                </a:solidFill>
                <a:latin typeface="TIM Sans Light" panose="020B0604020202020204" charset="0"/>
              </a:rPr>
              <a:t>a cui sono esposti i propri sistemi informatici, nonché di implementare un flusso di </a:t>
            </a:r>
            <a:r>
              <a:rPr lang="it-IT" sz="1250" b="1" spc="-7" dirty="0">
                <a:solidFill>
                  <a:srgbClr val="084897"/>
                </a:solidFill>
                <a:latin typeface="TIM Sans Light" panose="020B0604020202020204" charset="0"/>
              </a:rPr>
              <a:t>monitoraggio continuo </a:t>
            </a:r>
            <a:r>
              <a:rPr lang="it-IT" sz="1250" spc="-7" dirty="0">
                <a:solidFill>
                  <a:srgbClr val="084897"/>
                </a:solidFill>
                <a:latin typeface="TIM Sans Light" panose="020B0604020202020204" charset="0"/>
              </a:rPr>
              <a:t>per ottenere un elevato grado di visibilità. </a:t>
            </a:r>
            <a:endParaRPr lang="en-US" sz="1250" spc="-7" dirty="0">
              <a:solidFill>
                <a:srgbClr val="084897"/>
              </a:solidFill>
              <a:latin typeface="TIM Sans Light" panose="020B0604020202020204" charset="0"/>
            </a:endParaRPr>
          </a:p>
          <a:p>
            <a:pPr algn="just"/>
            <a:r>
              <a:rPr lang="it-IT" sz="1250" spc="-7" dirty="0">
                <a:solidFill>
                  <a:srgbClr val="084897"/>
                </a:solidFill>
                <a:latin typeface="TIM Sans Light" panose="020B0604020202020204" charset="0"/>
              </a:rPr>
              <a:t>Il servizio supporta gli standard e le normative di settore  quali: </a:t>
            </a:r>
            <a:r>
              <a:rPr lang="it-IT" sz="1250" i="1" spc="-7" dirty="0">
                <a:solidFill>
                  <a:srgbClr val="084897"/>
                </a:solidFill>
                <a:latin typeface="TIM Sans Light" panose="020B0604020202020204" charset="0"/>
              </a:rPr>
              <a:t>ISO/IEC 27001/27002</a:t>
            </a:r>
            <a:r>
              <a:rPr lang="it-IT" sz="1250" spc="-7" dirty="0">
                <a:solidFill>
                  <a:srgbClr val="084897"/>
                </a:solidFill>
                <a:latin typeface="TIM Sans Light" panose="020B0604020202020204" charset="0"/>
              </a:rPr>
              <a:t>, </a:t>
            </a:r>
            <a:r>
              <a:rPr lang="it-IT" sz="1250" i="1" spc="-7" dirty="0">
                <a:solidFill>
                  <a:srgbClr val="084897"/>
                </a:solidFill>
                <a:latin typeface="TIM Sans Light" panose="020B0604020202020204" charset="0"/>
              </a:rPr>
              <a:t>PCI</a:t>
            </a:r>
            <a:r>
              <a:rPr lang="it-IT" sz="1250" spc="-7" dirty="0">
                <a:solidFill>
                  <a:srgbClr val="084897"/>
                </a:solidFill>
                <a:latin typeface="TIM Sans Light" panose="020B0604020202020204" charset="0"/>
              </a:rPr>
              <a:t>, </a:t>
            </a:r>
            <a:r>
              <a:rPr lang="it-IT" sz="1250" i="1" spc="-7" dirty="0">
                <a:solidFill>
                  <a:srgbClr val="084897"/>
                </a:solidFill>
                <a:latin typeface="TIM Sans Light" panose="020B0604020202020204" charset="0"/>
              </a:rPr>
              <a:t>NIST Cybersecurity Framework</a:t>
            </a:r>
            <a:r>
              <a:rPr lang="it-IT" sz="1250" spc="-7" dirty="0">
                <a:solidFill>
                  <a:srgbClr val="084897"/>
                </a:solidFill>
                <a:latin typeface="TIM Sans Light" panose="020B0604020202020204" charset="0"/>
              </a:rPr>
              <a:t>, </a:t>
            </a:r>
            <a:r>
              <a:rPr lang="it-IT" sz="1250" i="1" spc="-7" dirty="0">
                <a:solidFill>
                  <a:srgbClr val="084897"/>
                </a:solidFill>
                <a:latin typeface="TIM Sans Light" panose="020B0604020202020204" charset="0"/>
              </a:rPr>
              <a:t>NIST SP 800-171 </a:t>
            </a:r>
            <a:r>
              <a:rPr lang="it-IT" sz="1250" spc="-7" dirty="0">
                <a:solidFill>
                  <a:srgbClr val="084897"/>
                </a:solidFill>
                <a:latin typeface="TIM Sans Light" panose="020B0604020202020204" charset="0"/>
              </a:rPr>
              <a:t>e </a:t>
            </a:r>
            <a:r>
              <a:rPr lang="it-IT" sz="1250" i="1" spc="-7" dirty="0">
                <a:solidFill>
                  <a:srgbClr val="084897"/>
                </a:solidFill>
                <a:latin typeface="TIM Sans Light" panose="020B0604020202020204" charset="0"/>
              </a:rPr>
              <a:t>CIS Critical Controls.</a:t>
            </a:r>
            <a:endParaRPr lang="it-IT" sz="1250" spc="-7" dirty="0">
              <a:solidFill>
                <a:srgbClr val="084897"/>
              </a:solidFill>
              <a:latin typeface="TIM Sans Light" panose="020B0604020202020204" charset="0"/>
            </a:endParaRPr>
          </a:p>
        </p:txBody>
      </p:sp>
      <p:sp>
        <p:nvSpPr>
          <p:cNvPr id="67" name="Rectangle 2">
            <a:extLst>
              <a:ext uri="{FF2B5EF4-FFF2-40B4-BE49-F238E27FC236}">
                <a16:creationId xmlns:a16="http://schemas.microsoft.com/office/drawing/2014/main" id="{E4983643-0F5D-481F-A035-661C89B861F1}"/>
              </a:ext>
            </a:extLst>
          </p:cNvPr>
          <p:cNvSpPr>
            <a:spLocks/>
          </p:cNvSpPr>
          <p:nvPr/>
        </p:nvSpPr>
        <p:spPr>
          <a:xfrm>
            <a:off x="775158" y="1292815"/>
            <a:ext cx="2016000" cy="1872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defRPr/>
            </a:pPr>
            <a:endParaRPr lang="en-US" sz="160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68" name="Segnaposto testo 19">
            <a:extLst>
              <a:ext uri="{FF2B5EF4-FFF2-40B4-BE49-F238E27FC236}">
                <a16:creationId xmlns:a16="http://schemas.microsoft.com/office/drawing/2014/main" id="{BD684654-DFC1-4EDA-AAF8-1F2E45E564A1}"/>
              </a:ext>
            </a:extLst>
          </p:cNvPr>
          <p:cNvSpPr txBox="1">
            <a:spLocks/>
          </p:cNvSpPr>
          <p:nvPr/>
        </p:nvSpPr>
        <p:spPr>
          <a:xfrm>
            <a:off x="7617041" y="1070405"/>
            <a:ext cx="2043897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Tecnologia Proposta:</a:t>
            </a:r>
            <a:endParaRPr lang="en-US" sz="1400" b="1" dirty="0">
              <a:solidFill>
                <a:srgbClr val="104392"/>
              </a:solidFill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627CEF6A-5E2E-4BEF-B58F-9971EB58D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1873" y="1064588"/>
            <a:ext cx="1512125" cy="42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8202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ttangolo 75">
            <a:extLst>
              <a:ext uri="{FF2B5EF4-FFF2-40B4-BE49-F238E27FC236}">
                <a16:creationId xmlns:a16="http://schemas.microsoft.com/office/drawing/2014/main" id="{52228E92-6B2C-4344-BBFA-287E6F8306B5}"/>
              </a:ext>
            </a:extLst>
          </p:cNvPr>
          <p:cNvSpPr/>
          <p:nvPr/>
        </p:nvSpPr>
        <p:spPr>
          <a:xfrm>
            <a:off x="616193" y="1160865"/>
            <a:ext cx="6753928" cy="2146036"/>
          </a:xfrm>
          <a:prstGeom prst="rect">
            <a:avLst/>
          </a:prstGeom>
          <a:solidFill>
            <a:srgbClr val="0070C0">
              <a:alpha val="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E0588D4E-328A-2849-A2D5-7D835758E316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5691475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200" dirty="0">
                <a:solidFill>
                  <a:srgbClr val="283481"/>
                </a:solidFill>
                <a:latin typeface="TIM Sans Medium" panose="02020503040602060503" pitchFamily="18" charset="0"/>
              </a:rPr>
              <a:t>#05. Threat Intelligence &amp; Vulnerability Data Feed</a:t>
            </a:r>
          </a:p>
          <a:p>
            <a:endParaRPr lang="it-IT" sz="2200" dirty="0">
              <a:solidFill>
                <a:srgbClr val="283481"/>
              </a:solidFill>
              <a:latin typeface="TIM Sans Medium" panose="02020503040602060503" pitchFamily="18" charset="0"/>
            </a:endParaRPr>
          </a:p>
        </p:txBody>
      </p:sp>
      <p:sp>
        <p:nvSpPr>
          <p:cNvPr id="15" name="Figura a mano libera 11">
            <a:extLst>
              <a:ext uri="{FF2B5EF4-FFF2-40B4-BE49-F238E27FC236}">
                <a16:creationId xmlns:a16="http://schemas.microsoft.com/office/drawing/2014/main" id="{43603206-9D69-40C7-8B2D-76B0E5EB87B8}"/>
              </a:ext>
            </a:extLst>
          </p:cNvPr>
          <p:cNvSpPr/>
          <p:nvPr/>
        </p:nvSpPr>
        <p:spPr>
          <a:xfrm>
            <a:off x="-6051" y="2061255"/>
            <a:ext cx="620122" cy="820882"/>
          </a:xfrm>
          <a:custGeom>
            <a:avLst/>
            <a:gdLst>
              <a:gd name="connsiteX0" fmla="*/ 2036619 w 2036619"/>
              <a:gd name="connsiteY0" fmla="*/ 0 h 820882"/>
              <a:gd name="connsiteX1" fmla="*/ 831273 w 2036619"/>
              <a:gd name="connsiteY1" fmla="*/ 0 h 820882"/>
              <a:gd name="connsiteX2" fmla="*/ 831273 w 2036619"/>
              <a:gd name="connsiteY2" fmla="*/ 820882 h 820882"/>
              <a:gd name="connsiteX3" fmla="*/ 0 w 2036619"/>
              <a:gd name="connsiteY3" fmla="*/ 820882 h 820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6619" h="820882">
                <a:moveTo>
                  <a:pt x="2036619" y="0"/>
                </a:moveTo>
                <a:lnTo>
                  <a:pt x="831273" y="0"/>
                </a:lnTo>
                <a:lnTo>
                  <a:pt x="831273" y="820882"/>
                </a:lnTo>
                <a:lnTo>
                  <a:pt x="0" y="820882"/>
                </a:lnTo>
              </a:path>
            </a:pathLst>
          </a:cu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BB1E8B98-6885-401B-9AE8-B1DDC170A06C}"/>
              </a:ext>
            </a:extLst>
          </p:cNvPr>
          <p:cNvGrpSpPr/>
          <p:nvPr/>
        </p:nvGrpSpPr>
        <p:grpSpPr>
          <a:xfrm>
            <a:off x="6685940" y="325012"/>
            <a:ext cx="5507115" cy="522339"/>
            <a:chOff x="6684885" y="844822"/>
            <a:chExt cx="5507115" cy="522339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2E0938D9-30BD-4DDF-922F-1FED94FD4AA7}"/>
                </a:ext>
              </a:extLst>
            </p:cNvPr>
            <p:cNvSpPr/>
            <p:nvPr/>
          </p:nvSpPr>
          <p:spPr>
            <a:xfrm>
              <a:off x="6684885" y="844822"/>
              <a:ext cx="5507115" cy="522339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68FA14D-C768-4149-93FF-62AD1E28F0C6}"/>
                </a:ext>
              </a:extLst>
            </p:cNvPr>
            <p:cNvSpPr/>
            <p:nvPr/>
          </p:nvSpPr>
          <p:spPr>
            <a:xfrm>
              <a:off x="681718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 dirty="0"/>
            </a:p>
          </p:txBody>
        </p:sp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AC0D6753-0F97-4005-9C50-199EE46A7CAF}"/>
                </a:ext>
              </a:extLst>
            </p:cNvPr>
            <p:cNvSpPr/>
            <p:nvPr/>
          </p:nvSpPr>
          <p:spPr>
            <a:xfrm>
              <a:off x="7162415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5" name="Rettangolo 34">
              <a:extLst>
                <a:ext uri="{FF2B5EF4-FFF2-40B4-BE49-F238E27FC236}">
                  <a16:creationId xmlns:a16="http://schemas.microsoft.com/office/drawing/2014/main" id="{24B80F43-5A32-4769-8556-4F6BC95B549D}"/>
                </a:ext>
              </a:extLst>
            </p:cNvPr>
            <p:cNvSpPr/>
            <p:nvPr/>
          </p:nvSpPr>
          <p:spPr>
            <a:xfrm>
              <a:off x="752798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5B0A4CDD-D6E7-4E6F-B874-FED3FB5ACF42}"/>
                </a:ext>
              </a:extLst>
            </p:cNvPr>
            <p:cNvSpPr/>
            <p:nvPr/>
          </p:nvSpPr>
          <p:spPr>
            <a:xfrm>
              <a:off x="790127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2FBAC6D1-D452-45D3-AD31-30E477C674CA}"/>
                </a:ext>
              </a:extLst>
            </p:cNvPr>
            <p:cNvSpPr/>
            <p:nvPr/>
          </p:nvSpPr>
          <p:spPr>
            <a:xfrm>
              <a:off x="8235293" y="961991"/>
              <a:ext cx="288000" cy="288000"/>
            </a:xfrm>
            <a:prstGeom prst="rect">
              <a:avLst/>
            </a:prstGeom>
            <a:solidFill>
              <a:srgbClr val="03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1" name="Rettangolo 40">
              <a:extLst>
                <a:ext uri="{FF2B5EF4-FFF2-40B4-BE49-F238E27FC236}">
                  <a16:creationId xmlns:a16="http://schemas.microsoft.com/office/drawing/2014/main" id="{70D7702F-7CB3-4EE2-AF07-5904163F4247}"/>
                </a:ext>
              </a:extLst>
            </p:cNvPr>
            <p:cNvSpPr/>
            <p:nvPr/>
          </p:nvSpPr>
          <p:spPr>
            <a:xfrm>
              <a:off x="8580522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2" name="Rettangolo 41">
              <a:extLst>
                <a:ext uri="{FF2B5EF4-FFF2-40B4-BE49-F238E27FC236}">
                  <a16:creationId xmlns:a16="http://schemas.microsoft.com/office/drawing/2014/main" id="{A4C6A5BB-918A-4907-862E-DC2D7CD54DB4}"/>
                </a:ext>
              </a:extLst>
            </p:cNvPr>
            <p:cNvSpPr/>
            <p:nvPr/>
          </p:nvSpPr>
          <p:spPr>
            <a:xfrm>
              <a:off x="8946088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3" name="Rettangolo 42">
              <a:extLst>
                <a:ext uri="{FF2B5EF4-FFF2-40B4-BE49-F238E27FC236}">
                  <a16:creationId xmlns:a16="http://schemas.microsoft.com/office/drawing/2014/main" id="{47F23DA2-1E0C-43CA-BB0C-67BD946107F3}"/>
                </a:ext>
              </a:extLst>
            </p:cNvPr>
            <p:cNvSpPr/>
            <p:nvPr/>
          </p:nvSpPr>
          <p:spPr>
            <a:xfrm>
              <a:off x="9319380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5" name="Rettangolo 44">
              <a:extLst>
                <a:ext uri="{FF2B5EF4-FFF2-40B4-BE49-F238E27FC236}">
                  <a16:creationId xmlns:a16="http://schemas.microsoft.com/office/drawing/2014/main" id="{63C7A080-AFF3-4186-806D-23EF80378D19}"/>
                </a:ext>
              </a:extLst>
            </p:cNvPr>
            <p:cNvSpPr/>
            <p:nvPr/>
          </p:nvSpPr>
          <p:spPr>
            <a:xfrm>
              <a:off x="965245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6" name="Rettangolo 45">
              <a:extLst>
                <a:ext uri="{FF2B5EF4-FFF2-40B4-BE49-F238E27FC236}">
                  <a16:creationId xmlns:a16="http://schemas.microsoft.com/office/drawing/2014/main" id="{BE297A63-511F-45F7-B908-6A2F7F097A8B}"/>
                </a:ext>
              </a:extLst>
            </p:cNvPr>
            <p:cNvSpPr/>
            <p:nvPr/>
          </p:nvSpPr>
          <p:spPr>
            <a:xfrm>
              <a:off x="9997680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7" name="Rettangolo 46">
              <a:extLst>
                <a:ext uri="{FF2B5EF4-FFF2-40B4-BE49-F238E27FC236}">
                  <a16:creationId xmlns:a16="http://schemas.microsoft.com/office/drawing/2014/main" id="{B005FE98-5C60-45F4-8961-F27C2362E123}"/>
                </a:ext>
              </a:extLst>
            </p:cNvPr>
            <p:cNvSpPr/>
            <p:nvPr/>
          </p:nvSpPr>
          <p:spPr>
            <a:xfrm>
              <a:off x="1036324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8" name="Rettangolo 47">
              <a:extLst>
                <a:ext uri="{FF2B5EF4-FFF2-40B4-BE49-F238E27FC236}">
                  <a16:creationId xmlns:a16="http://schemas.microsoft.com/office/drawing/2014/main" id="{51C2AC3D-C853-4278-9F6A-329863EE41DF}"/>
                </a:ext>
              </a:extLst>
            </p:cNvPr>
            <p:cNvSpPr/>
            <p:nvPr/>
          </p:nvSpPr>
          <p:spPr>
            <a:xfrm>
              <a:off x="1073653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9" name="Rettangolo 48">
              <a:extLst>
                <a:ext uri="{FF2B5EF4-FFF2-40B4-BE49-F238E27FC236}">
                  <a16:creationId xmlns:a16="http://schemas.microsoft.com/office/drawing/2014/main" id="{31ED67AE-9105-4C08-8597-C1353C2DA0BA}"/>
                </a:ext>
              </a:extLst>
            </p:cNvPr>
            <p:cNvSpPr/>
            <p:nvPr/>
          </p:nvSpPr>
          <p:spPr>
            <a:xfrm>
              <a:off x="1107055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0" name="Rettangolo 49">
              <a:extLst>
                <a:ext uri="{FF2B5EF4-FFF2-40B4-BE49-F238E27FC236}">
                  <a16:creationId xmlns:a16="http://schemas.microsoft.com/office/drawing/2014/main" id="{26DCA49D-304F-40CA-A9FA-54AF349AE9D9}"/>
                </a:ext>
              </a:extLst>
            </p:cNvPr>
            <p:cNvSpPr/>
            <p:nvPr/>
          </p:nvSpPr>
          <p:spPr>
            <a:xfrm>
              <a:off x="11415787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1" name="Rettangolo 50">
              <a:extLst>
                <a:ext uri="{FF2B5EF4-FFF2-40B4-BE49-F238E27FC236}">
                  <a16:creationId xmlns:a16="http://schemas.microsoft.com/office/drawing/2014/main" id="{601DC664-6EE8-49E3-A0BA-7762122AB675}"/>
                </a:ext>
              </a:extLst>
            </p:cNvPr>
            <p:cNvSpPr/>
            <p:nvPr/>
          </p:nvSpPr>
          <p:spPr>
            <a:xfrm>
              <a:off x="11781353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2DABF2EB-1107-4DFC-992A-EA8865FEC344}"/>
                </a:ext>
              </a:extLst>
            </p:cNvPr>
            <p:cNvSpPr/>
            <p:nvPr/>
          </p:nvSpPr>
          <p:spPr>
            <a:xfrm>
              <a:off x="6776680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01</a:t>
              </a:r>
              <a:endParaRPr lang="it-IT" sz="1000" dirty="0"/>
            </a:p>
          </p:txBody>
        </p:sp>
        <p:sp>
          <p:nvSpPr>
            <p:cNvPr id="53" name="Rettangolo 52">
              <a:extLst>
                <a:ext uri="{FF2B5EF4-FFF2-40B4-BE49-F238E27FC236}">
                  <a16:creationId xmlns:a16="http://schemas.microsoft.com/office/drawing/2014/main" id="{42A77503-8F62-4750-AF4C-D7E001B1DDF2}"/>
                </a:ext>
              </a:extLst>
            </p:cNvPr>
            <p:cNvSpPr/>
            <p:nvPr/>
          </p:nvSpPr>
          <p:spPr>
            <a:xfrm>
              <a:off x="7119505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02</a:t>
              </a:r>
              <a:endParaRPr lang="it-IT" sz="1000" dirty="0"/>
            </a:p>
          </p:txBody>
        </p:sp>
        <p:sp>
          <p:nvSpPr>
            <p:cNvPr id="54" name="Rettangolo 53">
              <a:extLst>
                <a:ext uri="{FF2B5EF4-FFF2-40B4-BE49-F238E27FC236}">
                  <a16:creationId xmlns:a16="http://schemas.microsoft.com/office/drawing/2014/main" id="{D8A90131-9AD5-4F7A-91E2-941A1AC5BCD2}"/>
                </a:ext>
              </a:extLst>
            </p:cNvPr>
            <p:cNvSpPr/>
            <p:nvPr/>
          </p:nvSpPr>
          <p:spPr>
            <a:xfrm>
              <a:off x="7485071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03</a:t>
              </a:r>
              <a:endParaRPr lang="it-IT" sz="1000" dirty="0"/>
            </a:p>
          </p:txBody>
        </p:sp>
        <p:sp>
          <p:nvSpPr>
            <p:cNvPr id="55" name="Rettangolo 54">
              <a:extLst>
                <a:ext uri="{FF2B5EF4-FFF2-40B4-BE49-F238E27FC236}">
                  <a16:creationId xmlns:a16="http://schemas.microsoft.com/office/drawing/2014/main" id="{ABED6E22-16D4-4E0E-BFD9-D6BE0AD00794}"/>
                </a:ext>
              </a:extLst>
            </p:cNvPr>
            <p:cNvSpPr/>
            <p:nvPr/>
          </p:nvSpPr>
          <p:spPr>
            <a:xfrm>
              <a:off x="7855958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04</a:t>
              </a:r>
              <a:endParaRPr lang="it-IT" sz="1000" dirty="0"/>
            </a:p>
          </p:txBody>
        </p:sp>
        <p:sp>
          <p:nvSpPr>
            <p:cNvPr id="56" name="Rettangolo 55">
              <a:extLst>
                <a:ext uri="{FF2B5EF4-FFF2-40B4-BE49-F238E27FC236}">
                  <a16:creationId xmlns:a16="http://schemas.microsoft.com/office/drawing/2014/main" id="{EFA08303-E385-4EDA-91DB-6D1E11A10A68}"/>
                </a:ext>
              </a:extLst>
            </p:cNvPr>
            <p:cNvSpPr/>
            <p:nvPr/>
          </p:nvSpPr>
          <p:spPr>
            <a:xfrm>
              <a:off x="8191581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05</a:t>
              </a:r>
              <a:endParaRPr lang="it-IT" sz="1000" dirty="0"/>
            </a:p>
          </p:txBody>
        </p:sp>
        <p:sp>
          <p:nvSpPr>
            <p:cNvPr id="57" name="Rettangolo 56">
              <a:extLst>
                <a:ext uri="{FF2B5EF4-FFF2-40B4-BE49-F238E27FC236}">
                  <a16:creationId xmlns:a16="http://schemas.microsoft.com/office/drawing/2014/main" id="{6417140C-FF59-44D8-BAAA-B22C48BC851A}"/>
                </a:ext>
              </a:extLst>
            </p:cNvPr>
            <p:cNvSpPr/>
            <p:nvPr/>
          </p:nvSpPr>
          <p:spPr>
            <a:xfrm>
              <a:off x="8536810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06</a:t>
              </a:r>
              <a:endParaRPr lang="it-IT" sz="1000" dirty="0"/>
            </a:p>
          </p:txBody>
        </p:sp>
        <p:sp>
          <p:nvSpPr>
            <p:cNvPr id="58" name="Rettangolo 57">
              <a:extLst>
                <a:ext uri="{FF2B5EF4-FFF2-40B4-BE49-F238E27FC236}">
                  <a16:creationId xmlns:a16="http://schemas.microsoft.com/office/drawing/2014/main" id="{27022B04-5511-4023-BB70-B2D6A6753AA7}"/>
                </a:ext>
              </a:extLst>
            </p:cNvPr>
            <p:cNvSpPr/>
            <p:nvPr/>
          </p:nvSpPr>
          <p:spPr>
            <a:xfrm>
              <a:off x="8906384" y="982881"/>
              <a:ext cx="36740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07</a:t>
              </a:r>
              <a:endParaRPr lang="it-IT" sz="1000" dirty="0"/>
            </a:p>
          </p:txBody>
        </p:sp>
        <p:sp>
          <p:nvSpPr>
            <p:cNvPr id="59" name="Rettangolo 58">
              <a:extLst>
                <a:ext uri="{FF2B5EF4-FFF2-40B4-BE49-F238E27FC236}">
                  <a16:creationId xmlns:a16="http://schemas.microsoft.com/office/drawing/2014/main" id="{F013A9BD-5DEB-4DB0-AFEF-DD514E95D922}"/>
                </a:ext>
              </a:extLst>
            </p:cNvPr>
            <p:cNvSpPr/>
            <p:nvPr/>
          </p:nvSpPr>
          <p:spPr>
            <a:xfrm>
              <a:off x="9274065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08</a:t>
              </a:r>
              <a:endParaRPr lang="it-IT" sz="1000" dirty="0"/>
            </a:p>
          </p:txBody>
        </p:sp>
        <p:sp>
          <p:nvSpPr>
            <p:cNvPr id="60" name="Rettangolo 59">
              <a:extLst>
                <a:ext uri="{FF2B5EF4-FFF2-40B4-BE49-F238E27FC236}">
                  <a16:creationId xmlns:a16="http://schemas.microsoft.com/office/drawing/2014/main" id="{B7A592C8-2F08-4480-84B1-9B5107CF4247}"/>
                </a:ext>
              </a:extLst>
            </p:cNvPr>
            <p:cNvSpPr/>
            <p:nvPr/>
          </p:nvSpPr>
          <p:spPr>
            <a:xfrm>
              <a:off x="9607938" y="982881"/>
              <a:ext cx="37702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09</a:t>
              </a:r>
              <a:endParaRPr lang="it-IT" sz="1000" dirty="0"/>
            </a:p>
          </p:txBody>
        </p:sp>
        <p:sp>
          <p:nvSpPr>
            <p:cNvPr id="61" name="Rettangolo 60">
              <a:extLst>
                <a:ext uri="{FF2B5EF4-FFF2-40B4-BE49-F238E27FC236}">
                  <a16:creationId xmlns:a16="http://schemas.microsoft.com/office/drawing/2014/main" id="{29D41ED7-7368-4FBC-95A8-FA93CC3EFEB9}"/>
                </a:ext>
              </a:extLst>
            </p:cNvPr>
            <p:cNvSpPr/>
            <p:nvPr/>
          </p:nvSpPr>
          <p:spPr>
            <a:xfrm>
              <a:off x="9957174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10</a:t>
              </a:r>
              <a:endParaRPr lang="it-IT" sz="1000" dirty="0"/>
            </a:p>
          </p:txBody>
        </p:sp>
        <p:sp>
          <p:nvSpPr>
            <p:cNvPr id="62" name="Rettangolo 61">
              <a:extLst>
                <a:ext uri="{FF2B5EF4-FFF2-40B4-BE49-F238E27FC236}">
                  <a16:creationId xmlns:a16="http://schemas.microsoft.com/office/drawing/2014/main" id="{8EA49EA8-CF66-4E15-84E0-3DC9B8378664}"/>
                </a:ext>
              </a:extLst>
            </p:cNvPr>
            <p:cNvSpPr/>
            <p:nvPr/>
          </p:nvSpPr>
          <p:spPr>
            <a:xfrm>
              <a:off x="10327549" y="982881"/>
              <a:ext cx="35939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11</a:t>
              </a:r>
              <a:endParaRPr lang="it-IT" sz="1000" dirty="0"/>
            </a:p>
          </p:txBody>
        </p:sp>
        <p:sp>
          <p:nvSpPr>
            <p:cNvPr id="63" name="Rettangolo 62">
              <a:extLst>
                <a:ext uri="{FF2B5EF4-FFF2-40B4-BE49-F238E27FC236}">
                  <a16:creationId xmlns:a16="http://schemas.microsoft.com/office/drawing/2014/main" id="{72F9E20A-13FA-4E8B-BD97-C535F5C53093}"/>
                </a:ext>
              </a:extLst>
            </p:cNvPr>
            <p:cNvSpPr/>
            <p:nvPr/>
          </p:nvSpPr>
          <p:spPr>
            <a:xfrm>
              <a:off x="1069843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12</a:t>
              </a:r>
              <a:endParaRPr lang="it-IT" sz="1000" dirty="0"/>
            </a:p>
          </p:txBody>
        </p:sp>
        <p:sp>
          <p:nvSpPr>
            <p:cNvPr id="64" name="Rettangolo 63">
              <a:extLst>
                <a:ext uri="{FF2B5EF4-FFF2-40B4-BE49-F238E27FC236}">
                  <a16:creationId xmlns:a16="http://schemas.microsoft.com/office/drawing/2014/main" id="{0776E15B-D4E7-445B-BBA0-7C46EF11CEFE}"/>
                </a:ext>
              </a:extLst>
            </p:cNvPr>
            <p:cNvSpPr/>
            <p:nvPr/>
          </p:nvSpPr>
          <p:spPr>
            <a:xfrm>
              <a:off x="1103245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13</a:t>
              </a:r>
              <a:endParaRPr lang="it-IT" sz="1000" dirty="0"/>
            </a:p>
          </p:txBody>
        </p:sp>
        <p:sp>
          <p:nvSpPr>
            <p:cNvPr id="65" name="Rettangolo 64">
              <a:extLst>
                <a:ext uri="{FF2B5EF4-FFF2-40B4-BE49-F238E27FC236}">
                  <a16:creationId xmlns:a16="http://schemas.microsoft.com/office/drawing/2014/main" id="{B3E21542-0B68-4FE7-9912-44009D08273F}"/>
                </a:ext>
              </a:extLst>
            </p:cNvPr>
            <p:cNvSpPr/>
            <p:nvPr/>
          </p:nvSpPr>
          <p:spPr>
            <a:xfrm>
              <a:off x="11375282" y="982881"/>
              <a:ext cx="36901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14</a:t>
              </a:r>
              <a:endParaRPr lang="it-IT" sz="1000" dirty="0"/>
            </a:p>
          </p:txBody>
        </p:sp>
        <p:sp>
          <p:nvSpPr>
            <p:cNvPr id="66" name="Rettangolo 65">
              <a:extLst>
                <a:ext uri="{FF2B5EF4-FFF2-40B4-BE49-F238E27FC236}">
                  <a16:creationId xmlns:a16="http://schemas.microsoft.com/office/drawing/2014/main" id="{5BE9EE0D-D279-4679-B4C5-D0CF3E96715E}"/>
                </a:ext>
              </a:extLst>
            </p:cNvPr>
            <p:cNvSpPr/>
            <p:nvPr/>
          </p:nvSpPr>
          <p:spPr>
            <a:xfrm>
              <a:off x="11742450" y="982881"/>
              <a:ext cx="36580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15</a:t>
              </a:r>
              <a:endParaRPr lang="it-IT" sz="1000" dirty="0"/>
            </a:p>
          </p:txBody>
        </p:sp>
      </p:grpSp>
      <p:sp>
        <p:nvSpPr>
          <p:cNvPr id="71" name="Segnaposto testo 19">
            <a:extLst>
              <a:ext uri="{FF2B5EF4-FFF2-40B4-BE49-F238E27FC236}">
                <a16:creationId xmlns:a16="http://schemas.microsoft.com/office/drawing/2014/main" id="{E75355B6-784B-4BEA-8DBD-69DE329A8B1D}"/>
              </a:ext>
            </a:extLst>
          </p:cNvPr>
          <p:cNvSpPr txBox="1">
            <a:spLocks/>
          </p:cNvSpPr>
          <p:nvPr/>
        </p:nvSpPr>
        <p:spPr>
          <a:xfrm>
            <a:off x="616192" y="3406684"/>
            <a:ext cx="10615558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Caratteristiche Tecniche e Funzionalità</a:t>
            </a:r>
            <a:endParaRPr lang="en-US" sz="1400" b="1" dirty="0">
              <a:solidFill>
                <a:srgbClr val="104392"/>
              </a:solidFill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9A267EDA-CDCB-46D5-9F29-169C5A5BF59F}"/>
              </a:ext>
            </a:extLst>
          </p:cNvPr>
          <p:cNvGrpSpPr/>
          <p:nvPr/>
        </p:nvGrpSpPr>
        <p:grpSpPr>
          <a:xfrm>
            <a:off x="616192" y="3786410"/>
            <a:ext cx="2016000" cy="2248793"/>
            <a:chOff x="616192" y="3790056"/>
            <a:chExt cx="2016000" cy="2248793"/>
          </a:xfrm>
        </p:grpSpPr>
        <p:sp>
          <p:nvSpPr>
            <p:cNvPr id="72" name="Rettangolo 71">
              <a:extLst>
                <a:ext uri="{FF2B5EF4-FFF2-40B4-BE49-F238E27FC236}">
                  <a16:creationId xmlns:a16="http://schemas.microsoft.com/office/drawing/2014/main" id="{8F54A6AA-EE3B-4C94-8170-09D7D4FE4582}"/>
                </a:ext>
              </a:extLst>
            </p:cNvPr>
            <p:cNvSpPr/>
            <p:nvPr/>
          </p:nvSpPr>
          <p:spPr>
            <a:xfrm>
              <a:off x="616192" y="3790056"/>
              <a:ext cx="2016000" cy="2248793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7" name="Rettangolo 76">
              <a:extLst>
                <a:ext uri="{FF2B5EF4-FFF2-40B4-BE49-F238E27FC236}">
                  <a16:creationId xmlns:a16="http://schemas.microsoft.com/office/drawing/2014/main" id="{CD09DEA5-73E7-4EAC-8AE9-4F8CD47BCA06}"/>
                </a:ext>
              </a:extLst>
            </p:cNvPr>
            <p:cNvSpPr/>
            <p:nvPr/>
          </p:nvSpPr>
          <p:spPr>
            <a:xfrm>
              <a:off x="714375" y="3936034"/>
              <a:ext cx="1800000" cy="7848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 err="1">
                  <a:solidFill>
                    <a:schemeClr val="bg1"/>
                  </a:solidFill>
                  <a:latin typeface="TIM Sans" panose="020B0604020202020204" charset="0"/>
                </a:rPr>
                <a:t>Threat</a:t>
              </a: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 Sharing</a:t>
              </a:r>
              <a:endParaRPr lang="it-IT" sz="1200" b="1" dirty="0">
                <a:solidFill>
                  <a:schemeClr val="bg1"/>
                </a:solidFill>
                <a:latin typeface="TIM Sans" panose="020B0604020202020204" charset="0"/>
              </a:endParaRP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 Condivisione delle informazioni di intelligence sulle minacce.</a:t>
              </a:r>
            </a:p>
          </p:txBody>
        </p:sp>
      </p:grpSp>
      <p:grpSp>
        <p:nvGrpSpPr>
          <p:cNvPr id="4" name="Gruppo 3">
            <a:extLst>
              <a:ext uri="{FF2B5EF4-FFF2-40B4-BE49-F238E27FC236}">
                <a16:creationId xmlns:a16="http://schemas.microsoft.com/office/drawing/2014/main" id="{34D774AE-B851-4488-BBB3-608DB57CA7A5}"/>
              </a:ext>
            </a:extLst>
          </p:cNvPr>
          <p:cNvGrpSpPr/>
          <p:nvPr/>
        </p:nvGrpSpPr>
        <p:grpSpPr>
          <a:xfrm>
            <a:off x="2715519" y="3786411"/>
            <a:ext cx="2016000" cy="2248791"/>
            <a:chOff x="2828219" y="3790057"/>
            <a:chExt cx="2016000" cy="2248791"/>
          </a:xfrm>
        </p:grpSpPr>
        <p:sp>
          <p:nvSpPr>
            <p:cNvPr id="73" name="Rettangolo 72">
              <a:extLst>
                <a:ext uri="{FF2B5EF4-FFF2-40B4-BE49-F238E27FC236}">
                  <a16:creationId xmlns:a16="http://schemas.microsoft.com/office/drawing/2014/main" id="{EE50FCFD-EF37-4259-A573-63533C02597A}"/>
                </a:ext>
              </a:extLst>
            </p:cNvPr>
            <p:cNvSpPr/>
            <p:nvPr/>
          </p:nvSpPr>
          <p:spPr>
            <a:xfrm>
              <a:off x="2828219" y="3790057"/>
              <a:ext cx="2016000" cy="224879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8" name="Rettangolo 77">
              <a:extLst>
                <a:ext uri="{FF2B5EF4-FFF2-40B4-BE49-F238E27FC236}">
                  <a16:creationId xmlns:a16="http://schemas.microsoft.com/office/drawing/2014/main" id="{77A2971B-1BCC-4631-8FFB-CD9077235659}"/>
                </a:ext>
              </a:extLst>
            </p:cNvPr>
            <p:cNvSpPr/>
            <p:nvPr/>
          </p:nvSpPr>
          <p:spPr>
            <a:xfrm>
              <a:off x="2919719" y="3936034"/>
              <a:ext cx="1800000" cy="7848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Data Feed</a:t>
              </a:r>
              <a:endParaRPr lang="it-IT" sz="1200" b="1" dirty="0">
                <a:solidFill>
                  <a:schemeClr val="bg1"/>
                </a:solidFill>
                <a:latin typeface="TIM Sans" panose="020B0604020202020204" charset="0"/>
              </a:endParaRP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Modalità di erogazione dei feed tramite API e protocolli specifici di Intelligence.</a:t>
              </a:r>
            </a:p>
          </p:txBody>
        </p: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60598D98-4834-4CB2-9752-5004038782C0}"/>
              </a:ext>
            </a:extLst>
          </p:cNvPr>
          <p:cNvGrpSpPr/>
          <p:nvPr/>
        </p:nvGrpSpPr>
        <p:grpSpPr>
          <a:xfrm>
            <a:off x="4814846" y="3786411"/>
            <a:ext cx="2016000" cy="2248790"/>
            <a:chOff x="5040246" y="3790058"/>
            <a:chExt cx="2016000" cy="2248790"/>
          </a:xfrm>
        </p:grpSpPr>
        <p:sp>
          <p:nvSpPr>
            <p:cNvPr id="74" name="Rettangolo 73">
              <a:extLst>
                <a:ext uri="{FF2B5EF4-FFF2-40B4-BE49-F238E27FC236}">
                  <a16:creationId xmlns:a16="http://schemas.microsoft.com/office/drawing/2014/main" id="{1081D37F-7E01-4464-9452-AB58E654F7B5}"/>
                </a:ext>
              </a:extLst>
            </p:cNvPr>
            <p:cNvSpPr/>
            <p:nvPr/>
          </p:nvSpPr>
          <p:spPr>
            <a:xfrm>
              <a:off x="5040246" y="3790058"/>
              <a:ext cx="2016000" cy="2248790"/>
            </a:xfrm>
            <a:prstGeom prst="rect">
              <a:avLst/>
            </a:prstGeom>
            <a:solidFill>
              <a:srgbClr val="003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9" name="Rettangolo 78">
              <a:extLst>
                <a:ext uri="{FF2B5EF4-FFF2-40B4-BE49-F238E27FC236}">
                  <a16:creationId xmlns:a16="http://schemas.microsoft.com/office/drawing/2014/main" id="{CC13C15A-69BA-45C4-86D4-C4B2B4BD9A21}"/>
                </a:ext>
              </a:extLst>
            </p:cNvPr>
            <p:cNvSpPr/>
            <p:nvPr/>
          </p:nvSpPr>
          <p:spPr>
            <a:xfrm>
              <a:off x="5143500" y="3936034"/>
              <a:ext cx="1800000" cy="9541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 err="1">
                  <a:solidFill>
                    <a:schemeClr val="bg1"/>
                  </a:solidFill>
                  <a:latin typeface="TIM Sans" panose="020B0604020202020204" charset="0"/>
                </a:rPr>
                <a:t>Threat</a:t>
              </a: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 Tracker</a:t>
              </a:r>
              <a:endParaRPr lang="it-IT" sz="1100" dirty="0">
                <a:solidFill>
                  <a:schemeClr val="bg1"/>
                </a:solidFill>
                <a:latin typeface="Nunito Light" pitchFamily="2" charset="0"/>
              </a:endParaRPr>
            </a:p>
            <a:p>
              <a:pPr defTabSz="914377"/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Utilizzo della tecnologia</a:t>
              </a:r>
            </a:p>
            <a:p>
              <a:pPr defTabSz="914377"/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Joshua </a:t>
              </a:r>
              <a:r>
                <a:rPr lang="it-IT" sz="1100" dirty="0" err="1">
                  <a:solidFill>
                    <a:schemeClr val="bg1"/>
                  </a:solidFill>
                  <a:latin typeface="TIM Sans" panose="020B0604020202020204" charset="0"/>
                </a:rPr>
                <a:t>CyberRisk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 Vision per il tracciamento delle minacce.</a:t>
              </a:r>
            </a:p>
          </p:txBody>
        </p:sp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BA4F07D3-4A55-4ECC-8E0D-F52CFA9A998B}"/>
              </a:ext>
            </a:extLst>
          </p:cNvPr>
          <p:cNvGrpSpPr/>
          <p:nvPr/>
        </p:nvGrpSpPr>
        <p:grpSpPr>
          <a:xfrm>
            <a:off x="6914173" y="3786411"/>
            <a:ext cx="2016000" cy="2248790"/>
            <a:chOff x="7252273" y="3790058"/>
            <a:chExt cx="2016000" cy="2248790"/>
          </a:xfrm>
        </p:grpSpPr>
        <p:sp>
          <p:nvSpPr>
            <p:cNvPr id="75" name="Rettangolo 74">
              <a:extLst>
                <a:ext uri="{FF2B5EF4-FFF2-40B4-BE49-F238E27FC236}">
                  <a16:creationId xmlns:a16="http://schemas.microsoft.com/office/drawing/2014/main" id="{0921FEAC-28D6-4250-8C9F-F611DCF55712}"/>
                </a:ext>
              </a:extLst>
            </p:cNvPr>
            <p:cNvSpPr/>
            <p:nvPr/>
          </p:nvSpPr>
          <p:spPr>
            <a:xfrm>
              <a:off x="7252273" y="3790058"/>
              <a:ext cx="2016000" cy="2248790"/>
            </a:xfrm>
            <a:prstGeom prst="rect">
              <a:avLst/>
            </a:prstGeom>
            <a:solidFill>
              <a:srgbClr val="045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80" name="Rettangolo 79">
              <a:extLst>
                <a:ext uri="{FF2B5EF4-FFF2-40B4-BE49-F238E27FC236}">
                  <a16:creationId xmlns:a16="http://schemas.microsoft.com/office/drawing/2014/main" id="{B951FD33-F7BB-410D-A368-031319E6675C}"/>
                </a:ext>
              </a:extLst>
            </p:cNvPr>
            <p:cNvSpPr/>
            <p:nvPr/>
          </p:nvSpPr>
          <p:spPr>
            <a:xfrm>
              <a:off x="7370120" y="3936034"/>
              <a:ext cx="1800000" cy="7848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Reportistica</a:t>
              </a:r>
              <a:endParaRPr lang="it-IT" sz="1200" b="1" dirty="0">
                <a:solidFill>
                  <a:schemeClr val="bg1"/>
                </a:solidFill>
                <a:latin typeface="TIM Sans" panose="020B0604020202020204" charset="0"/>
              </a:endParaRP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API di Reporting per analisi di dettaglio su singole minacce.</a:t>
              </a:r>
            </a:p>
          </p:txBody>
        </p:sp>
      </p:grpSp>
      <p:graphicFrame>
        <p:nvGraphicFramePr>
          <p:cNvPr id="86" name="Tabella 31">
            <a:extLst>
              <a:ext uri="{FF2B5EF4-FFF2-40B4-BE49-F238E27FC236}">
                <a16:creationId xmlns:a16="http://schemas.microsoft.com/office/drawing/2014/main" id="{305877A8-DA03-49DD-8CD2-87596F41F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714723"/>
              </p:ext>
            </p:extLst>
          </p:nvPr>
        </p:nvGraphicFramePr>
        <p:xfrm>
          <a:off x="7673035" y="1477048"/>
          <a:ext cx="3724677" cy="1249680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3724677">
                  <a:extLst>
                    <a:ext uri="{9D8B030D-6E8A-4147-A177-3AD203B41FA5}">
                      <a16:colId xmlns:a16="http://schemas.microsoft.com/office/drawing/2014/main" val="4160693402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u="none" strike="noStrike" kern="1200" dirty="0">
                          <a:solidFill>
                            <a:schemeClr val="bg1"/>
                          </a:solidFill>
                          <a:effectLst/>
                          <a:latin typeface="TIM Sans" panose="020B0604020202020204" charset="0"/>
                          <a:ea typeface="+mn-ea"/>
                          <a:cs typeface="+mn-cs"/>
                        </a:rPr>
                        <a:t>Fasce </a:t>
                      </a:r>
                    </a:p>
                    <a:p>
                      <a:pPr algn="ctr" fontAlgn="ctr"/>
                      <a:r>
                        <a:rPr lang="it-IT" sz="1100" b="0" u="none" strike="noStrike" kern="1200" dirty="0">
                          <a:solidFill>
                            <a:schemeClr val="bg1"/>
                          </a:solidFill>
                          <a:effectLst/>
                          <a:latin typeface="TIM Sans" panose="020B0604020202020204" charset="0"/>
                          <a:ea typeface="+mn-ea"/>
                          <a:cs typeface="+mn-cs"/>
                        </a:rPr>
                        <a:t>(Data-Feed / anno)</a:t>
                      </a:r>
                    </a:p>
                  </a:txBody>
                  <a:tcPr anchor="ctr">
                    <a:solidFill>
                      <a:srgbClr val="0031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913830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u="none" strike="noStrike" kern="1200" dirty="0">
                          <a:solidFill>
                            <a:srgbClr val="1F3B73"/>
                          </a:solidFill>
                          <a:effectLst/>
                          <a:latin typeface="TIM Sans Light" panose="020B0604020202020204" charset="0"/>
                          <a:ea typeface="+mn-ea"/>
                          <a:cs typeface="+mn-cs"/>
                        </a:rPr>
                        <a:t>Fascia 1 - Fino a 10 Data Feed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866112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u="none" strike="noStrike" kern="1200" dirty="0">
                          <a:solidFill>
                            <a:srgbClr val="1F3B73"/>
                          </a:solidFill>
                          <a:effectLst/>
                          <a:latin typeface="TIM Sans Light" panose="020B0604020202020204" charset="0"/>
                          <a:ea typeface="+mn-ea"/>
                          <a:cs typeface="+mn-cs"/>
                        </a:rPr>
                        <a:t>Fascia 2 - Fino a 50 Data Feed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0839819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u="none" strike="noStrike" kern="1200" dirty="0">
                          <a:solidFill>
                            <a:srgbClr val="1F3B73"/>
                          </a:solidFill>
                          <a:effectLst/>
                          <a:latin typeface="TIM Sans Light" panose="020B0604020202020204" charset="0"/>
                          <a:ea typeface="+mn-ea"/>
                          <a:cs typeface="+mn-cs"/>
                        </a:rPr>
                        <a:t>Fascia 3 - &gt; 50 Data Feed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93164"/>
                  </a:ext>
                </a:extLst>
              </a:tr>
            </a:tbl>
          </a:graphicData>
        </a:graphic>
      </p:graphicFrame>
      <p:sp>
        <p:nvSpPr>
          <p:cNvPr id="94" name="Segnaposto testo 19">
            <a:extLst>
              <a:ext uri="{FF2B5EF4-FFF2-40B4-BE49-F238E27FC236}">
                <a16:creationId xmlns:a16="http://schemas.microsoft.com/office/drawing/2014/main" id="{B9B1E642-5445-49F1-BE7F-436905B6CC67}"/>
              </a:ext>
            </a:extLst>
          </p:cNvPr>
          <p:cNvSpPr txBox="1">
            <a:spLocks/>
          </p:cNvSpPr>
          <p:nvPr/>
        </p:nvSpPr>
        <p:spPr>
          <a:xfrm>
            <a:off x="9048750" y="3406684"/>
            <a:ext cx="2890759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it-IT" sz="1400" b="1" dirty="0">
                <a:solidFill>
                  <a:srgbClr val="104392"/>
                </a:solidFill>
              </a:rPr>
              <a:t>Il Plus dell’RTI</a:t>
            </a:r>
            <a:endParaRPr lang="en-US" sz="1400" b="1" dirty="0">
              <a:solidFill>
                <a:srgbClr val="104392"/>
              </a:solidFill>
            </a:endParaRPr>
          </a:p>
        </p:txBody>
      </p:sp>
      <p:sp>
        <p:nvSpPr>
          <p:cNvPr id="95" name="Rettangolo 94">
            <a:extLst>
              <a:ext uri="{FF2B5EF4-FFF2-40B4-BE49-F238E27FC236}">
                <a16:creationId xmlns:a16="http://schemas.microsoft.com/office/drawing/2014/main" id="{5E609A38-8A26-4BAF-92D6-6A2032D1B9FC}"/>
              </a:ext>
            </a:extLst>
          </p:cNvPr>
          <p:cNvSpPr/>
          <p:nvPr/>
        </p:nvSpPr>
        <p:spPr>
          <a:xfrm>
            <a:off x="9064170" y="3780155"/>
            <a:ext cx="2794456" cy="2247816"/>
          </a:xfrm>
          <a:prstGeom prst="rect">
            <a:avLst/>
          </a:prstGeom>
          <a:noFill/>
          <a:ln>
            <a:solidFill>
              <a:srgbClr val="5B9B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44" indent="-285744" algn="just" defTabSz="914377">
              <a:buFont typeface="Wingdings" panose="05000000000000000000" pitchFamily="2" charset="2"/>
              <a:buChar char="ü"/>
              <a:defRPr/>
            </a:pPr>
            <a:r>
              <a:rPr lang="it-IT" sz="1050" dirty="0">
                <a:solidFill>
                  <a:srgbClr val="404B8F"/>
                </a:solidFill>
                <a:latin typeface="TIM Sans" panose="020B0604020202020204" charset="0"/>
              </a:rPr>
              <a:t>Possibilità di ottenere, per ogni Amministrazione, </a:t>
            </a:r>
            <a:r>
              <a:rPr lang="it-IT" sz="1050" b="1" dirty="0">
                <a:solidFill>
                  <a:srgbClr val="404B8F"/>
                </a:solidFill>
                <a:latin typeface="TIM Sans" panose="020B0604020202020204" charset="0"/>
              </a:rPr>
              <a:t>specifici feed di Threat Intelligence </a:t>
            </a:r>
            <a:r>
              <a:rPr lang="it-IT" sz="1050" dirty="0">
                <a:solidFill>
                  <a:srgbClr val="404B8F"/>
                </a:solidFill>
                <a:latin typeface="TIM Sans" panose="020B0604020202020204" charset="0"/>
              </a:rPr>
              <a:t>per il proprio Sistema Informativo.</a:t>
            </a:r>
          </a:p>
          <a:p>
            <a:pPr marL="285744" indent="-285744" algn="just" defTabSz="914377">
              <a:buFont typeface="Wingdings" panose="05000000000000000000" pitchFamily="2" charset="2"/>
              <a:buChar char="ü"/>
              <a:defRPr/>
            </a:pPr>
            <a:r>
              <a:rPr lang="it-IT" sz="1050" dirty="0">
                <a:solidFill>
                  <a:srgbClr val="404B8F"/>
                </a:solidFill>
                <a:latin typeface="TIM Sans" panose="020B0604020202020204" charset="0"/>
              </a:rPr>
              <a:t>Prodotto di mercato con </a:t>
            </a:r>
            <a:r>
              <a:rPr lang="it-IT" sz="1050" b="1" dirty="0">
                <a:solidFill>
                  <a:srgbClr val="404B8F"/>
                </a:solidFill>
                <a:latin typeface="TIM Sans" panose="020B0604020202020204" charset="0"/>
              </a:rPr>
              <a:t>esperienza pluriennale nell’ambito della threat intelligence.</a:t>
            </a:r>
          </a:p>
        </p:txBody>
      </p:sp>
      <p:sp>
        <p:nvSpPr>
          <p:cNvPr id="81" name="CasellaDiTesto 80">
            <a:extLst>
              <a:ext uri="{FF2B5EF4-FFF2-40B4-BE49-F238E27FC236}">
                <a16:creationId xmlns:a16="http://schemas.microsoft.com/office/drawing/2014/main" id="{30336F1C-A8FB-4589-9293-57C6B67E6720}"/>
              </a:ext>
            </a:extLst>
          </p:cNvPr>
          <p:cNvSpPr txBox="1"/>
          <p:nvPr/>
        </p:nvSpPr>
        <p:spPr>
          <a:xfrm>
            <a:off x="2884283" y="1303448"/>
            <a:ext cx="4221957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250" spc="-7" dirty="0">
                <a:solidFill>
                  <a:srgbClr val="084897"/>
                </a:solidFill>
                <a:latin typeface="TIM Sans Light" panose="020B0604020202020204" charset="0"/>
              </a:rPr>
              <a:t>Il servizio consente all’Amministrazione di </a:t>
            </a:r>
            <a:r>
              <a:rPr lang="it-IT" sz="1250" b="1" dirty="0">
                <a:solidFill>
                  <a:srgbClr val="084897"/>
                </a:solidFill>
                <a:latin typeface="TIM Sans Light" panose="020B0604020202020204" charset="0"/>
              </a:rPr>
              <a:t>definire, monitorare, analizzare e migliorare</a:t>
            </a:r>
            <a:r>
              <a:rPr lang="it-IT" sz="1250" dirty="0">
                <a:solidFill>
                  <a:srgbClr val="084897"/>
                </a:solidFill>
                <a:latin typeface="TIM Sans Light" panose="020B0604020202020204" charset="0"/>
              </a:rPr>
              <a:t> il livello di sicurezza cyber complessivo </a:t>
            </a:r>
            <a:r>
              <a:rPr lang="it-IT" sz="1250" b="1" dirty="0">
                <a:solidFill>
                  <a:srgbClr val="084897"/>
                </a:solidFill>
                <a:latin typeface="TIM Sans Light" panose="020B0604020202020204" charset="0"/>
              </a:rPr>
              <a:t>del proprio Sistema Informativo</a:t>
            </a:r>
            <a:r>
              <a:rPr lang="it-IT" sz="1250" dirty="0">
                <a:solidFill>
                  <a:srgbClr val="084897"/>
                </a:solidFill>
                <a:latin typeface="TIM Sans Light" panose="020B0604020202020204" charset="0"/>
              </a:rPr>
              <a:t>, secondo un </a:t>
            </a:r>
            <a:r>
              <a:rPr lang="it-IT" sz="1250" b="1" dirty="0">
                <a:solidFill>
                  <a:srgbClr val="084897"/>
                </a:solidFill>
                <a:latin typeface="TIM Sans Light" panose="020B0604020202020204" charset="0"/>
              </a:rPr>
              <a:t>approccio predittivo e di analisi di contesto</a:t>
            </a:r>
            <a:r>
              <a:rPr lang="it-IT" sz="1250" dirty="0">
                <a:solidFill>
                  <a:srgbClr val="084897"/>
                </a:solidFill>
                <a:latin typeface="TIM Sans Light" panose="020B0604020202020204" charset="0"/>
              </a:rPr>
              <a:t>.</a:t>
            </a:r>
          </a:p>
          <a:p>
            <a:pPr algn="just"/>
            <a:endParaRPr lang="it-IT" sz="1250" spc="-7" dirty="0">
              <a:solidFill>
                <a:srgbClr val="084897"/>
              </a:solidFill>
              <a:latin typeface="TIM Sans Light" panose="020B0604020202020204" charset="0"/>
            </a:endParaRPr>
          </a:p>
          <a:p>
            <a:pPr algn="just"/>
            <a:r>
              <a:rPr lang="it-IT" sz="1250" spc="-7" dirty="0">
                <a:solidFill>
                  <a:srgbClr val="084897"/>
                </a:solidFill>
                <a:latin typeface="TIM Sans Light" panose="020B0604020202020204" charset="0"/>
              </a:rPr>
              <a:t>Vengono rese disponibili le informazioni più recenti, permettendo così di prevedere/prevenire le minacce prima che entrino in azione, migliorando gli attuali controlli e le funzionalità forensi.</a:t>
            </a:r>
          </a:p>
        </p:txBody>
      </p:sp>
      <p:sp>
        <p:nvSpPr>
          <p:cNvPr id="69" name="Rectangle 56">
            <a:extLst>
              <a:ext uri="{FF2B5EF4-FFF2-40B4-BE49-F238E27FC236}">
                <a16:creationId xmlns:a16="http://schemas.microsoft.com/office/drawing/2014/main" id="{9869B0AE-F382-45B4-8552-6D3534890D6E}"/>
              </a:ext>
            </a:extLst>
          </p:cNvPr>
          <p:cNvSpPr>
            <a:spLocks/>
          </p:cNvSpPr>
          <p:nvPr/>
        </p:nvSpPr>
        <p:spPr>
          <a:xfrm>
            <a:off x="767226" y="1303448"/>
            <a:ext cx="2016000" cy="1872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defRPr/>
            </a:pPr>
            <a:endParaRPr lang="en-US" sz="160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67" name="Segnaposto testo 19">
            <a:extLst>
              <a:ext uri="{FF2B5EF4-FFF2-40B4-BE49-F238E27FC236}">
                <a16:creationId xmlns:a16="http://schemas.microsoft.com/office/drawing/2014/main" id="{44470B33-F103-40A5-9DC0-3930E4BACED9}"/>
              </a:ext>
            </a:extLst>
          </p:cNvPr>
          <p:cNvSpPr txBox="1">
            <a:spLocks/>
          </p:cNvSpPr>
          <p:nvPr/>
        </p:nvSpPr>
        <p:spPr>
          <a:xfrm>
            <a:off x="7617041" y="1070405"/>
            <a:ext cx="2043897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Tecnologia Proposta:</a:t>
            </a:r>
            <a:endParaRPr lang="en-US" sz="1400" b="1" dirty="0">
              <a:solidFill>
                <a:srgbClr val="104392"/>
              </a:solidFill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BA92BF94-9B7E-478F-B4A0-7152099621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5678" y="1058211"/>
            <a:ext cx="1289738" cy="41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4911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ttangolo 75">
            <a:extLst>
              <a:ext uri="{FF2B5EF4-FFF2-40B4-BE49-F238E27FC236}">
                <a16:creationId xmlns:a16="http://schemas.microsoft.com/office/drawing/2014/main" id="{52228E92-6B2C-4344-BBFA-287E6F8306B5}"/>
              </a:ext>
            </a:extLst>
          </p:cNvPr>
          <p:cNvSpPr/>
          <p:nvPr/>
        </p:nvSpPr>
        <p:spPr>
          <a:xfrm>
            <a:off x="616193" y="1160865"/>
            <a:ext cx="6753928" cy="2146036"/>
          </a:xfrm>
          <a:prstGeom prst="rect">
            <a:avLst/>
          </a:prstGeom>
          <a:solidFill>
            <a:srgbClr val="0070C0">
              <a:alpha val="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E0588D4E-328A-2849-A2D5-7D835758E316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5691475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200" dirty="0">
                <a:solidFill>
                  <a:srgbClr val="283481"/>
                </a:solidFill>
                <a:latin typeface="TIM Sans Medium" panose="02020503040602060503" pitchFamily="18" charset="0"/>
              </a:rPr>
              <a:t>#06. Protezione navigazione Internet e Posta Elettronica (SWG&amp;SEG) </a:t>
            </a:r>
          </a:p>
          <a:p>
            <a:endParaRPr lang="it-IT" sz="2200" dirty="0">
              <a:solidFill>
                <a:srgbClr val="283481"/>
              </a:solidFill>
              <a:latin typeface="TIM Sans Medium" panose="02020503040602060503" pitchFamily="18" charset="0"/>
            </a:endParaRPr>
          </a:p>
        </p:txBody>
      </p:sp>
      <p:sp>
        <p:nvSpPr>
          <p:cNvPr id="15" name="Figura a mano libera 11">
            <a:extLst>
              <a:ext uri="{FF2B5EF4-FFF2-40B4-BE49-F238E27FC236}">
                <a16:creationId xmlns:a16="http://schemas.microsoft.com/office/drawing/2014/main" id="{43603206-9D69-40C7-8B2D-76B0E5EB87B8}"/>
              </a:ext>
            </a:extLst>
          </p:cNvPr>
          <p:cNvSpPr/>
          <p:nvPr/>
        </p:nvSpPr>
        <p:spPr>
          <a:xfrm>
            <a:off x="-6051" y="2061255"/>
            <a:ext cx="620122" cy="820882"/>
          </a:xfrm>
          <a:custGeom>
            <a:avLst/>
            <a:gdLst>
              <a:gd name="connsiteX0" fmla="*/ 2036619 w 2036619"/>
              <a:gd name="connsiteY0" fmla="*/ 0 h 820882"/>
              <a:gd name="connsiteX1" fmla="*/ 831273 w 2036619"/>
              <a:gd name="connsiteY1" fmla="*/ 0 h 820882"/>
              <a:gd name="connsiteX2" fmla="*/ 831273 w 2036619"/>
              <a:gd name="connsiteY2" fmla="*/ 820882 h 820882"/>
              <a:gd name="connsiteX3" fmla="*/ 0 w 2036619"/>
              <a:gd name="connsiteY3" fmla="*/ 820882 h 820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6619" h="820882">
                <a:moveTo>
                  <a:pt x="2036619" y="0"/>
                </a:moveTo>
                <a:lnTo>
                  <a:pt x="831273" y="0"/>
                </a:lnTo>
                <a:lnTo>
                  <a:pt x="831273" y="820882"/>
                </a:lnTo>
                <a:lnTo>
                  <a:pt x="0" y="820882"/>
                </a:lnTo>
              </a:path>
            </a:pathLst>
          </a:cu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BB1E8B98-6885-401B-9AE8-B1DDC170A06C}"/>
              </a:ext>
            </a:extLst>
          </p:cNvPr>
          <p:cNvGrpSpPr/>
          <p:nvPr/>
        </p:nvGrpSpPr>
        <p:grpSpPr>
          <a:xfrm>
            <a:off x="6685940" y="325012"/>
            <a:ext cx="5507115" cy="522339"/>
            <a:chOff x="6684885" y="844822"/>
            <a:chExt cx="5507115" cy="522339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2E0938D9-30BD-4DDF-922F-1FED94FD4AA7}"/>
                </a:ext>
              </a:extLst>
            </p:cNvPr>
            <p:cNvSpPr/>
            <p:nvPr/>
          </p:nvSpPr>
          <p:spPr>
            <a:xfrm>
              <a:off x="6684885" y="844822"/>
              <a:ext cx="5507115" cy="522339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68FA14D-C768-4149-93FF-62AD1E28F0C6}"/>
                </a:ext>
              </a:extLst>
            </p:cNvPr>
            <p:cNvSpPr/>
            <p:nvPr/>
          </p:nvSpPr>
          <p:spPr>
            <a:xfrm>
              <a:off x="681718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 dirty="0"/>
            </a:p>
          </p:txBody>
        </p:sp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AC0D6753-0F97-4005-9C50-199EE46A7CAF}"/>
                </a:ext>
              </a:extLst>
            </p:cNvPr>
            <p:cNvSpPr/>
            <p:nvPr/>
          </p:nvSpPr>
          <p:spPr>
            <a:xfrm>
              <a:off x="7162415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5" name="Rettangolo 34">
              <a:extLst>
                <a:ext uri="{FF2B5EF4-FFF2-40B4-BE49-F238E27FC236}">
                  <a16:creationId xmlns:a16="http://schemas.microsoft.com/office/drawing/2014/main" id="{24B80F43-5A32-4769-8556-4F6BC95B549D}"/>
                </a:ext>
              </a:extLst>
            </p:cNvPr>
            <p:cNvSpPr/>
            <p:nvPr/>
          </p:nvSpPr>
          <p:spPr>
            <a:xfrm>
              <a:off x="752798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5B0A4CDD-D6E7-4E6F-B874-FED3FB5ACF42}"/>
                </a:ext>
              </a:extLst>
            </p:cNvPr>
            <p:cNvSpPr/>
            <p:nvPr/>
          </p:nvSpPr>
          <p:spPr>
            <a:xfrm>
              <a:off x="790127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2FBAC6D1-D452-45D3-AD31-30E477C674CA}"/>
                </a:ext>
              </a:extLst>
            </p:cNvPr>
            <p:cNvSpPr/>
            <p:nvPr/>
          </p:nvSpPr>
          <p:spPr>
            <a:xfrm>
              <a:off x="823529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1" name="Rettangolo 40">
              <a:extLst>
                <a:ext uri="{FF2B5EF4-FFF2-40B4-BE49-F238E27FC236}">
                  <a16:creationId xmlns:a16="http://schemas.microsoft.com/office/drawing/2014/main" id="{70D7702F-7CB3-4EE2-AF07-5904163F4247}"/>
                </a:ext>
              </a:extLst>
            </p:cNvPr>
            <p:cNvSpPr/>
            <p:nvPr/>
          </p:nvSpPr>
          <p:spPr>
            <a:xfrm>
              <a:off x="8580522" y="961991"/>
              <a:ext cx="288000" cy="288000"/>
            </a:xfrm>
            <a:prstGeom prst="rect">
              <a:avLst/>
            </a:prstGeom>
            <a:solidFill>
              <a:srgbClr val="03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2" name="Rettangolo 41">
              <a:extLst>
                <a:ext uri="{FF2B5EF4-FFF2-40B4-BE49-F238E27FC236}">
                  <a16:creationId xmlns:a16="http://schemas.microsoft.com/office/drawing/2014/main" id="{A4C6A5BB-918A-4907-862E-DC2D7CD54DB4}"/>
                </a:ext>
              </a:extLst>
            </p:cNvPr>
            <p:cNvSpPr/>
            <p:nvPr/>
          </p:nvSpPr>
          <p:spPr>
            <a:xfrm>
              <a:off x="8946088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3" name="Rettangolo 42">
              <a:extLst>
                <a:ext uri="{FF2B5EF4-FFF2-40B4-BE49-F238E27FC236}">
                  <a16:creationId xmlns:a16="http://schemas.microsoft.com/office/drawing/2014/main" id="{47F23DA2-1E0C-43CA-BB0C-67BD946107F3}"/>
                </a:ext>
              </a:extLst>
            </p:cNvPr>
            <p:cNvSpPr/>
            <p:nvPr/>
          </p:nvSpPr>
          <p:spPr>
            <a:xfrm>
              <a:off x="9319380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5" name="Rettangolo 44">
              <a:extLst>
                <a:ext uri="{FF2B5EF4-FFF2-40B4-BE49-F238E27FC236}">
                  <a16:creationId xmlns:a16="http://schemas.microsoft.com/office/drawing/2014/main" id="{63C7A080-AFF3-4186-806D-23EF80378D19}"/>
                </a:ext>
              </a:extLst>
            </p:cNvPr>
            <p:cNvSpPr/>
            <p:nvPr/>
          </p:nvSpPr>
          <p:spPr>
            <a:xfrm>
              <a:off x="965245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6" name="Rettangolo 45">
              <a:extLst>
                <a:ext uri="{FF2B5EF4-FFF2-40B4-BE49-F238E27FC236}">
                  <a16:creationId xmlns:a16="http://schemas.microsoft.com/office/drawing/2014/main" id="{BE297A63-511F-45F7-B908-6A2F7F097A8B}"/>
                </a:ext>
              </a:extLst>
            </p:cNvPr>
            <p:cNvSpPr/>
            <p:nvPr/>
          </p:nvSpPr>
          <p:spPr>
            <a:xfrm>
              <a:off x="9997680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7" name="Rettangolo 46">
              <a:extLst>
                <a:ext uri="{FF2B5EF4-FFF2-40B4-BE49-F238E27FC236}">
                  <a16:creationId xmlns:a16="http://schemas.microsoft.com/office/drawing/2014/main" id="{B005FE98-5C60-45F4-8961-F27C2362E123}"/>
                </a:ext>
              </a:extLst>
            </p:cNvPr>
            <p:cNvSpPr/>
            <p:nvPr/>
          </p:nvSpPr>
          <p:spPr>
            <a:xfrm>
              <a:off x="1036324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8" name="Rettangolo 47">
              <a:extLst>
                <a:ext uri="{FF2B5EF4-FFF2-40B4-BE49-F238E27FC236}">
                  <a16:creationId xmlns:a16="http://schemas.microsoft.com/office/drawing/2014/main" id="{51C2AC3D-C853-4278-9F6A-329863EE41DF}"/>
                </a:ext>
              </a:extLst>
            </p:cNvPr>
            <p:cNvSpPr/>
            <p:nvPr/>
          </p:nvSpPr>
          <p:spPr>
            <a:xfrm>
              <a:off x="1073653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9" name="Rettangolo 48">
              <a:extLst>
                <a:ext uri="{FF2B5EF4-FFF2-40B4-BE49-F238E27FC236}">
                  <a16:creationId xmlns:a16="http://schemas.microsoft.com/office/drawing/2014/main" id="{31ED67AE-9105-4C08-8597-C1353C2DA0BA}"/>
                </a:ext>
              </a:extLst>
            </p:cNvPr>
            <p:cNvSpPr/>
            <p:nvPr/>
          </p:nvSpPr>
          <p:spPr>
            <a:xfrm>
              <a:off x="1107055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0" name="Rettangolo 49">
              <a:extLst>
                <a:ext uri="{FF2B5EF4-FFF2-40B4-BE49-F238E27FC236}">
                  <a16:creationId xmlns:a16="http://schemas.microsoft.com/office/drawing/2014/main" id="{26DCA49D-304F-40CA-A9FA-54AF349AE9D9}"/>
                </a:ext>
              </a:extLst>
            </p:cNvPr>
            <p:cNvSpPr/>
            <p:nvPr/>
          </p:nvSpPr>
          <p:spPr>
            <a:xfrm>
              <a:off x="11415787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1" name="Rettangolo 50">
              <a:extLst>
                <a:ext uri="{FF2B5EF4-FFF2-40B4-BE49-F238E27FC236}">
                  <a16:creationId xmlns:a16="http://schemas.microsoft.com/office/drawing/2014/main" id="{601DC664-6EE8-49E3-A0BA-7762122AB675}"/>
                </a:ext>
              </a:extLst>
            </p:cNvPr>
            <p:cNvSpPr/>
            <p:nvPr/>
          </p:nvSpPr>
          <p:spPr>
            <a:xfrm>
              <a:off x="11781353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2DABF2EB-1107-4DFC-992A-EA8865FEC344}"/>
                </a:ext>
              </a:extLst>
            </p:cNvPr>
            <p:cNvSpPr/>
            <p:nvPr/>
          </p:nvSpPr>
          <p:spPr>
            <a:xfrm>
              <a:off x="6776680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01</a:t>
              </a:r>
              <a:endParaRPr lang="it-IT" sz="1000" dirty="0"/>
            </a:p>
          </p:txBody>
        </p:sp>
        <p:sp>
          <p:nvSpPr>
            <p:cNvPr id="53" name="Rettangolo 52">
              <a:extLst>
                <a:ext uri="{FF2B5EF4-FFF2-40B4-BE49-F238E27FC236}">
                  <a16:creationId xmlns:a16="http://schemas.microsoft.com/office/drawing/2014/main" id="{42A77503-8F62-4750-AF4C-D7E001B1DDF2}"/>
                </a:ext>
              </a:extLst>
            </p:cNvPr>
            <p:cNvSpPr/>
            <p:nvPr/>
          </p:nvSpPr>
          <p:spPr>
            <a:xfrm>
              <a:off x="7119505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02</a:t>
              </a:r>
              <a:endParaRPr lang="it-IT" sz="1000" dirty="0"/>
            </a:p>
          </p:txBody>
        </p:sp>
        <p:sp>
          <p:nvSpPr>
            <p:cNvPr id="54" name="Rettangolo 53">
              <a:extLst>
                <a:ext uri="{FF2B5EF4-FFF2-40B4-BE49-F238E27FC236}">
                  <a16:creationId xmlns:a16="http://schemas.microsoft.com/office/drawing/2014/main" id="{D8A90131-9AD5-4F7A-91E2-941A1AC5BCD2}"/>
                </a:ext>
              </a:extLst>
            </p:cNvPr>
            <p:cNvSpPr/>
            <p:nvPr/>
          </p:nvSpPr>
          <p:spPr>
            <a:xfrm>
              <a:off x="7485071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03</a:t>
              </a:r>
              <a:endParaRPr lang="it-IT" sz="1000" dirty="0"/>
            </a:p>
          </p:txBody>
        </p:sp>
        <p:sp>
          <p:nvSpPr>
            <p:cNvPr id="55" name="Rettangolo 54">
              <a:extLst>
                <a:ext uri="{FF2B5EF4-FFF2-40B4-BE49-F238E27FC236}">
                  <a16:creationId xmlns:a16="http://schemas.microsoft.com/office/drawing/2014/main" id="{ABED6E22-16D4-4E0E-BFD9-D6BE0AD00794}"/>
                </a:ext>
              </a:extLst>
            </p:cNvPr>
            <p:cNvSpPr/>
            <p:nvPr/>
          </p:nvSpPr>
          <p:spPr>
            <a:xfrm>
              <a:off x="7855958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04</a:t>
              </a:r>
              <a:endParaRPr lang="it-IT" sz="1000" dirty="0"/>
            </a:p>
          </p:txBody>
        </p:sp>
        <p:sp>
          <p:nvSpPr>
            <p:cNvPr id="56" name="Rettangolo 55">
              <a:extLst>
                <a:ext uri="{FF2B5EF4-FFF2-40B4-BE49-F238E27FC236}">
                  <a16:creationId xmlns:a16="http://schemas.microsoft.com/office/drawing/2014/main" id="{EFA08303-E385-4EDA-91DB-6D1E11A10A68}"/>
                </a:ext>
              </a:extLst>
            </p:cNvPr>
            <p:cNvSpPr/>
            <p:nvPr/>
          </p:nvSpPr>
          <p:spPr>
            <a:xfrm>
              <a:off x="8191581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05</a:t>
              </a:r>
              <a:endParaRPr lang="it-IT" sz="1000" dirty="0"/>
            </a:p>
          </p:txBody>
        </p:sp>
        <p:sp>
          <p:nvSpPr>
            <p:cNvPr id="57" name="Rettangolo 56">
              <a:extLst>
                <a:ext uri="{FF2B5EF4-FFF2-40B4-BE49-F238E27FC236}">
                  <a16:creationId xmlns:a16="http://schemas.microsoft.com/office/drawing/2014/main" id="{6417140C-FF59-44D8-BAAA-B22C48BC851A}"/>
                </a:ext>
              </a:extLst>
            </p:cNvPr>
            <p:cNvSpPr/>
            <p:nvPr/>
          </p:nvSpPr>
          <p:spPr>
            <a:xfrm>
              <a:off x="8536810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06</a:t>
              </a:r>
              <a:endParaRPr lang="it-IT" sz="1000" dirty="0"/>
            </a:p>
          </p:txBody>
        </p:sp>
        <p:sp>
          <p:nvSpPr>
            <p:cNvPr id="58" name="Rettangolo 57">
              <a:extLst>
                <a:ext uri="{FF2B5EF4-FFF2-40B4-BE49-F238E27FC236}">
                  <a16:creationId xmlns:a16="http://schemas.microsoft.com/office/drawing/2014/main" id="{27022B04-5511-4023-BB70-B2D6A6753AA7}"/>
                </a:ext>
              </a:extLst>
            </p:cNvPr>
            <p:cNvSpPr/>
            <p:nvPr/>
          </p:nvSpPr>
          <p:spPr>
            <a:xfrm>
              <a:off x="8906384" y="982881"/>
              <a:ext cx="36740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07</a:t>
              </a:r>
              <a:endParaRPr lang="it-IT" sz="1000" dirty="0"/>
            </a:p>
          </p:txBody>
        </p:sp>
        <p:sp>
          <p:nvSpPr>
            <p:cNvPr id="59" name="Rettangolo 58">
              <a:extLst>
                <a:ext uri="{FF2B5EF4-FFF2-40B4-BE49-F238E27FC236}">
                  <a16:creationId xmlns:a16="http://schemas.microsoft.com/office/drawing/2014/main" id="{F013A9BD-5DEB-4DB0-AFEF-DD514E95D922}"/>
                </a:ext>
              </a:extLst>
            </p:cNvPr>
            <p:cNvSpPr/>
            <p:nvPr/>
          </p:nvSpPr>
          <p:spPr>
            <a:xfrm>
              <a:off x="9274065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08</a:t>
              </a:r>
              <a:endParaRPr lang="it-IT" sz="1000" dirty="0"/>
            </a:p>
          </p:txBody>
        </p:sp>
        <p:sp>
          <p:nvSpPr>
            <p:cNvPr id="60" name="Rettangolo 59">
              <a:extLst>
                <a:ext uri="{FF2B5EF4-FFF2-40B4-BE49-F238E27FC236}">
                  <a16:creationId xmlns:a16="http://schemas.microsoft.com/office/drawing/2014/main" id="{B7A592C8-2F08-4480-84B1-9B5107CF4247}"/>
                </a:ext>
              </a:extLst>
            </p:cNvPr>
            <p:cNvSpPr/>
            <p:nvPr/>
          </p:nvSpPr>
          <p:spPr>
            <a:xfrm>
              <a:off x="9607938" y="982881"/>
              <a:ext cx="37702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09</a:t>
              </a:r>
              <a:endParaRPr lang="it-IT" sz="1000" dirty="0"/>
            </a:p>
          </p:txBody>
        </p:sp>
        <p:sp>
          <p:nvSpPr>
            <p:cNvPr id="61" name="Rettangolo 60">
              <a:extLst>
                <a:ext uri="{FF2B5EF4-FFF2-40B4-BE49-F238E27FC236}">
                  <a16:creationId xmlns:a16="http://schemas.microsoft.com/office/drawing/2014/main" id="{29D41ED7-7368-4FBC-95A8-FA93CC3EFEB9}"/>
                </a:ext>
              </a:extLst>
            </p:cNvPr>
            <p:cNvSpPr/>
            <p:nvPr/>
          </p:nvSpPr>
          <p:spPr>
            <a:xfrm>
              <a:off x="9957174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10</a:t>
              </a:r>
              <a:endParaRPr lang="it-IT" sz="1000" dirty="0"/>
            </a:p>
          </p:txBody>
        </p:sp>
        <p:sp>
          <p:nvSpPr>
            <p:cNvPr id="62" name="Rettangolo 61">
              <a:extLst>
                <a:ext uri="{FF2B5EF4-FFF2-40B4-BE49-F238E27FC236}">
                  <a16:creationId xmlns:a16="http://schemas.microsoft.com/office/drawing/2014/main" id="{8EA49EA8-CF66-4E15-84E0-3DC9B8378664}"/>
                </a:ext>
              </a:extLst>
            </p:cNvPr>
            <p:cNvSpPr/>
            <p:nvPr/>
          </p:nvSpPr>
          <p:spPr>
            <a:xfrm>
              <a:off x="10327549" y="982881"/>
              <a:ext cx="35939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11</a:t>
              </a:r>
              <a:endParaRPr lang="it-IT" sz="1000" dirty="0"/>
            </a:p>
          </p:txBody>
        </p:sp>
        <p:sp>
          <p:nvSpPr>
            <p:cNvPr id="63" name="Rettangolo 62">
              <a:extLst>
                <a:ext uri="{FF2B5EF4-FFF2-40B4-BE49-F238E27FC236}">
                  <a16:creationId xmlns:a16="http://schemas.microsoft.com/office/drawing/2014/main" id="{72F9E20A-13FA-4E8B-BD97-C535F5C53093}"/>
                </a:ext>
              </a:extLst>
            </p:cNvPr>
            <p:cNvSpPr/>
            <p:nvPr/>
          </p:nvSpPr>
          <p:spPr>
            <a:xfrm>
              <a:off x="1069843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12</a:t>
              </a:r>
              <a:endParaRPr lang="it-IT" sz="1000" dirty="0"/>
            </a:p>
          </p:txBody>
        </p:sp>
        <p:sp>
          <p:nvSpPr>
            <p:cNvPr id="64" name="Rettangolo 63">
              <a:extLst>
                <a:ext uri="{FF2B5EF4-FFF2-40B4-BE49-F238E27FC236}">
                  <a16:creationId xmlns:a16="http://schemas.microsoft.com/office/drawing/2014/main" id="{0776E15B-D4E7-445B-BBA0-7C46EF11CEFE}"/>
                </a:ext>
              </a:extLst>
            </p:cNvPr>
            <p:cNvSpPr/>
            <p:nvPr/>
          </p:nvSpPr>
          <p:spPr>
            <a:xfrm>
              <a:off x="1103245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13</a:t>
              </a:r>
              <a:endParaRPr lang="it-IT" sz="1000" dirty="0"/>
            </a:p>
          </p:txBody>
        </p:sp>
        <p:sp>
          <p:nvSpPr>
            <p:cNvPr id="65" name="Rettangolo 64">
              <a:extLst>
                <a:ext uri="{FF2B5EF4-FFF2-40B4-BE49-F238E27FC236}">
                  <a16:creationId xmlns:a16="http://schemas.microsoft.com/office/drawing/2014/main" id="{B3E21542-0B68-4FE7-9912-44009D08273F}"/>
                </a:ext>
              </a:extLst>
            </p:cNvPr>
            <p:cNvSpPr/>
            <p:nvPr/>
          </p:nvSpPr>
          <p:spPr>
            <a:xfrm>
              <a:off x="11375282" y="982881"/>
              <a:ext cx="36901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14</a:t>
              </a:r>
              <a:endParaRPr lang="it-IT" sz="1000" dirty="0"/>
            </a:p>
          </p:txBody>
        </p:sp>
        <p:sp>
          <p:nvSpPr>
            <p:cNvPr id="66" name="Rettangolo 65">
              <a:extLst>
                <a:ext uri="{FF2B5EF4-FFF2-40B4-BE49-F238E27FC236}">
                  <a16:creationId xmlns:a16="http://schemas.microsoft.com/office/drawing/2014/main" id="{5BE9EE0D-D279-4679-B4C5-D0CF3E96715E}"/>
                </a:ext>
              </a:extLst>
            </p:cNvPr>
            <p:cNvSpPr/>
            <p:nvPr/>
          </p:nvSpPr>
          <p:spPr>
            <a:xfrm>
              <a:off x="11742450" y="982881"/>
              <a:ext cx="36580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15</a:t>
              </a:r>
              <a:endParaRPr lang="it-IT" sz="1000" dirty="0"/>
            </a:p>
          </p:txBody>
        </p:sp>
      </p:grpSp>
      <p:sp>
        <p:nvSpPr>
          <p:cNvPr id="71" name="Segnaposto testo 19">
            <a:extLst>
              <a:ext uri="{FF2B5EF4-FFF2-40B4-BE49-F238E27FC236}">
                <a16:creationId xmlns:a16="http://schemas.microsoft.com/office/drawing/2014/main" id="{E75355B6-784B-4BEA-8DBD-69DE329A8B1D}"/>
              </a:ext>
            </a:extLst>
          </p:cNvPr>
          <p:cNvSpPr txBox="1">
            <a:spLocks/>
          </p:cNvSpPr>
          <p:nvPr/>
        </p:nvSpPr>
        <p:spPr>
          <a:xfrm>
            <a:off x="616192" y="3406684"/>
            <a:ext cx="10615558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Caratteristiche Tecniche e Funzionalità</a:t>
            </a:r>
            <a:endParaRPr lang="en-US" sz="1400" b="1" dirty="0">
              <a:solidFill>
                <a:srgbClr val="104392"/>
              </a:solidFill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9A267EDA-CDCB-46D5-9F29-169C5A5BF59F}"/>
              </a:ext>
            </a:extLst>
          </p:cNvPr>
          <p:cNvGrpSpPr/>
          <p:nvPr/>
        </p:nvGrpSpPr>
        <p:grpSpPr>
          <a:xfrm>
            <a:off x="616192" y="3786410"/>
            <a:ext cx="2016000" cy="2248793"/>
            <a:chOff x="616192" y="3790056"/>
            <a:chExt cx="2016000" cy="2248793"/>
          </a:xfrm>
        </p:grpSpPr>
        <p:sp>
          <p:nvSpPr>
            <p:cNvPr id="72" name="Rettangolo 71">
              <a:extLst>
                <a:ext uri="{FF2B5EF4-FFF2-40B4-BE49-F238E27FC236}">
                  <a16:creationId xmlns:a16="http://schemas.microsoft.com/office/drawing/2014/main" id="{8F54A6AA-EE3B-4C94-8170-09D7D4FE4582}"/>
                </a:ext>
              </a:extLst>
            </p:cNvPr>
            <p:cNvSpPr/>
            <p:nvPr/>
          </p:nvSpPr>
          <p:spPr>
            <a:xfrm>
              <a:off x="616192" y="3790056"/>
              <a:ext cx="2016000" cy="2248793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7" name="Rettangolo 76">
              <a:extLst>
                <a:ext uri="{FF2B5EF4-FFF2-40B4-BE49-F238E27FC236}">
                  <a16:creationId xmlns:a16="http://schemas.microsoft.com/office/drawing/2014/main" id="{CD09DEA5-73E7-4EAC-8AE9-4F8CD47BCA06}"/>
                </a:ext>
              </a:extLst>
            </p:cNvPr>
            <p:cNvSpPr/>
            <p:nvPr/>
          </p:nvSpPr>
          <p:spPr>
            <a:xfrm>
              <a:off x="714375" y="3936034"/>
              <a:ext cx="1800000" cy="147732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SWG</a:t>
              </a:r>
            </a:p>
            <a:p>
              <a:pPr>
                <a:spcAft>
                  <a:spcPts val="600"/>
                </a:spcAft>
              </a:pP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SSL Deep Inspection</a:t>
              </a:r>
            </a:p>
            <a:p>
              <a:r>
                <a:rPr lang="it-IT" sz="1100" dirty="0" err="1">
                  <a:solidFill>
                    <a:schemeClr val="bg1"/>
                  </a:solidFill>
                  <a:latin typeface="TIM Sans" panose="020B0604020202020204" charset="0"/>
                </a:rPr>
                <a:t>Parsing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 dei pacchetti </a:t>
              </a:r>
              <a:r>
                <a:rPr lang="it-IT" sz="1100" b="1" dirty="0">
                  <a:solidFill>
                    <a:schemeClr val="bg1"/>
                  </a:solidFill>
                  <a:latin typeface="TIM Sans" panose="020B0604020202020204" charset="0"/>
                </a:rPr>
                <a:t>decodificati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 e analisi dell’eventuale traffico malevolo pur conservando intatta </a:t>
              </a:r>
              <a:r>
                <a:rPr lang="it-IT" sz="1100" b="1" dirty="0">
                  <a:solidFill>
                    <a:schemeClr val="bg1"/>
                  </a:solidFill>
                  <a:latin typeface="TIM Sans" panose="020B0604020202020204" charset="0"/>
                </a:rPr>
                <a:t>la sicurezza della sessione di comunicazione.</a:t>
              </a:r>
            </a:p>
          </p:txBody>
        </p:sp>
      </p:grpSp>
      <p:grpSp>
        <p:nvGrpSpPr>
          <p:cNvPr id="4" name="Gruppo 3">
            <a:extLst>
              <a:ext uri="{FF2B5EF4-FFF2-40B4-BE49-F238E27FC236}">
                <a16:creationId xmlns:a16="http://schemas.microsoft.com/office/drawing/2014/main" id="{34D774AE-B851-4488-BBB3-608DB57CA7A5}"/>
              </a:ext>
            </a:extLst>
          </p:cNvPr>
          <p:cNvGrpSpPr/>
          <p:nvPr/>
        </p:nvGrpSpPr>
        <p:grpSpPr>
          <a:xfrm>
            <a:off x="2715519" y="3786411"/>
            <a:ext cx="2016000" cy="2248791"/>
            <a:chOff x="2828219" y="3790057"/>
            <a:chExt cx="2016000" cy="2248791"/>
          </a:xfrm>
        </p:grpSpPr>
        <p:sp>
          <p:nvSpPr>
            <p:cNvPr id="73" name="Rettangolo 72">
              <a:extLst>
                <a:ext uri="{FF2B5EF4-FFF2-40B4-BE49-F238E27FC236}">
                  <a16:creationId xmlns:a16="http://schemas.microsoft.com/office/drawing/2014/main" id="{EE50FCFD-EF37-4259-A573-63533C02597A}"/>
                </a:ext>
              </a:extLst>
            </p:cNvPr>
            <p:cNvSpPr/>
            <p:nvPr/>
          </p:nvSpPr>
          <p:spPr>
            <a:xfrm>
              <a:off x="2828219" y="3790057"/>
              <a:ext cx="2016000" cy="224879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8" name="Rettangolo 77">
              <a:extLst>
                <a:ext uri="{FF2B5EF4-FFF2-40B4-BE49-F238E27FC236}">
                  <a16:creationId xmlns:a16="http://schemas.microsoft.com/office/drawing/2014/main" id="{77A2971B-1BCC-4631-8FFB-CD9077235659}"/>
                </a:ext>
              </a:extLst>
            </p:cNvPr>
            <p:cNvSpPr/>
            <p:nvPr/>
          </p:nvSpPr>
          <p:spPr>
            <a:xfrm>
              <a:off x="2919719" y="3936034"/>
              <a:ext cx="1800000" cy="130805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SWG</a:t>
              </a:r>
            </a:p>
            <a:p>
              <a:pPr>
                <a:spcAft>
                  <a:spcPts val="600"/>
                </a:spcAft>
              </a:pP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Scansione Avanzata</a:t>
              </a:r>
            </a:p>
            <a:p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Analisi dei file in </a:t>
              </a:r>
              <a:r>
                <a:rPr lang="it-IT" sz="1100" dirty="0" err="1">
                  <a:solidFill>
                    <a:schemeClr val="bg1"/>
                  </a:solidFill>
                  <a:latin typeface="TIM Sans" panose="020B0604020202020204" charset="0"/>
                </a:rPr>
                <a:t>real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 time direttamente in hardware, utilizzando dei processori ASIC ottimizzati, in modalità del tutto trasparente.</a:t>
              </a:r>
            </a:p>
          </p:txBody>
        </p: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60598D98-4834-4CB2-9752-5004038782C0}"/>
              </a:ext>
            </a:extLst>
          </p:cNvPr>
          <p:cNvGrpSpPr/>
          <p:nvPr/>
        </p:nvGrpSpPr>
        <p:grpSpPr>
          <a:xfrm>
            <a:off x="4814846" y="3786411"/>
            <a:ext cx="2016000" cy="2248790"/>
            <a:chOff x="5040246" y="3790058"/>
            <a:chExt cx="2016000" cy="2248790"/>
          </a:xfrm>
        </p:grpSpPr>
        <p:sp>
          <p:nvSpPr>
            <p:cNvPr id="74" name="Rettangolo 73">
              <a:extLst>
                <a:ext uri="{FF2B5EF4-FFF2-40B4-BE49-F238E27FC236}">
                  <a16:creationId xmlns:a16="http://schemas.microsoft.com/office/drawing/2014/main" id="{1081D37F-7E01-4464-9452-AB58E654F7B5}"/>
                </a:ext>
              </a:extLst>
            </p:cNvPr>
            <p:cNvSpPr/>
            <p:nvPr/>
          </p:nvSpPr>
          <p:spPr>
            <a:xfrm>
              <a:off x="5040246" y="3790058"/>
              <a:ext cx="2016000" cy="2248790"/>
            </a:xfrm>
            <a:prstGeom prst="rect">
              <a:avLst/>
            </a:prstGeom>
            <a:solidFill>
              <a:srgbClr val="003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9" name="Rettangolo 78">
              <a:extLst>
                <a:ext uri="{FF2B5EF4-FFF2-40B4-BE49-F238E27FC236}">
                  <a16:creationId xmlns:a16="http://schemas.microsoft.com/office/drawing/2014/main" id="{CC13C15A-69BA-45C4-86D4-C4B2B4BD9A21}"/>
                </a:ext>
              </a:extLst>
            </p:cNvPr>
            <p:cNvSpPr/>
            <p:nvPr/>
          </p:nvSpPr>
          <p:spPr>
            <a:xfrm>
              <a:off x="5143500" y="3936034"/>
              <a:ext cx="1800000" cy="164660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SEG</a:t>
              </a:r>
            </a:p>
            <a:p>
              <a:pPr>
                <a:spcAft>
                  <a:spcPts val="600"/>
                </a:spcAft>
              </a:pP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Deep Analysis</a:t>
              </a:r>
            </a:p>
            <a:p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Rilevazione e blocco campagne di phishing attraverso la </a:t>
              </a:r>
              <a:r>
                <a:rPr lang="it-IT" sz="1100" b="1" dirty="0">
                  <a:solidFill>
                    <a:schemeClr val="bg1"/>
                  </a:solidFill>
                  <a:latin typeface="TIM Sans" panose="020B0604020202020204" charset="0"/>
                </a:rPr>
                <a:t>categorizzazione dei </a:t>
              </a:r>
              <a:r>
                <a:rPr lang="it-IT" sz="1100" b="1" dirty="0" err="1">
                  <a:solidFill>
                    <a:schemeClr val="bg1"/>
                  </a:solidFill>
                  <a:latin typeface="TIM Sans" panose="020B0604020202020204" charset="0"/>
                </a:rPr>
                <a:t>FortiGuard</a:t>
              </a:r>
              <a:r>
                <a:rPr lang="it-IT" sz="1100" b="1" dirty="0">
                  <a:solidFill>
                    <a:schemeClr val="bg1"/>
                  </a:solidFill>
                  <a:latin typeface="TIM Sans" panose="020B0604020202020204" charset="0"/>
                </a:rPr>
                <a:t> Labs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 o  l’analisi avanzata in </a:t>
              </a:r>
              <a:r>
                <a:rPr lang="it-IT" sz="1100" b="1" dirty="0" err="1">
                  <a:solidFill>
                    <a:schemeClr val="bg1"/>
                  </a:solidFill>
                  <a:latin typeface="TIM Sans" panose="020B0604020202020204" charset="0"/>
                </a:rPr>
                <a:t>sandboxin</a:t>
              </a:r>
              <a:r>
                <a:rPr lang="it-IT" sz="1100" dirty="0" err="1">
                  <a:solidFill>
                    <a:schemeClr val="bg1"/>
                  </a:solidFill>
                  <a:latin typeface="TIM Sans" panose="020B0604020202020204" charset="0"/>
                </a:rPr>
                <a:t>g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 per blocco zero-day.</a:t>
              </a:r>
            </a:p>
          </p:txBody>
        </p:sp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BA4F07D3-4A55-4ECC-8E0D-F52CFA9A998B}"/>
              </a:ext>
            </a:extLst>
          </p:cNvPr>
          <p:cNvGrpSpPr/>
          <p:nvPr/>
        </p:nvGrpSpPr>
        <p:grpSpPr>
          <a:xfrm>
            <a:off x="6914173" y="3786411"/>
            <a:ext cx="2016000" cy="2248790"/>
            <a:chOff x="7252273" y="3790058"/>
            <a:chExt cx="2016000" cy="2248790"/>
          </a:xfrm>
        </p:grpSpPr>
        <p:sp>
          <p:nvSpPr>
            <p:cNvPr id="75" name="Rettangolo 74">
              <a:extLst>
                <a:ext uri="{FF2B5EF4-FFF2-40B4-BE49-F238E27FC236}">
                  <a16:creationId xmlns:a16="http://schemas.microsoft.com/office/drawing/2014/main" id="{0921FEAC-28D6-4250-8C9F-F611DCF55712}"/>
                </a:ext>
              </a:extLst>
            </p:cNvPr>
            <p:cNvSpPr/>
            <p:nvPr/>
          </p:nvSpPr>
          <p:spPr>
            <a:xfrm>
              <a:off x="7252273" y="3790058"/>
              <a:ext cx="2016000" cy="2248790"/>
            </a:xfrm>
            <a:prstGeom prst="rect">
              <a:avLst/>
            </a:prstGeom>
            <a:solidFill>
              <a:srgbClr val="045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80" name="Rettangolo 79">
              <a:extLst>
                <a:ext uri="{FF2B5EF4-FFF2-40B4-BE49-F238E27FC236}">
                  <a16:creationId xmlns:a16="http://schemas.microsoft.com/office/drawing/2014/main" id="{B951FD33-F7BB-410D-A368-031319E6675C}"/>
                </a:ext>
              </a:extLst>
            </p:cNvPr>
            <p:cNvSpPr/>
            <p:nvPr/>
          </p:nvSpPr>
          <p:spPr>
            <a:xfrm>
              <a:off x="7370120" y="3936034"/>
              <a:ext cx="1800000" cy="16619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SWG</a:t>
              </a:r>
            </a:p>
            <a:p>
              <a:pPr>
                <a:spcAft>
                  <a:spcPts val="600"/>
                </a:spcAft>
              </a:pP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Secure E-mail</a:t>
              </a:r>
            </a:p>
            <a:p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Antispam multilivello e potente motore anti-malware;</a:t>
              </a:r>
            </a:p>
            <a:p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Data Leak Prevention;</a:t>
              </a:r>
            </a:p>
            <a:p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Identity Based Encryption;</a:t>
              </a:r>
            </a:p>
            <a:p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Archivio mail e anti-</a:t>
              </a:r>
              <a:r>
                <a:rPr lang="it-IT" sz="1100" dirty="0" err="1">
                  <a:solidFill>
                    <a:schemeClr val="bg1"/>
                  </a:solidFill>
                  <a:latin typeface="TIM Sans" panose="020B0604020202020204" charset="0"/>
                </a:rPr>
                <a:t>blocklisting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.</a:t>
              </a:r>
            </a:p>
          </p:txBody>
        </p:sp>
      </p:grpSp>
      <p:graphicFrame>
        <p:nvGraphicFramePr>
          <p:cNvPr id="86" name="Tabella 31">
            <a:extLst>
              <a:ext uri="{FF2B5EF4-FFF2-40B4-BE49-F238E27FC236}">
                <a16:creationId xmlns:a16="http://schemas.microsoft.com/office/drawing/2014/main" id="{305877A8-DA03-49DD-8CD2-87596F41F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821467"/>
              </p:ext>
            </p:extLst>
          </p:nvPr>
        </p:nvGraphicFramePr>
        <p:xfrm>
          <a:off x="7673036" y="1477048"/>
          <a:ext cx="3816000" cy="1695600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1908000">
                  <a:extLst>
                    <a:ext uri="{9D8B030D-6E8A-4147-A177-3AD203B41FA5}">
                      <a16:colId xmlns:a16="http://schemas.microsoft.com/office/drawing/2014/main" val="4160693402"/>
                    </a:ext>
                  </a:extLst>
                </a:gridCol>
                <a:gridCol w="1908000">
                  <a:extLst>
                    <a:ext uri="{9D8B030D-6E8A-4147-A177-3AD203B41FA5}">
                      <a16:colId xmlns:a16="http://schemas.microsoft.com/office/drawing/2014/main" val="267936986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it-IT" sz="1100" b="0" dirty="0">
                          <a:latin typeface="TIM Sans" panose="020B0604020202020204" charset="0"/>
                        </a:rPr>
                        <a:t>Fasce [Utenti]</a:t>
                      </a:r>
                    </a:p>
                  </a:txBody>
                  <a:tcPr anchor="ctr">
                    <a:solidFill>
                      <a:srgbClr val="0031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b="0" dirty="0">
                          <a:latin typeface="TIM Sans" panose="020B0604020202020204" charset="0"/>
                        </a:rPr>
                        <a:t>Appliance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913830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1: fino a 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FortiGate-400E-Proxy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866112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2: fino a 5.000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FortiGate-1100E-Proxy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0839819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: fino a 10.000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FortiGate-1800F-Proxy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93164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4: fino a 20.000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FortiGate-2600F-Proxy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746796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5: &gt; 20.000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FortiGate-2600F-Proxy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1439074"/>
                  </a:ext>
                </a:extLst>
              </a:tr>
            </a:tbl>
          </a:graphicData>
        </a:graphic>
      </p:graphicFrame>
      <p:sp>
        <p:nvSpPr>
          <p:cNvPr id="94" name="Segnaposto testo 19">
            <a:extLst>
              <a:ext uri="{FF2B5EF4-FFF2-40B4-BE49-F238E27FC236}">
                <a16:creationId xmlns:a16="http://schemas.microsoft.com/office/drawing/2014/main" id="{B9B1E642-5445-49F1-BE7F-436905B6CC67}"/>
              </a:ext>
            </a:extLst>
          </p:cNvPr>
          <p:cNvSpPr txBox="1">
            <a:spLocks/>
          </p:cNvSpPr>
          <p:nvPr/>
        </p:nvSpPr>
        <p:spPr>
          <a:xfrm>
            <a:off x="9048750" y="3406684"/>
            <a:ext cx="2890759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it-IT" sz="1400" b="1" dirty="0">
                <a:solidFill>
                  <a:srgbClr val="104392"/>
                </a:solidFill>
              </a:rPr>
              <a:t>Il Plus dell’RTI</a:t>
            </a:r>
            <a:endParaRPr lang="en-US" sz="1400" b="1" dirty="0">
              <a:solidFill>
                <a:srgbClr val="104392"/>
              </a:solidFill>
            </a:endParaRPr>
          </a:p>
        </p:txBody>
      </p:sp>
      <p:sp>
        <p:nvSpPr>
          <p:cNvPr id="95" name="Rettangolo 94">
            <a:extLst>
              <a:ext uri="{FF2B5EF4-FFF2-40B4-BE49-F238E27FC236}">
                <a16:creationId xmlns:a16="http://schemas.microsoft.com/office/drawing/2014/main" id="{5E609A38-8A26-4BAF-92D6-6A2032D1B9FC}"/>
              </a:ext>
            </a:extLst>
          </p:cNvPr>
          <p:cNvSpPr/>
          <p:nvPr/>
        </p:nvSpPr>
        <p:spPr>
          <a:xfrm>
            <a:off x="9064170" y="3780155"/>
            <a:ext cx="2794456" cy="2247816"/>
          </a:xfrm>
          <a:prstGeom prst="rect">
            <a:avLst/>
          </a:prstGeom>
          <a:noFill/>
          <a:ln>
            <a:solidFill>
              <a:srgbClr val="5B9B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Consolidata esperienza nella erogazione di servizi WAF, in particolare nel comparto della </a:t>
            </a:r>
            <a:r>
              <a:rPr lang="it-IT" sz="1050" b="1" dirty="0">
                <a:solidFill>
                  <a:srgbClr val="283481"/>
                </a:solidFill>
                <a:latin typeface="TIM Sans" panose="020B0604020202020204" charset="0"/>
              </a:rPr>
              <a:t>Pubblica Amministrazione</a:t>
            </a: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Approccio fortemente orientato agli aspetti della </a:t>
            </a:r>
            <a:r>
              <a:rPr lang="it-IT" sz="1050" b="1" dirty="0">
                <a:solidFill>
                  <a:srgbClr val="283481"/>
                </a:solidFill>
                <a:latin typeface="TIM Sans" panose="020B0604020202020204" charset="0"/>
              </a:rPr>
              <a:t>sicurezza applicativa WEB </a:t>
            </a: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e non solo alla protezione infrastrutturale e di rete.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Forte </a:t>
            </a:r>
            <a:r>
              <a:rPr lang="it-IT" sz="1050" b="1" dirty="0">
                <a:solidFill>
                  <a:srgbClr val="283481"/>
                </a:solidFill>
                <a:latin typeface="TIM Sans" panose="020B0604020202020204" charset="0"/>
              </a:rPr>
              <a:t>integrazione con gli altri servizi oggetto di fornitura.</a:t>
            </a:r>
          </a:p>
        </p:txBody>
      </p:sp>
      <p:sp>
        <p:nvSpPr>
          <p:cNvPr id="81" name="CasellaDiTesto 80">
            <a:extLst>
              <a:ext uri="{FF2B5EF4-FFF2-40B4-BE49-F238E27FC236}">
                <a16:creationId xmlns:a16="http://schemas.microsoft.com/office/drawing/2014/main" id="{30336F1C-A8FB-4589-9293-57C6B67E6720}"/>
              </a:ext>
            </a:extLst>
          </p:cNvPr>
          <p:cNvSpPr txBox="1"/>
          <p:nvPr/>
        </p:nvSpPr>
        <p:spPr>
          <a:xfrm>
            <a:off x="2884283" y="1299600"/>
            <a:ext cx="4221957" cy="1829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 rtl="0"/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SWG: 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protezione contro le minacce alla sicurezza online attraverso funzionalità di URL Filtering, al controllo del traffico web crittografato tramite SSL Inspection e policy granulari per le applicazioni web.</a:t>
            </a:r>
          </a:p>
          <a:p>
            <a:pPr marR="0" algn="just" rtl="0"/>
            <a:endParaRPr lang="it-IT" sz="1254" dirty="0">
              <a:solidFill>
                <a:srgbClr val="134193"/>
              </a:solidFill>
              <a:latin typeface="TIM Sans Light" panose="020B0604020202020204" charset="0"/>
              <a:cs typeface="Arial"/>
            </a:endParaRPr>
          </a:p>
          <a:p>
            <a:pPr marR="0" algn="just" rtl="0"/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SEG: 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protezione della posta elettronica da diversi attacchi tra cui phishing, </a:t>
            </a:r>
            <a:r>
              <a:rPr lang="it-IT" sz="1254" dirty="0" err="1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speal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 phishing, Business Email Compromise (BEC) per prevenire la perdita di dati sensibili.</a:t>
            </a:r>
          </a:p>
        </p:txBody>
      </p:sp>
      <p:pic>
        <p:nvPicPr>
          <p:cNvPr id="67" name="Picture 4" descr="immagine">
            <a:extLst>
              <a:ext uri="{FF2B5EF4-FFF2-40B4-BE49-F238E27FC236}">
                <a16:creationId xmlns:a16="http://schemas.microsoft.com/office/drawing/2014/main" id="{1A700C5F-A940-490F-9185-E5D039DD72BC}"/>
              </a:ext>
            </a:extLst>
          </p:cNvPr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63" r="11208"/>
          <a:stretch/>
        </p:blipFill>
        <p:spPr bwMode="auto">
          <a:xfrm>
            <a:off x="723600" y="1299600"/>
            <a:ext cx="2083419" cy="187200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Segnaposto testo 19">
            <a:extLst>
              <a:ext uri="{FF2B5EF4-FFF2-40B4-BE49-F238E27FC236}">
                <a16:creationId xmlns:a16="http://schemas.microsoft.com/office/drawing/2014/main" id="{2E069255-31A6-4FCD-9E95-DC9D3836E9FA}"/>
              </a:ext>
            </a:extLst>
          </p:cNvPr>
          <p:cNvSpPr txBox="1">
            <a:spLocks/>
          </p:cNvSpPr>
          <p:nvPr/>
        </p:nvSpPr>
        <p:spPr>
          <a:xfrm>
            <a:off x="7617041" y="1070405"/>
            <a:ext cx="2043897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Tecnologia Proposta:</a:t>
            </a:r>
            <a:endParaRPr lang="en-US" sz="1400" b="1" dirty="0">
              <a:solidFill>
                <a:srgbClr val="104392"/>
              </a:solidFill>
            </a:endParaRPr>
          </a:p>
        </p:txBody>
      </p:sp>
      <p:pic>
        <p:nvPicPr>
          <p:cNvPr id="69" name="Immagine 68">
            <a:extLst>
              <a:ext uri="{FF2B5EF4-FFF2-40B4-BE49-F238E27FC236}">
                <a16:creationId xmlns:a16="http://schemas.microsoft.com/office/drawing/2014/main" id="{BFAEC8B8-F381-4B8C-860B-E5D9D7B73C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7553" y="1046495"/>
            <a:ext cx="1664722" cy="448194"/>
          </a:xfrm>
          <a:prstGeom prst="rect">
            <a:avLst/>
          </a:prstGeom>
        </p:spPr>
      </p:pic>
      <p:sp>
        <p:nvSpPr>
          <p:cNvPr id="70" name="CasellaDiTesto 69">
            <a:extLst>
              <a:ext uri="{FF2B5EF4-FFF2-40B4-BE49-F238E27FC236}">
                <a16:creationId xmlns:a16="http://schemas.microsoft.com/office/drawing/2014/main" id="{4B8F6DFB-CBD8-4C44-B15B-439F833BD83B}"/>
              </a:ext>
            </a:extLst>
          </p:cNvPr>
          <p:cNvSpPr txBox="1"/>
          <p:nvPr/>
        </p:nvSpPr>
        <p:spPr>
          <a:xfrm>
            <a:off x="10544908" y="1231552"/>
            <a:ext cx="1027283" cy="238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50" b="1" dirty="0">
                <a:solidFill>
                  <a:srgbClr val="B4B4B4"/>
                </a:solidFill>
              </a:rPr>
              <a:t>&amp; FORTIMAIL</a:t>
            </a:r>
          </a:p>
        </p:txBody>
      </p:sp>
    </p:spTree>
    <p:extLst>
      <p:ext uri="{BB962C8B-B14F-4D97-AF65-F5344CB8AC3E}">
        <p14:creationId xmlns:p14="http://schemas.microsoft.com/office/powerpoint/2010/main" val="829075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2">
            <a:extLst>
              <a:ext uri="{FF2B5EF4-FFF2-40B4-BE49-F238E27FC236}">
                <a16:creationId xmlns:a16="http://schemas.microsoft.com/office/drawing/2014/main" id="{ACAAB448-F307-F742-99FB-AEEE70210645}"/>
              </a:ext>
            </a:extLst>
          </p:cNvPr>
          <p:cNvSpPr txBox="1"/>
          <p:nvPr/>
        </p:nvSpPr>
        <p:spPr>
          <a:xfrm>
            <a:off x="11718524" y="6514635"/>
            <a:ext cx="229953" cy="12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 b="0" i="0" u="none" strike="noStrike" cap="none">
                <a:solidFill>
                  <a:schemeClr val="bg1"/>
                </a:solidFill>
                <a:latin typeface="TIM Sans" panose="02020503040602060503" pitchFamily="18" charset="77"/>
                <a:ea typeface="Arial"/>
                <a:cs typeface="Arial"/>
                <a:sym typeface="Arial"/>
              </a:rPr>
              <a:t>2</a:t>
            </a:fld>
            <a:endParaRPr sz="800" b="0" i="0" u="none" strike="noStrike" cap="none">
              <a:solidFill>
                <a:schemeClr val="bg1"/>
              </a:solidFill>
              <a:latin typeface="TIM Sans" panose="02020503040602060503" pitchFamily="18" charset="77"/>
              <a:ea typeface="Arial"/>
              <a:cs typeface="Arial"/>
              <a:sym typeface="Arial"/>
            </a:endParaRP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F2D60E3E-856F-9346-959D-AFF1BFDDA771}"/>
              </a:ext>
            </a:extLst>
          </p:cNvPr>
          <p:cNvGrpSpPr/>
          <p:nvPr/>
        </p:nvGrpSpPr>
        <p:grpSpPr>
          <a:xfrm>
            <a:off x="0" y="1448615"/>
            <a:ext cx="7572651" cy="514882"/>
            <a:chOff x="0" y="1448615"/>
            <a:chExt cx="7572651" cy="514882"/>
          </a:xfrm>
        </p:grpSpPr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CAEC8F91-04A2-F248-A9F8-12DFB8A631D9}"/>
                </a:ext>
              </a:extLst>
            </p:cNvPr>
            <p:cNvSpPr txBox="1"/>
            <p:nvPr/>
          </p:nvSpPr>
          <p:spPr>
            <a:xfrm>
              <a:off x="2000714" y="1448759"/>
              <a:ext cx="5571937" cy="514738"/>
            </a:xfrm>
            <a:prstGeom prst="rect">
              <a:avLst/>
            </a:prstGeom>
            <a:solidFill>
              <a:srgbClr val="00B0EF"/>
            </a:solidFill>
            <a:ln w="50800">
              <a:solidFill>
                <a:srgbClr val="00B0EF"/>
              </a:solidFill>
              <a:miter lim="800000"/>
            </a:ln>
          </p:spPr>
          <p:txBody>
            <a:bodyPr wrap="square" lIns="108000" tIns="72000" bIns="72000" rtlCol="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Contesto di Riferimento</a:t>
              </a:r>
            </a:p>
          </p:txBody>
        </p:sp>
        <p:cxnSp>
          <p:nvCxnSpPr>
            <p:cNvPr id="4" name="Connettore 4 3">
              <a:extLst>
                <a:ext uri="{FF2B5EF4-FFF2-40B4-BE49-F238E27FC236}">
                  <a16:creationId xmlns:a16="http://schemas.microsoft.com/office/drawing/2014/main" id="{19E4AE24-617D-614C-B7B5-EBE306CDE98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1448615"/>
              <a:ext cx="1876472" cy="500707"/>
            </a:xfrm>
            <a:prstGeom prst="bentConnector3">
              <a:avLst>
                <a:gd name="adj1" fmla="val 78852"/>
              </a:avLst>
            </a:prstGeom>
            <a:ln w="50800">
              <a:solidFill>
                <a:srgbClr val="00B0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147AF547-2BC0-1B4F-A786-6A34FF78E8C6}"/>
                </a:ext>
              </a:extLst>
            </p:cNvPr>
            <p:cNvSpPr/>
            <p:nvPr/>
          </p:nvSpPr>
          <p:spPr>
            <a:xfrm>
              <a:off x="1467555" y="1448615"/>
              <a:ext cx="408917" cy="338554"/>
            </a:xfrm>
            <a:prstGeom prst="rect">
              <a:avLst/>
            </a:prstGeom>
            <a:solidFill>
              <a:srgbClr val="00B0EF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 dirty="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1</a:t>
              </a:r>
            </a:p>
          </p:txBody>
        </p:sp>
      </p:grpSp>
      <p:grpSp>
        <p:nvGrpSpPr>
          <p:cNvPr id="3" name="Gruppo 2">
            <a:extLst>
              <a:ext uri="{FF2B5EF4-FFF2-40B4-BE49-F238E27FC236}">
                <a16:creationId xmlns:a16="http://schemas.microsoft.com/office/drawing/2014/main" id="{E5630AE1-5B1B-8946-AE6D-0CCB2E9FF9C1}"/>
              </a:ext>
            </a:extLst>
          </p:cNvPr>
          <p:cNvGrpSpPr/>
          <p:nvPr/>
        </p:nvGrpSpPr>
        <p:grpSpPr>
          <a:xfrm>
            <a:off x="0" y="2268859"/>
            <a:ext cx="7572652" cy="527130"/>
            <a:chOff x="0" y="2268859"/>
            <a:chExt cx="7572652" cy="527130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D07BE20B-037F-2446-BFD3-57E38AFCAF2A}"/>
                </a:ext>
              </a:extLst>
            </p:cNvPr>
            <p:cNvSpPr/>
            <p:nvPr/>
          </p:nvSpPr>
          <p:spPr>
            <a:xfrm>
              <a:off x="2000714" y="2268859"/>
              <a:ext cx="5571938" cy="514738"/>
            </a:xfrm>
            <a:prstGeom prst="rect">
              <a:avLst/>
            </a:prstGeom>
            <a:noFill/>
            <a:ln w="50800">
              <a:solidFill>
                <a:srgbClr val="FF3BB4"/>
              </a:solidFill>
            </a:ln>
          </p:spPr>
          <p:txBody>
            <a:bodyPr wrap="square" lIns="108000" tIns="72000" bIns="7200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Introduzione RTI</a:t>
              </a:r>
            </a:p>
          </p:txBody>
        </p:sp>
        <p:cxnSp>
          <p:nvCxnSpPr>
            <p:cNvPr id="32" name="Connettore 4 31">
              <a:extLst>
                <a:ext uri="{FF2B5EF4-FFF2-40B4-BE49-F238E27FC236}">
                  <a16:creationId xmlns:a16="http://schemas.microsoft.com/office/drawing/2014/main" id="{91F95591-F781-EE4D-B4AB-B2BD795F4F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2283993"/>
              <a:ext cx="1876472" cy="511996"/>
            </a:xfrm>
            <a:prstGeom prst="bentConnector3">
              <a:avLst>
                <a:gd name="adj1" fmla="val 79087"/>
              </a:avLst>
            </a:prstGeom>
            <a:ln w="50800">
              <a:solidFill>
                <a:srgbClr val="FF3B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ttangolo 36">
              <a:extLst>
                <a:ext uri="{FF2B5EF4-FFF2-40B4-BE49-F238E27FC236}">
                  <a16:creationId xmlns:a16="http://schemas.microsoft.com/office/drawing/2014/main" id="{4F988E25-A101-224B-B2C0-1763630998D1}"/>
                </a:ext>
              </a:extLst>
            </p:cNvPr>
            <p:cNvSpPr/>
            <p:nvPr/>
          </p:nvSpPr>
          <p:spPr>
            <a:xfrm>
              <a:off x="1467555" y="2283993"/>
              <a:ext cx="408917" cy="338554"/>
            </a:xfrm>
            <a:prstGeom prst="rect">
              <a:avLst/>
            </a:prstGeom>
            <a:solidFill>
              <a:srgbClr val="FF3BB4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chemeClr val="bg1"/>
                  </a:solidFill>
                  <a:latin typeface="TIM Sans" panose="02020503040602060503" pitchFamily="18" charset="0"/>
                </a:rPr>
                <a:t>2</a:t>
              </a:r>
            </a:p>
          </p:txBody>
        </p: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DE5A012F-94A2-AF4D-818C-1A0A37CB4347}"/>
              </a:ext>
            </a:extLst>
          </p:cNvPr>
          <p:cNvGrpSpPr/>
          <p:nvPr/>
        </p:nvGrpSpPr>
        <p:grpSpPr>
          <a:xfrm>
            <a:off x="-11017" y="3103135"/>
            <a:ext cx="7583669" cy="514738"/>
            <a:chOff x="-11017" y="3103135"/>
            <a:chExt cx="7583669" cy="514738"/>
          </a:xfrm>
        </p:grpSpPr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9D48D916-0EF6-E94E-B3AD-0A77FACF390F}"/>
                </a:ext>
              </a:extLst>
            </p:cNvPr>
            <p:cNvSpPr/>
            <p:nvPr/>
          </p:nvSpPr>
          <p:spPr>
            <a:xfrm>
              <a:off x="2000714" y="3103135"/>
              <a:ext cx="5571938" cy="514738"/>
            </a:xfrm>
            <a:prstGeom prst="rect">
              <a:avLst/>
            </a:prstGeom>
            <a:ln w="50800">
              <a:solidFill>
                <a:srgbClr val="FFC003"/>
              </a:solidFill>
              <a:miter lim="800000"/>
            </a:ln>
          </p:spPr>
          <p:txBody>
            <a:bodyPr wrap="square" lIns="108000" tIns="72000" bIns="7200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Servizi di Sicurezza da Remoto</a:t>
              </a:r>
            </a:p>
          </p:txBody>
        </p:sp>
        <p:cxnSp>
          <p:nvCxnSpPr>
            <p:cNvPr id="33" name="Connettore 4 32">
              <a:extLst>
                <a:ext uri="{FF2B5EF4-FFF2-40B4-BE49-F238E27FC236}">
                  <a16:creationId xmlns:a16="http://schemas.microsoft.com/office/drawing/2014/main" id="{87135251-F2AD-4142-B183-45012AA324E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1017" y="3111180"/>
              <a:ext cx="1876472" cy="497608"/>
            </a:xfrm>
            <a:prstGeom prst="bentConnector3">
              <a:avLst>
                <a:gd name="adj1" fmla="val 78709"/>
              </a:avLst>
            </a:prstGeom>
            <a:ln w="50800">
              <a:solidFill>
                <a:srgbClr val="FFC0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ttangolo 37">
              <a:extLst>
                <a:ext uri="{FF2B5EF4-FFF2-40B4-BE49-F238E27FC236}">
                  <a16:creationId xmlns:a16="http://schemas.microsoft.com/office/drawing/2014/main" id="{EDC9684F-E9A3-454D-B6DD-6528CDCB49D2}"/>
                </a:ext>
              </a:extLst>
            </p:cNvPr>
            <p:cNvSpPr/>
            <p:nvPr/>
          </p:nvSpPr>
          <p:spPr>
            <a:xfrm>
              <a:off x="1467555" y="3108082"/>
              <a:ext cx="408917" cy="338554"/>
            </a:xfrm>
            <a:prstGeom prst="rect">
              <a:avLst/>
            </a:prstGeom>
            <a:solidFill>
              <a:srgbClr val="FFC003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chemeClr val="bg1"/>
                  </a:solidFill>
                  <a:latin typeface="TIM Sans" panose="02020503040602060503" pitchFamily="18" charset="0"/>
                </a:rPr>
                <a:t>3</a:t>
              </a:r>
            </a:p>
          </p:txBody>
        </p:sp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B3ECA461-9DB2-BB40-B53D-7A2C89F562B5}"/>
              </a:ext>
            </a:extLst>
          </p:cNvPr>
          <p:cNvGrpSpPr/>
          <p:nvPr/>
        </p:nvGrpSpPr>
        <p:grpSpPr>
          <a:xfrm>
            <a:off x="0" y="3932171"/>
            <a:ext cx="7572652" cy="519979"/>
            <a:chOff x="0" y="3932171"/>
            <a:chExt cx="7572652" cy="519979"/>
          </a:xfrm>
        </p:grpSpPr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C32E5F40-3938-9647-A202-049088760CD3}"/>
                </a:ext>
              </a:extLst>
            </p:cNvPr>
            <p:cNvSpPr txBox="1"/>
            <p:nvPr/>
          </p:nvSpPr>
          <p:spPr>
            <a:xfrm>
              <a:off x="2000714" y="3937412"/>
              <a:ext cx="5571938" cy="514738"/>
            </a:xfrm>
            <a:prstGeom prst="rect">
              <a:avLst/>
            </a:prstGeom>
            <a:noFill/>
            <a:ln w="50800">
              <a:solidFill>
                <a:srgbClr val="FF0000"/>
              </a:solidFill>
              <a:miter lim="800000"/>
            </a:ln>
          </p:spPr>
          <p:txBody>
            <a:bodyPr wrap="square" lIns="108000" tIns="72000" bIns="72000" rtlCol="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Modalità di Attivazione dei Servizi</a:t>
              </a:r>
            </a:p>
          </p:txBody>
        </p:sp>
        <p:cxnSp>
          <p:nvCxnSpPr>
            <p:cNvPr id="34" name="Connettore 4 33">
              <a:extLst>
                <a:ext uri="{FF2B5EF4-FFF2-40B4-BE49-F238E27FC236}">
                  <a16:creationId xmlns:a16="http://schemas.microsoft.com/office/drawing/2014/main" id="{4AB6E592-99FA-7D4A-995E-51D3607A1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948702"/>
              <a:ext cx="1876472" cy="503448"/>
            </a:xfrm>
            <a:prstGeom prst="bentConnector3">
              <a:avLst>
                <a:gd name="adj1" fmla="val 79087"/>
              </a:avLst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ttangolo 38">
              <a:extLst>
                <a:ext uri="{FF2B5EF4-FFF2-40B4-BE49-F238E27FC236}">
                  <a16:creationId xmlns:a16="http://schemas.microsoft.com/office/drawing/2014/main" id="{7731B310-16DA-464F-B077-BF7D3E450463}"/>
                </a:ext>
              </a:extLst>
            </p:cNvPr>
            <p:cNvSpPr/>
            <p:nvPr/>
          </p:nvSpPr>
          <p:spPr>
            <a:xfrm>
              <a:off x="1467555" y="3932171"/>
              <a:ext cx="408917" cy="338554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chemeClr val="bg1"/>
                  </a:solidFill>
                  <a:latin typeface="TIM Sans" panose="02020503040602060503" pitchFamily="18" charset="0"/>
                </a:rPr>
                <a:t>4</a:t>
              </a:r>
            </a:p>
          </p:txBody>
        </p: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E07EBD33-5B3A-074D-A325-9538477D5598}"/>
              </a:ext>
            </a:extLst>
          </p:cNvPr>
          <p:cNvGrpSpPr/>
          <p:nvPr/>
        </p:nvGrpSpPr>
        <p:grpSpPr>
          <a:xfrm>
            <a:off x="0" y="4767549"/>
            <a:ext cx="7572651" cy="518876"/>
            <a:chOff x="0" y="4767549"/>
            <a:chExt cx="7572651" cy="518876"/>
          </a:xfrm>
        </p:grpSpPr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8DEFE7E6-3995-6B43-8229-D1F952860E88}"/>
                </a:ext>
              </a:extLst>
            </p:cNvPr>
            <p:cNvSpPr txBox="1"/>
            <p:nvPr/>
          </p:nvSpPr>
          <p:spPr>
            <a:xfrm>
              <a:off x="2000712" y="4771687"/>
              <a:ext cx="5571939" cy="514738"/>
            </a:xfrm>
            <a:prstGeom prst="rect">
              <a:avLst/>
            </a:prstGeom>
            <a:noFill/>
            <a:ln w="50800">
              <a:solidFill>
                <a:srgbClr val="DAF120"/>
              </a:solidFill>
              <a:miter lim="800000"/>
            </a:ln>
          </p:spPr>
          <p:txBody>
            <a:bodyPr wrap="square" lIns="108000" tIns="72000" bIns="72000" rtlCol="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Allegato Tecnico</a:t>
              </a:r>
            </a:p>
          </p:txBody>
        </p:sp>
        <p:cxnSp>
          <p:nvCxnSpPr>
            <p:cNvPr id="35" name="Connettore 4 34">
              <a:extLst>
                <a:ext uri="{FF2B5EF4-FFF2-40B4-BE49-F238E27FC236}">
                  <a16:creationId xmlns:a16="http://schemas.microsoft.com/office/drawing/2014/main" id="{F41F67A0-AD0B-6841-B842-73E4A8559A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4782976"/>
              <a:ext cx="1876472" cy="492159"/>
            </a:xfrm>
            <a:prstGeom prst="bentConnector3">
              <a:avLst>
                <a:gd name="adj1" fmla="val 78709"/>
              </a:avLst>
            </a:prstGeom>
            <a:ln w="50800">
              <a:solidFill>
                <a:srgbClr val="DAF1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C58536D2-072E-6C4C-ADC3-3CFA07EC95B5}"/>
                </a:ext>
              </a:extLst>
            </p:cNvPr>
            <p:cNvSpPr/>
            <p:nvPr/>
          </p:nvSpPr>
          <p:spPr>
            <a:xfrm>
              <a:off x="1467555" y="4767549"/>
              <a:ext cx="408917" cy="338554"/>
            </a:xfrm>
            <a:prstGeom prst="rect">
              <a:avLst/>
            </a:prstGeom>
            <a:solidFill>
              <a:srgbClr val="DAF120"/>
            </a:solidFill>
            <a:ln>
              <a:noFill/>
            </a:ln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rgbClr val="134193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rgbClr val="134193"/>
                  </a:solidFill>
                  <a:latin typeface="TIM Sans" panose="02020503040602060503" pitchFamily="18" charset="0"/>
                </a:rPr>
                <a:t>5</a:t>
              </a:r>
            </a:p>
          </p:txBody>
        </p:sp>
      </p:grpSp>
      <p:sp>
        <p:nvSpPr>
          <p:cNvPr id="22" name="Titolo 1">
            <a:extLst>
              <a:ext uri="{FF2B5EF4-FFF2-40B4-BE49-F238E27FC236}">
                <a16:creationId xmlns:a16="http://schemas.microsoft.com/office/drawing/2014/main" id="{45A2B9C4-93AA-8740-9CAB-C3D3C5342948}"/>
              </a:ext>
            </a:extLst>
          </p:cNvPr>
          <p:cNvSpPr txBox="1">
            <a:spLocks/>
          </p:cNvSpPr>
          <p:nvPr/>
        </p:nvSpPr>
        <p:spPr>
          <a:xfrm>
            <a:off x="320430" y="335815"/>
            <a:ext cx="3575139" cy="5096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>
                <a:solidFill>
                  <a:schemeClr val="bg1"/>
                </a:solidFill>
                <a:latin typeface="TIM Sans Medium" panose="02020503040602060503" pitchFamily="18" charset="0"/>
              </a:rPr>
              <a:t>Indice</a:t>
            </a:r>
          </a:p>
        </p:txBody>
      </p:sp>
    </p:spTree>
    <p:extLst>
      <p:ext uri="{BB962C8B-B14F-4D97-AF65-F5344CB8AC3E}">
        <p14:creationId xmlns:p14="http://schemas.microsoft.com/office/powerpoint/2010/main" val="11345298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ttangolo 75">
            <a:extLst>
              <a:ext uri="{FF2B5EF4-FFF2-40B4-BE49-F238E27FC236}">
                <a16:creationId xmlns:a16="http://schemas.microsoft.com/office/drawing/2014/main" id="{52228E92-6B2C-4344-BBFA-287E6F8306B5}"/>
              </a:ext>
            </a:extLst>
          </p:cNvPr>
          <p:cNvSpPr/>
          <p:nvPr/>
        </p:nvSpPr>
        <p:spPr>
          <a:xfrm>
            <a:off x="616193" y="1160865"/>
            <a:ext cx="6753928" cy="2146036"/>
          </a:xfrm>
          <a:prstGeom prst="rect">
            <a:avLst/>
          </a:prstGeom>
          <a:solidFill>
            <a:srgbClr val="0070C0">
              <a:alpha val="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E0588D4E-328A-2849-A2D5-7D835758E316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5691475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200" dirty="0">
                <a:solidFill>
                  <a:srgbClr val="283481"/>
                </a:solidFill>
                <a:latin typeface="TIM Sans Medium" panose="02020503040602060503" pitchFamily="18" charset="0"/>
              </a:rPr>
              <a:t>#07. Protezione End Point (PEP)</a:t>
            </a:r>
          </a:p>
        </p:txBody>
      </p:sp>
      <p:sp>
        <p:nvSpPr>
          <p:cNvPr id="15" name="Figura a mano libera 11">
            <a:extLst>
              <a:ext uri="{FF2B5EF4-FFF2-40B4-BE49-F238E27FC236}">
                <a16:creationId xmlns:a16="http://schemas.microsoft.com/office/drawing/2014/main" id="{43603206-9D69-40C7-8B2D-76B0E5EB87B8}"/>
              </a:ext>
            </a:extLst>
          </p:cNvPr>
          <p:cNvSpPr/>
          <p:nvPr/>
        </p:nvSpPr>
        <p:spPr>
          <a:xfrm>
            <a:off x="-6051" y="2061255"/>
            <a:ext cx="620122" cy="820882"/>
          </a:xfrm>
          <a:custGeom>
            <a:avLst/>
            <a:gdLst>
              <a:gd name="connsiteX0" fmla="*/ 2036619 w 2036619"/>
              <a:gd name="connsiteY0" fmla="*/ 0 h 820882"/>
              <a:gd name="connsiteX1" fmla="*/ 831273 w 2036619"/>
              <a:gd name="connsiteY1" fmla="*/ 0 h 820882"/>
              <a:gd name="connsiteX2" fmla="*/ 831273 w 2036619"/>
              <a:gd name="connsiteY2" fmla="*/ 820882 h 820882"/>
              <a:gd name="connsiteX3" fmla="*/ 0 w 2036619"/>
              <a:gd name="connsiteY3" fmla="*/ 820882 h 820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6619" h="820882">
                <a:moveTo>
                  <a:pt x="2036619" y="0"/>
                </a:moveTo>
                <a:lnTo>
                  <a:pt x="831273" y="0"/>
                </a:lnTo>
                <a:lnTo>
                  <a:pt x="831273" y="820882"/>
                </a:lnTo>
                <a:lnTo>
                  <a:pt x="0" y="820882"/>
                </a:lnTo>
              </a:path>
            </a:pathLst>
          </a:cu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BB1E8B98-6885-401B-9AE8-B1DDC170A06C}"/>
              </a:ext>
            </a:extLst>
          </p:cNvPr>
          <p:cNvGrpSpPr/>
          <p:nvPr/>
        </p:nvGrpSpPr>
        <p:grpSpPr>
          <a:xfrm>
            <a:off x="6685940" y="325012"/>
            <a:ext cx="5507115" cy="522339"/>
            <a:chOff x="6684885" y="844822"/>
            <a:chExt cx="5507115" cy="522339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2E0938D9-30BD-4DDF-922F-1FED94FD4AA7}"/>
                </a:ext>
              </a:extLst>
            </p:cNvPr>
            <p:cNvSpPr/>
            <p:nvPr/>
          </p:nvSpPr>
          <p:spPr>
            <a:xfrm>
              <a:off x="6684885" y="844822"/>
              <a:ext cx="5507115" cy="522339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68FA14D-C768-4149-93FF-62AD1E28F0C6}"/>
                </a:ext>
              </a:extLst>
            </p:cNvPr>
            <p:cNvSpPr/>
            <p:nvPr/>
          </p:nvSpPr>
          <p:spPr>
            <a:xfrm>
              <a:off x="681718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 dirty="0"/>
            </a:p>
          </p:txBody>
        </p:sp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AC0D6753-0F97-4005-9C50-199EE46A7CAF}"/>
                </a:ext>
              </a:extLst>
            </p:cNvPr>
            <p:cNvSpPr/>
            <p:nvPr/>
          </p:nvSpPr>
          <p:spPr>
            <a:xfrm>
              <a:off x="7162415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5" name="Rettangolo 34">
              <a:extLst>
                <a:ext uri="{FF2B5EF4-FFF2-40B4-BE49-F238E27FC236}">
                  <a16:creationId xmlns:a16="http://schemas.microsoft.com/office/drawing/2014/main" id="{24B80F43-5A32-4769-8556-4F6BC95B549D}"/>
                </a:ext>
              </a:extLst>
            </p:cNvPr>
            <p:cNvSpPr/>
            <p:nvPr/>
          </p:nvSpPr>
          <p:spPr>
            <a:xfrm>
              <a:off x="752798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5B0A4CDD-D6E7-4E6F-B874-FED3FB5ACF42}"/>
                </a:ext>
              </a:extLst>
            </p:cNvPr>
            <p:cNvSpPr/>
            <p:nvPr/>
          </p:nvSpPr>
          <p:spPr>
            <a:xfrm>
              <a:off x="790127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2FBAC6D1-D452-45D3-AD31-30E477C674CA}"/>
                </a:ext>
              </a:extLst>
            </p:cNvPr>
            <p:cNvSpPr/>
            <p:nvPr/>
          </p:nvSpPr>
          <p:spPr>
            <a:xfrm>
              <a:off x="823529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1" name="Rettangolo 40">
              <a:extLst>
                <a:ext uri="{FF2B5EF4-FFF2-40B4-BE49-F238E27FC236}">
                  <a16:creationId xmlns:a16="http://schemas.microsoft.com/office/drawing/2014/main" id="{70D7702F-7CB3-4EE2-AF07-5904163F4247}"/>
                </a:ext>
              </a:extLst>
            </p:cNvPr>
            <p:cNvSpPr/>
            <p:nvPr/>
          </p:nvSpPr>
          <p:spPr>
            <a:xfrm>
              <a:off x="8580522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2" name="Rettangolo 41">
              <a:extLst>
                <a:ext uri="{FF2B5EF4-FFF2-40B4-BE49-F238E27FC236}">
                  <a16:creationId xmlns:a16="http://schemas.microsoft.com/office/drawing/2014/main" id="{A4C6A5BB-918A-4907-862E-DC2D7CD54DB4}"/>
                </a:ext>
              </a:extLst>
            </p:cNvPr>
            <p:cNvSpPr/>
            <p:nvPr/>
          </p:nvSpPr>
          <p:spPr>
            <a:xfrm>
              <a:off x="8946088" y="961991"/>
              <a:ext cx="288000" cy="288000"/>
            </a:xfrm>
            <a:prstGeom prst="rect">
              <a:avLst/>
            </a:prstGeom>
            <a:solidFill>
              <a:srgbClr val="03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3" name="Rettangolo 42">
              <a:extLst>
                <a:ext uri="{FF2B5EF4-FFF2-40B4-BE49-F238E27FC236}">
                  <a16:creationId xmlns:a16="http://schemas.microsoft.com/office/drawing/2014/main" id="{47F23DA2-1E0C-43CA-BB0C-67BD946107F3}"/>
                </a:ext>
              </a:extLst>
            </p:cNvPr>
            <p:cNvSpPr/>
            <p:nvPr/>
          </p:nvSpPr>
          <p:spPr>
            <a:xfrm>
              <a:off x="9319380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5" name="Rettangolo 44">
              <a:extLst>
                <a:ext uri="{FF2B5EF4-FFF2-40B4-BE49-F238E27FC236}">
                  <a16:creationId xmlns:a16="http://schemas.microsoft.com/office/drawing/2014/main" id="{63C7A080-AFF3-4186-806D-23EF80378D19}"/>
                </a:ext>
              </a:extLst>
            </p:cNvPr>
            <p:cNvSpPr/>
            <p:nvPr/>
          </p:nvSpPr>
          <p:spPr>
            <a:xfrm>
              <a:off x="965245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6" name="Rettangolo 45">
              <a:extLst>
                <a:ext uri="{FF2B5EF4-FFF2-40B4-BE49-F238E27FC236}">
                  <a16:creationId xmlns:a16="http://schemas.microsoft.com/office/drawing/2014/main" id="{BE297A63-511F-45F7-B908-6A2F7F097A8B}"/>
                </a:ext>
              </a:extLst>
            </p:cNvPr>
            <p:cNvSpPr/>
            <p:nvPr/>
          </p:nvSpPr>
          <p:spPr>
            <a:xfrm>
              <a:off x="9997680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7" name="Rettangolo 46">
              <a:extLst>
                <a:ext uri="{FF2B5EF4-FFF2-40B4-BE49-F238E27FC236}">
                  <a16:creationId xmlns:a16="http://schemas.microsoft.com/office/drawing/2014/main" id="{B005FE98-5C60-45F4-8961-F27C2362E123}"/>
                </a:ext>
              </a:extLst>
            </p:cNvPr>
            <p:cNvSpPr/>
            <p:nvPr/>
          </p:nvSpPr>
          <p:spPr>
            <a:xfrm>
              <a:off x="1036324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8" name="Rettangolo 47">
              <a:extLst>
                <a:ext uri="{FF2B5EF4-FFF2-40B4-BE49-F238E27FC236}">
                  <a16:creationId xmlns:a16="http://schemas.microsoft.com/office/drawing/2014/main" id="{51C2AC3D-C853-4278-9F6A-329863EE41DF}"/>
                </a:ext>
              </a:extLst>
            </p:cNvPr>
            <p:cNvSpPr/>
            <p:nvPr/>
          </p:nvSpPr>
          <p:spPr>
            <a:xfrm>
              <a:off x="1073653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9" name="Rettangolo 48">
              <a:extLst>
                <a:ext uri="{FF2B5EF4-FFF2-40B4-BE49-F238E27FC236}">
                  <a16:creationId xmlns:a16="http://schemas.microsoft.com/office/drawing/2014/main" id="{31ED67AE-9105-4C08-8597-C1353C2DA0BA}"/>
                </a:ext>
              </a:extLst>
            </p:cNvPr>
            <p:cNvSpPr/>
            <p:nvPr/>
          </p:nvSpPr>
          <p:spPr>
            <a:xfrm>
              <a:off x="1107055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0" name="Rettangolo 49">
              <a:extLst>
                <a:ext uri="{FF2B5EF4-FFF2-40B4-BE49-F238E27FC236}">
                  <a16:creationId xmlns:a16="http://schemas.microsoft.com/office/drawing/2014/main" id="{26DCA49D-304F-40CA-A9FA-54AF349AE9D9}"/>
                </a:ext>
              </a:extLst>
            </p:cNvPr>
            <p:cNvSpPr/>
            <p:nvPr/>
          </p:nvSpPr>
          <p:spPr>
            <a:xfrm>
              <a:off x="11415787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1" name="Rettangolo 50">
              <a:extLst>
                <a:ext uri="{FF2B5EF4-FFF2-40B4-BE49-F238E27FC236}">
                  <a16:creationId xmlns:a16="http://schemas.microsoft.com/office/drawing/2014/main" id="{601DC664-6EE8-49E3-A0BA-7762122AB675}"/>
                </a:ext>
              </a:extLst>
            </p:cNvPr>
            <p:cNvSpPr/>
            <p:nvPr/>
          </p:nvSpPr>
          <p:spPr>
            <a:xfrm>
              <a:off x="11781353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2DABF2EB-1107-4DFC-992A-EA8865FEC344}"/>
                </a:ext>
              </a:extLst>
            </p:cNvPr>
            <p:cNvSpPr/>
            <p:nvPr/>
          </p:nvSpPr>
          <p:spPr>
            <a:xfrm>
              <a:off x="6776680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01</a:t>
              </a:r>
              <a:endParaRPr lang="it-IT" sz="1000" dirty="0"/>
            </a:p>
          </p:txBody>
        </p:sp>
        <p:sp>
          <p:nvSpPr>
            <p:cNvPr id="53" name="Rettangolo 52">
              <a:extLst>
                <a:ext uri="{FF2B5EF4-FFF2-40B4-BE49-F238E27FC236}">
                  <a16:creationId xmlns:a16="http://schemas.microsoft.com/office/drawing/2014/main" id="{42A77503-8F62-4750-AF4C-D7E001B1DDF2}"/>
                </a:ext>
              </a:extLst>
            </p:cNvPr>
            <p:cNvSpPr/>
            <p:nvPr/>
          </p:nvSpPr>
          <p:spPr>
            <a:xfrm>
              <a:off x="7119505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02</a:t>
              </a:r>
              <a:endParaRPr lang="it-IT" sz="1000" dirty="0"/>
            </a:p>
          </p:txBody>
        </p:sp>
        <p:sp>
          <p:nvSpPr>
            <p:cNvPr id="54" name="Rettangolo 53">
              <a:extLst>
                <a:ext uri="{FF2B5EF4-FFF2-40B4-BE49-F238E27FC236}">
                  <a16:creationId xmlns:a16="http://schemas.microsoft.com/office/drawing/2014/main" id="{D8A90131-9AD5-4F7A-91E2-941A1AC5BCD2}"/>
                </a:ext>
              </a:extLst>
            </p:cNvPr>
            <p:cNvSpPr/>
            <p:nvPr/>
          </p:nvSpPr>
          <p:spPr>
            <a:xfrm>
              <a:off x="7485071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03</a:t>
              </a:r>
              <a:endParaRPr lang="it-IT" sz="1000" dirty="0"/>
            </a:p>
          </p:txBody>
        </p:sp>
        <p:sp>
          <p:nvSpPr>
            <p:cNvPr id="55" name="Rettangolo 54">
              <a:extLst>
                <a:ext uri="{FF2B5EF4-FFF2-40B4-BE49-F238E27FC236}">
                  <a16:creationId xmlns:a16="http://schemas.microsoft.com/office/drawing/2014/main" id="{ABED6E22-16D4-4E0E-BFD9-D6BE0AD00794}"/>
                </a:ext>
              </a:extLst>
            </p:cNvPr>
            <p:cNvSpPr/>
            <p:nvPr/>
          </p:nvSpPr>
          <p:spPr>
            <a:xfrm>
              <a:off x="7855958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04</a:t>
              </a:r>
              <a:endParaRPr lang="it-IT" sz="1000" dirty="0"/>
            </a:p>
          </p:txBody>
        </p:sp>
        <p:sp>
          <p:nvSpPr>
            <p:cNvPr id="56" name="Rettangolo 55">
              <a:extLst>
                <a:ext uri="{FF2B5EF4-FFF2-40B4-BE49-F238E27FC236}">
                  <a16:creationId xmlns:a16="http://schemas.microsoft.com/office/drawing/2014/main" id="{EFA08303-E385-4EDA-91DB-6D1E11A10A68}"/>
                </a:ext>
              </a:extLst>
            </p:cNvPr>
            <p:cNvSpPr/>
            <p:nvPr/>
          </p:nvSpPr>
          <p:spPr>
            <a:xfrm>
              <a:off x="8191581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05</a:t>
              </a:r>
              <a:endParaRPr lang="it-IT" sz="1000" dirty="0"/>
            </a:p>
          </p:txBody>
        </p:sp>
        <p:sp>
          <p:nvSpPr>
            <p:cNvPr id="57" name="Rettangolo 56">
              <a:extLst>
                <a:ext uri="{FF2B5EF4-FFF2-40B4-BE49-F238E27FC236}">
                  <a16:creationId xmlns:a16="http://schemas.microsoft.com/office/drawing/2014/main" id="{6417140C-FF59-44D8-BAAA-B22C48BC851A}"/>
                </a:ext>
              </a:extLst>
            </p:cNvPr>
            <p:cNvSpPr/>
            <p:nvPr/>
          </p:nvSpPr>
          <p:spPr>
            <a:xfrm>
              <a:off x="8536810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06</a:t>
              </a:r>
              <a:endParaRPr lang="it-IT" sz="1000" dirty="0"/>
            </a:p>
          </p:txBody>
        </p:sp>
        <p:sp>
          <p:nvSpPr>
            <p:cNvPr id="58" name="Rettangolo 57">
              <a:extLst>
                <a:ext uri="{FF2B5EF4-FFF2-40B4-BE49-F238E27FC236}">
                  <a16:creationId xmlns:a16="http://schemas.microsoft.com/office/drawing/2014/main" id="{27022B04-5511-4023-BB70-B2D6A6753AA7}"/>
                </a:ext>
              </a:extLst>
            </p:cNvPr>
            <p:cNvSpPr/>
            <p:nvPr/>
          </p:nvSpPr>
          <p:spPr>
            <a:xfrm>
              <a:off x="8906384" y="982881"/>
              <a:ext cx="36740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07</a:t>
              </a:r>
              <a:endParaRPr lang="it-IT" sz="1000" dirty="0"/>
            </a:p>
          </p:txBody>
        </p:sp>
        <p:sp>
          <p:nvSpPr>
            <p:cNvPr id="59" name="Rettangolo 58">
              <a:extLst>
                <a:ext uri="{FF2B5EF4-FFF2-40B4-BE49-F238E27FC236}">
                  <a16:creationId xmlns:a16="http://schemas.microsoft.com/office/drawing/2014/main" id="{F013A9BD-5DEB-4DB0-AFEF-DD514E95D922}"/>
                </a:ext>
              </a:extLst>
            </p:cNvPr>
            <p:cNvSpPr/>
            <p:nvPr/>
          </p:nvSpPr>
          <p:spPr>
            <a:xfrm>
              <a:off x="9274065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08</a:t>
              </a:r>
              <a:endParaRPr lang="it-IT" sz="1000" dirty="0"/>
            </a:p>
          </p:txBody>
        </p:sp>
        <p:sp>
          <p:nvSpPr>
            <p:cNvPr id="60" name="Rettangolo 59">
              <a:extLst>
                <a:ext uri="{FF2B5EF4-FFF2-40B4-BE49-F238E27FC236}">
                  <a16:creationId xmlns:a16="http://schemas.microsoft.com/office/drawing/2014/main" id="{B7A592C8-2F08-4480-84B1-9B5107CF4247}"/>
                </a:ext>
              </a:extLst>
            </p:cNvPr>
            <p:cNvSpPr/>
            <p:nvPr/>
          </p:nvSpPr>
          <p:spPr>
            <a:xfrm>
              <a:off x="9607938" y="982881"/>
              <a:ext cx="37702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09</a:t>
              </a:r>
              <a:endParaRPr lang="it-IT" sz="1000" dirty="0"/>
            </a:p>
          </p:txBody>
        </p:sp>
        <p:sp>
          <p:nvSpPr>
            <p:cNvPr id="61" name="Rettangolo 60">
              <a:extLst>
                <a:ext uri="{FF2B5EF4-FFF2-40B4-BE49-F238E27FC236}">
                  <a16:creationId xmlns:a16="http://schemas.microsoft.com/office/drawing/2014/main" id="{29D41ED7-7368-4FBC-95A8-FA93CC3EFEB9}"/>
                </a:ext>
              </a:extLst>
            </p:cNvPr>
            <p:cNvSpPr/>
            <p:nvPr/>
          </p:nvSpPr>
          <p:spPr>
            <a:xfrm>
              <a:off x="9957174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10</a:t>
              </a:r>
              <a:endParaRPr lang="it-IT" sz="1000" dirty="0"/>
            </a:p>
          </p:txBody>
        </p:sp>
        <p:sp>
          <p:nvSpPr>
            <p:cNvPr id="62" name="Rettangolo 61">
              <a:extLst>
                <a:ext uri="{FF2B5EF4-FFF2-40B4-BE49-F238E27FC236}">
                  <a16:creationId xmlns:a16="http://schemas.microsoft.com/office/drawing/2014/main" id="{8EA49EA8-CF66-4E15-84E0-3DC9B8378664}"/>
                </a:ext>
              </a:extLst>
            </p:cNvPr>
            <p:cNvSpPr/>
            <p:nvPr/>
          </p:nvSpPr>
          <p:spPr>
            <a:xfrm>
              <a:off x="10327549" y="982881"/>
              <a:ext cx="35939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11</a:t>
              </a:r>
              <a:endParaRPr lang="it-IT" sz="1000" dirty="0"/>
            </a:p>
          </p:txBody>
        </p:sp>
        <p:sp>
          <p:nvSpPr>
            <p:cNvPr id="63" name="Rettangolo 62">
              <a:extLst>
                <a:ext uri="{FF2B5EF4-FFF2-40B4-BE49-F238E27FC236}">
                  <a16:creationId xmlns:a16="http://schemas.microsoft.com/office/drawing/2014/main" id="{72F9E20A-13FA-4E8B-BD97-C535F5C53093}"/>
                </a:ext>
              </a:extLst>
            </p:cNvPr>
            <p:cNvSpPr/>
            <p:nvPr/>
          </p:nvSpPr>
          <p:spPr>
            <a:xfrm>
              <a:off x="1069843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12</a:t>
              </a:r>
              <a:endParaRPr lang="it-IT" sz="1000" dirty="0"/>
            </a:p>
          </p:txBody>
        </p:sp>
        <p:sp>
          <p:nvSpPr>
            <p:cNvPr id="64" name="Rettangolo 63">
              <a:extLst>
                <a:ext uri="{FF2B5EF4-FFF2-40B4-BE49-F238E27FC236}">
                  <a16:creationId xmlns:a16="http://schemas.microsoft.com/office/drawing/2014/main" id="{0776E15B-D4E7-445B-BBA0-7C46EF11CEFE}"/>
                </a:ext>
              </a:extLst>
            </p:cNvPr>
            <p:cNvSpPr/>
            <p:nvPr/>
          </p:nvSpPr>
          <p:spPr>
            <a:xfrm>
              <a:off x="1103245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13</a:t>
              </a:r>
              <a:endParaRPr lang="it-IT" sz="1000" dirty="0"/>
            </a:p>
          </p:txBody>
        </p:sp>
        <p:sp>
          <p:nvSpPr>
            <p:cNvPr id="65" name="Rettangolo 64">
              <a:extLst>
                <a:ext uri="{FF2B5EF4-FFF2-40B4-BE49-F238E27FC236}">
                  <a16:creationId xmlns:a16="http://schemas.microsoft.com/office/drawing/2014/main" id="{B3E21542-0B68-4FE7-9912-44009D08273F}"/>
                </a:ext>
              </a:extLst>
            </p:cNvPr>
            <p:cNvSpPr/>
            <p:nvPr/>
          </p:nvSpPr>
          <p:spPr>
            <a:xfrm>
              <a:off x="11375282" y="982881"/>
              <a:ext cx="36901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14</a:t>
              </a:r>
              <a:endParaRPr lang="it-IT" sz="1000" dirty="0"/>
            </a:p>
          </p:txBody>
        </p:sp>
        <p:sp>
          <p:nvSpPr>
            <p:cNvPr id="66" name="Rettangolo 65">
              <a:extLst>
                <a:ext uri="{FF2B5EF4-FFF2-40B4-BE49-F238E27FC236}">
                  <a16:creationId xmlns:a16="http://schemas.microsoft.com/office/drawing/2014/main" id="{5BE9EE0D-D279-4679-B4C5-D0CF3E96715E}"/>
                </a:ext>
              </a:extLst>
            </p:cNvPr>
            <p:cNvSpPr/>
            <p:nvPr/>
          </p:nvSpPr>
          <p:spPr>
            <a:xfrm>
              <a:off x="11742450" y="982881"/>
              <a:ext cx="36580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15</a:t>
              </a:r>
              <a:endParaRPr lang="it-IT" sz="1000" dirty="0"/>
            </a:p>
          </p:txBody>
        </p:sp>
      </p:grpSp>
      <p:sp>
        <p:nvSpPr>
          <p:cNvPr id="71" name="Segnaposto testo 19">
            <a:extLst>
              <a:ext uri="{FF2B5EF4-FFF2-40B4-BE49-F238E27FC236}">
                <a16:creationId xmlns:a16="http://schemas.microsoft.com/office/drawing/2014/main" id="{E75355B6-784B-4BEA-8DBD-69DE329A8B1D}"/>
              </a:ext>
            </a:extLst>
          </p:cNvPr>
          <p:cNvSpPr txBox="1">
            <a:spLocks/>
          </p:cNvSpPr>
          <p:nvPr/>
        </p:nvSpPr>
        <p:spPr>
          <a:xfrm>
            <a:off x="616192" y="3406684"/>
            <a:ext cx="10615558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Caratteristiche Tecniche e Funzionalità</a:t>
            </a:r>
            <a:endParaRPr lang="en-US" sz="1400" b="1" dirty="0">
              <a:solidFill>
                <a:srgbClr val="104392"/>
              </a:solidFill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9A267EDA-CDCB-46D5-9F29-169C5A5BF59F}"/>
              </a:ext>
            </a:extLst>
          </p:cNvPr>
          <p:cNvGrpSpPr/>
          <p:nvPr/>
        </p:nvGrpSpPr>
        <p:grpSpPr>
          <a:xfrm>
            <a:off x="616192" y="3786410"/>
            <a:ext cx="2016000" cy="2248793"/>
            <a:chOff x="616192" y="3790056"/>
            <a:chExt cx="2016000" cy="2248793"/>
          </a:xfrm>
        </p:grpSpPr>
        <p:sp>
          <p:nvSpPr>
            <p:cNvPr id="72" name="Rettangolo 71">
              <a:extLst>
                <a:ext uri="{FF2B5EF4-FFF2-40B4-BE49-F238E27FC236}">
                  <a16:creationId xmlns:a16="http://schemas.microsoft.com/office/drawing/2014/main" id="{8F54A6AA-EE3B-4C94-8170-09D7D4FE4582}"/>
                </a:ext>
              </a:extLst>
            </p:cNvPr>
            <p:cNvSpPr/>
            <p:nvPr/>
          </p:nvSpPr>
          <p:spPr>
            <a:xfrm>
              <a:off x="616192" y="3790056"/>
              <a:ext cx="2016000" cy="2248793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7" name="Rettangolo 76">
              <a:extLst>
                <a:ext uri="{FF2B5EF4-FFF2-40B4-BE49-F238E27FC236}">
                  <a16:creationId xmlns:a16="http://schemas.microsoft.com/office/drawing/2014/main" id="{CD09DEA5-73E7-4EAC-8AE9-4F8CD47BCA06}"/>
                </a:ext>
              </a:extLst>
            </p:cNvPr>
            <p:cNvSpPr/>
            <p:nvPr/>
          </p:nvSpPr>
          <p:spPr>
            <a:xfrm>
              <a:off x="714375" y="3936034"/>
              <a:ext cx="1800000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Security Agent</a:t>
              </a:r>
              <a:endParaRPr lang="it-IT" sz="1100" dirty="0">
                <a:solidFill>
                  <a:schemeClr val="bg1"/>
                </a:solidFill>
                <a:latin typeface="TIM Sans Light" panose="020B0604020202020204" charset="0"/>
              </a:endParaRP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Ciascun endpoint è dotato della funzionalità EDR.</a:t>
              </a:r>
            </a:p>
          </p:txBody>
        </p:sp>
      </p:grpSp>
      <p:grpSp>
        <p:nvGrpSpPr>
          <p:cNvPr id="4" name="Gruppo 3">
            <a:extLst>
              <a:ext uri="{FF2B5EF4-FFF2-40B4-BE49-F238E27FC236}">
                <a16:creationId xmlns:a16="http://schemas.microsoft.com/office/drawing/2014/main" id="{34D774AE-B851-4488-BBB3-608DB57CA7A5}"/>
              </a:ext>
            </a:extLst>
          </p:cNvPr>
          <p:cNvGrpSpPr/>
          <p:nvPr/>
        </p:nvGrpSpPr>
        <p:grpSpPr>
          <a:xfrm>
            <a:off x="2715519" y="3786411"/>
            <a:ext cx="2016000" cy="2248791"/>
            <a:chOff x="2828219" y="3790057"/>
            <a:chExt cx="2016000" cy="2248791"/>
          </a:xfrm>
        </p:grpSpPr>
        <p:sp>
          <p:nvSpPr>
            <p:cNvPr id="73" name="Rettangolo 72">
              <a:extLst>
                <a:ext uri="{FF2B5EF4-FFF2-40B4-BE49-F238E27FC236}">
                  <a16:creationId xmlns:a16="http://schemas.microsoft.com/office/drawing/2014/main" id="{EE50FCFD-EF37-4259-A573-63533C02597A}"/>
                </a:ext>
              </a:extLst>
            </p:cNvPr>
            <p:cNvSpPr/>
            <p:nvPr/>
          </p:nvSpPr>
          <p:spPr>
            <a:xfrm>
              <a:off x="2828219" y="3790057"/>
              <a:ext cx="2016000" cy="224879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8" name="Rettangolo 77">
              <a:extLst>
                <a:ext uri="{FF2B5EF4-FFF2-40B4-BE49-F238E27FC236}">
                  <a16:creationId xmlns:a16="http://schemas.microsoft.com/office/drawing/2014/main" id="{77A2971B-1BCC-4631-8FFB-CD9077235659}"/>
                </a:ext>
              </a:extLst>
            </p:cNvPr>
            <p:cNvSpPr/>
            <p:nvPr/>
          </p:nvSpPr>
          <p:spPr>
            <a:xfrm>
              <a:off x="2919719" y="3936034"/>
              <a:ext cx="1800000" cy="8156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Machine Learning &amp; </a:t>
              </a:r>
              <a:r>
                <a:rPr lang="it-IT" sz="1300" b="1" dirty="0" err="1">
                  <a:solidFill>
                    <a:schemeClr val="bg1"/>
                  </a:solidFill>
                  <a:latin typeface="TIM Sans" panose="020B0604020202020204" charset="0"/>
                </a:rPr>
                <a:t>Behavioral</a:t>
              </a: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 Analysis</a:t>
              </a:r>
              <a:endParaRPr lang="it-IT" sz="1200" b="1" dirty="0">
                <a:solidFill>
                  <a:schemeClr val="bg1"/>
                </a:solidFill>
                <a:latin typeface="TIM Sans" panose="020B0604020202020204" charset="0"/>
              </a:endParaRP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Automatizzazione delle fasi di rilevamento e risposta.</a:t>
              </a:r>
            </a:p>
          </p:txBody>
        </p: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60598D98-4834-4CB2-9752-5004038782C0}"/>
              </a:ext>
            </a:extLst>
          </p:cNvPr>
          <p:cNvGrpSpPr/>
          <p:nvPr/>
        </p:nvGrpSpPr>
        <p:grpSpPr>
          <a:xfrm>
            <a:off x="4814846" y="3786411"/>
            <a:ext cx="2016000" cy="2248790"/>
            <a:chOff x="5040246" y="3790058"/>
            <a:chExt cx="2016000" cy="2248790"/>
          </a:xfrm>
        </p:grpSpPr>
        <p:sp>
          <p:nvSpPr>
            <p:cNvPr id="74" name="Rettangolo 73">
              <a:extLst>
                <a:ext uri="{FF2B5EF4-FFF2-40B4-BE49-F238E27FC236}">
                  <a16:creationId xmlns:a16="http://schemas.microsoft.com/office/drawing/2014/main" id="{1081D37F-7E01-4464-9452-AB58E654F7B5}"/>
                </a:ext>
              </a:extLst>
            </p:cNvPr>
            <p:cNvSpPr/>
            <p:nvPr/>
          </p:nvSpPr>
          <p:spPr>
            <a:xfrm>
              <a:off x="5040246" y="3790058"/>
              <a:ext cx="2016000" cy="2248790"/>
            </a:xfrm>
            <a:prstGeom prst="rect">
              <a:avLst/>
            </a:prstGeom>
            <a:solidFill>
              <a:srgbClr val="003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9" name="Rettangolo 78">
              <a:extLst>
                <a:ext uri="{FF2B5EF4-FFF2-40B4-BE49-F238E27FC236}">
                  <a16:creationId xmlns:a16="http://schemas.microsoft.com/office/drawing/2014/main" id="{CC13C15A-69BA-45C4-86D4-C4B2B4BD9A21}"/>
                </a:ext>
              </a:extLst>
            </p:cNvPr>
            <p:cNvSpPr/>
            <p:nvPr/>
          </p:nvSpPr>
          <p:spPr>
            <a:xfrm>
              <a:off x="5143500" y="3936034"/>
              <a:ext cx="1800000" cy="7848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Management Console</a:t>
              </a:r>
              <a:endParaRPr lang="it-IT" sz="1200" b="1" dirty="0">
                <a:solidFill>
                  <a:schemeClr val="bg1"/>
                </a:solidFill>
                <a:latin typeface="TIM Sans" panose="020B0604020202020204" charset="0"/>
              </a:endParaRP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Monitoraggio centralizzato dello stato di sicurezza degli endpoint.</a:t>
              </a:r>
            </a:p>
          </p:txBody>
        </p:sp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BA4F07D3-4A55-4ECC-8E0D-F52CFA9A998B}"/>
              </a:ext>
            </a:extLst>
          </p:cNvPr>
          <p:cNvGrpSpPr/>
          <p:nvPr/>
        </p:nvGrpSpPr>
        <p:grpSpPr>
          <a:xfrm>
            <a:off x="6914173" y="3786411"/>
            <a:ext cx="2016000" cy="2248790"/>
            <a:chOff x="7252273" y="3790058"/>
            <a:chExt cx="2016000" cy="2248790"/>
          </a:xfrm>
        </p:grpSpPr>
        <p:sp>
          <p:nvSpPr>
            <p:cNvPr id="75" name="Rettangolo 74">
              <a:extLst>
                <a:ext uri="{FF2B5EF4-FFF2-40B4-BE49-F238E27FC236}">
                  <a16:creationId xmlns:a16="http://schemas.microsoft.com/office/drawing/2014/main" id="{0921FEAC-28D6-4250-8C9F-F611DCF55712}"/>
                </a:ext>
              </a:extLst>
            </p:cNvPr>
            <p:cNvSpPr/>
            <p:nvPr/>
          </p:nvSpPr>
          <p:spPr>
            <a:xfrm>
              <a:off x="7252273" y="3790058"/>
              <a:ext cx="2016000" cy="2248790"/>
            </a:xfrm>
            <a:prstGeom prst="rect">
              <a:avLst/>
            </a:prstGeom>
            <a:solidFill>
              <a:srgbClr val="045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80" name="Rettangolo 79">
              <a:extLst>
                <a:ext uri="{FF2B5EF4-FFF2-40B4-BE49-F238E27FC236}">
                  <a16:creationId xmlns:a16="http://schemas.microsoft.com/office/drawing/2014/main" id="{B951FD33-F7BB-410D-A368-031319E6675C}"/>
                </a:ext>
              </a:extLst>
            </p:cNvPr>
            <p:cNvSpPr/>
            <p:nvPr/>
          </p:nvSpPr>
          <p:spPr>
            <a:xfrm>
              <a:off x="7370120" y="3936034"/>
              <a:ext cx="1800000" cy="9541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Advanced Control</a:t>
              </a:r>
              <a:endParaRPr lang="it-IT" sz="1200" b="1" dirty="0">
                <a:solidFill>
                  <a:schemeClr val="bg1"/>
                </a:solidFill>
                <a:latin typeface="TIM Sans" panose="020B0604020202020204" charset="0"/>
              </a:endParaRP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Sandbox </a:t>
              </a: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Application Control</a:t>
              </a: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Virtual Patching</a:t>
              </a:r>
            </a:p>
            <a:p>
              <a:pPr defTabSz="914377">
                <a:defRPr/>
              </a:pPr>
              <a:r>
                <a:rPr lang="it-IT" sz="1100" dirty="0" err="1">
                  <a:solidFill>
                    <a:schemeClr val="bg1"/>
                  </a:solidFill>
                  <a:latin typeface="TIM Sans" panose="020B0604020202020204" charset="0"/>
                </a:rPr>
                <a:t>EndPoint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 Encryption</a:t>
              </a:r>
            </a:p>
          </p:txBody>
        </p:sp>
      </p:grpSp>
      <p:graphicFrame>
        <p:nvGraphicFramePr>
          <p:cNvPr id="86" name="Tabella 31">
            <a:extLst>
              <a:ext uri="{FF2B5EF4-FFF2-40B4-BE49-F238E27FC236}">
                <a16:creationId xmlns:a16="http://schemas.microsoft.com/office/drawing/2014/main" id="{305877A8-DA03-49DD-8CD2-87596F41F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8596"/>
              </p:ext>
            </p:extLst>
          </p:nvPr>
        </p:nvGraphicFramePr>
        <p:xfrm>
          <a:off x="7673035" y="1477048"/>
          <a:ext cx="3724677" cy="1463040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3724677">
                  <a:extLst>
                    <a:ext uri="{9D8B030D-6E8A-4147-A177-3AD203B41FA5}">
                      <a16:colId xmlns:a16="http://schemas.microsoft.com/office/drawing/2014/main" val="4160693402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u="none" strike="noStrike" kern="1200" dirty="0">
                          <a:solidFill>
                            <a:schemeClr val="bg1"/>
                          </a:solidFill>
                          <a:effectLst/>
                          <a:latin typeface="TIM Sans" panose="020B0604020202020204" charset="0"/>
                          <a:ea typeface="+mn-ea"/>
                          <a:cs typeface="+mn-cs"/>
                        </a:rPr>
                        <a:t>Fasce </a:t>
                      </a:r>
                    </a:p>
                    <a:p>
                      <a:pPr algn="ctr" fontAlgn="ctr"/>
                      <a:r>
                        <a:rPr lang="it-IT" sz="1100" b="0" u="none" strike="noStrike" kern="1200" dirty="0">
                          <a:solidFill>
                            <a:schemeClr val="bg1"/>
                          </a:solidFill>
                          <a:effectLst/>
                          <a:latin typeface="TIM Sans" panose="020B0604020202020204" charset="0"/>
                          <a:ea typeface="+mn-ea"/>
                          <a:cs typeface="+mn-cs"/>
                        </a:rPr>
                        <a:t>(Numero nodi / anno)</a:t>
                      </a:r>
                    </a:p>
                  </a:txBody>
                  <a:tcPr anchor="ctr">
                    <a:solidFill>
                      <a:srgbClr val="0031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913830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u="none" strike="noStrike" kern="1200" dirty="0">
                          <a:solidFill>
                            <a:srgbClr val="526893"/>
                          </a:solidFill>
                          <a:effectLst/>
                          <a:latin typeface="TIM Sans" panose="020B0604020202020204" charset="0"/>
                          <a:ea typeface="+mn-ea"/>
                          <a:cs typeface="+mn-cs"/>
                        </a:rPr>
                        <a:t>Fascia 1 - Fino a 500 nodi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866112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u="none" strike="noStrike" kern="1200" dirty="0">
                          <a:solidFill>
                            <a:srgbClr val="526893"/>
                          </a:solidFill>
                          <a:effectLst/>
                          <a:latin typeface="TIM Sans" panose="020B0604020202020204" charset="0"/>
                          <a:ea typeface="+mn-ea"/>
                          <a:cs typeface="+mn-cs"/>
                        </a:rPr>
                        <a:t>Fascia 2 - Fino a 1.000 nodi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0839819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u="none" strike="noStrike" kern="1200" dirty="0">
                          <a:solidFill>
                            <a:srgbClr val="526893"/>
                          </a:solidFill>
                          <a:effectLst/>
                          <a:latin typeface="TIM Sans" panose="020B0604020202020204" charset="0"/>
                          <a:ea typeface="+mn-ea"/>
                          <a:cs typeface="+mn-cs"/>
                        </a:rPr>
                        <a:t>Fascia 3 - Fino a 5.000 nodi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93164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u="none" strike="noStrike" kern="1200" dirty="0">
                          <a:solidFill>
                            <a:srgbClr val="526893"/>
                          </a:solidFill>
                          <a:effectLst/>
                          <a:latin typeface="TIM Sans" panose="020B0604020202020204" charset="0"/>
                          <a:ea typeface="+mn-ea"/>
                          <a:cs typeface="+mn-cs"/>
                        </a:rPr>
                        <a:t>Fascia 4 - &gt; 5.000 nodi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746796"/>
                  </a:ext>
                </a:extLst>
              </a:tr>
            </a:tbl>
          </a:graphicData>
        </a:graphic>
      </p:graphicFrame>
      <p:sp>
        <p:nvSpPr>
          <p:cNvPr id="94" name="Segnaposto testo 19">
            <a:extLst>
              <a:ext uri="{FF2B5EF4-FFF2-40B4-BE49-F238E27FC236}">
                <a16:creationId xmlns:a16="http://schemas.microsoft.com/office/drawing/2014/main" id="{B9B1E642-5445-49F1-BE7F-436905B6CC67}"/>
              </a:ext>
            </a:extLst>
          </p:cNvPr>
          <p:cNvSpPr txBox="1">
            <a:spLocks/>
          </p:cNvSpPr>
          <p:nvPr/>
        </p:nvSpPr>
        <p:spPr>
          <a:xfrm>
            <a:off x="9048750" y="3406684"/>
            <a:ext cx="2890759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it-IT" sz="1400" b="1" dirty="0">
                <a:solidFill>
                  <a:srgbClr val="104392"/>
                </a:solidFill>
              </a:rPr>
              <a:t>Il Plus dell’RTI</a:t>
            </a:r>
            <a:endParaRPr lang="en-US" sz="1400" b="1" dirty="0">
              <a:solidFill>
                <a:srgbClr val="104392"/>
              </a:solidFill>
            </a:endParaRPr>
          </a:p>
        </p:txBody>
      </p:sp>
      <p:sp>
        <p:nvSpPr>
          <p:cNvPr id="95" name="Rettangolo 94">
            <a:extLst>
              <a:ext uri="{FF2B5EF4-FFF2-40B4-BE49-F238E27FC236}">
                <a16:creationId xmlns:a16="http://schemas.microsoft.com/office/drawing/2014/main" id="{5E609A38-8A26-4BAF-92D6-6A2032D1B9FC}"/>
              </a:ext>
            </a:extLst>
          </p:cNvPr>
          <p:cNvSpPr/>
          <p:nvPr/>
        </p:nvSpPr>
        <p:spPr>
          <a:xfrm>
            <a:off x="9064170" y="3780155"/>
            <a:ext cx="2794456" cy="2247816"/>
          </a:xfrm>
          <a:prstGeom prst="rect">
            <a:avLst/>
          </a:prstGeom>
          <a:noFill/>
          <a:ln>
            <a:solidFill>
              <a:srgbClr val="5B9B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44" indent="-285744" algn="just" defTabSz="914377">
              <a:buFont typeface="Wingdings" panose="05000000000000000000" pitchFamily="2" charset="2"/>
              <a:buChar char="ü"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Consolidata esperienza nell’erogazione di servizi di protezione di risorse contenenti dati (endpoint), sia nel comparto della </a:t>
            </a:r>
            <a:r>
              <a:rPr lang="it-IT" sz="1050" b="1" dirty="0">
                <a:solidFill>
                  <a:srgbClr val="283481"/>
                </a:solidFill>
                <a:latin typeface="TIM Sans" panose="020B0604020202020204" charset="0"/>
              </a:rPr>
              <a:t>PA</a:t>
            </a: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 che nel </a:t>
            </a:r>
            <a:r>
              <a:rPr lang="it-IT" sz="1050" b="1" dirty="0">
                <a:solidFill>
                  <a:srgbClr val="283481"/>
                </a:solidFill>
                <a:latin typeface="TIM Sans" panose="020B0604020202020204" charset="0"/>
              </a:rPr>
              <a:t>mondo privato</a:t>
            </a: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, e profonda </a:t>
            </a:r>
            <a:r>
              <a:rPr lang="it-IT" sz="1050" b="1" dirty="0">
                <a:solidFill>
                  <a:srgbClr val="283481"/>
                </a:solidFill>
                <a:latin typeface="TIM Sans" panose="020B0604020202020204" charset="0"/>
              </a:rPr>
              <a:t>esperienza sulla tecnologia </a:t>
            </a:r>
            <a:r>
              <a:rPr lang="it-IT" sz="1050" b="1" i="1" dirty="0">
                <a:solidFill>
                  <a:srgbClr val="283481"/>
                </a:solidFill>
                <a:latin typeface="TIM Sans" panose="020B0604020202020204" charset="0"/>
              </a:rPr>
              <a:t>Trend Micro</a:t>
            </a: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, comprovata da certificazioni ed una </a:t>
            </a:r>
            <a:r>
              <a:rPr lang="it-IT" sz="1050" b="1" dirty="0">
                <a:solidFill>
                  <a:srgbClr val="283481"/>
                </a:solidFill>
                <a:latin typeface="TIM Sans" panose="020B0604020202020204" charset="0"/>
              </a:rPr>
              <a:t>partnership</a:t>
            </a: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 di tipo </a:t>
            </a:r>
            <a:r>
              <a:rPr lang="it-IT" sz="1050" i="1" dirty="0">
                <a:solidFill>
                  <a:srgbClr val="283481"/>
                </a:solidFill>
                <a:latin typeface="TIM Sans" panose="020B0604020202020204" charset="0"/>
              </a:rPr>
              <a:t>GOLD.</a:t>
            </a:r>
          </a:p>
          <a:p>
            <a:pPr marL="285744" indent="-285744" algn="just" defTabSz="914377">
              <a:buFont typeface="Wingdings" panose="05000000000000000000" pitchFamily="2" charset="2"/>
              <a:buChar char="ü"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Accesso all’intelligence </a:t>
            </a:r>
            <a:r>
              <a:rPr lang="it-IT" sz="1050" i="1" dirty="0">
                <a:solidFill>
                  <a:srgbClr val="283481"/>
                </a:solidFill>
                <a:latin typeface="TIM Sans" panose="020B0604020202020204" charset="0"/>
              </a:rPr>
              <a:t>Trend Micro </a:t>
            </a: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per reputazione file e web aggiornata in tempo reale.</a:t>
            </a:r>
          </a:p>
          <a:p>
            <a:pPr marL="285744" indent="-285744" algn="just" defTabSz="914377">
              <a:buFont typeface="Wingdings" panose="05000000000000000000" pitchFamily="2" charset="2"/>
              <a:buChar char="ü"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Forte </a:t>
            </a:r>
            <a:r>
              <a:rPr lang="it-IT" sz="1050" b="1" dirty="0">
                <a:solidFill>
                  <a:srgbClr val="283481"/>
                </a:solidFill>
                <a:latin typeface="TIM Sans" panose="020B0604020202020204" charset="0"/>
              </a:rPr>
              <a:t>integrazione con gli altri servizi oggetto di fornitura.</a:t>
            </a:r>
          </a:p>
        </p:txBody>
      </p:sp>
      <p:sp>
        <p:nvSpPr>
          <p:cNvPr id="81" name="CasellaDiTesto 80">
            <a:extLst>
              <a:ext uri="{FF2B5EF4-FFF2-40B4-BE49-F238E27FC236}">
                <a16:creationId xmlns:a16="http://schemas.microsoft.com/office/drawing/2014/main" id="{30336F1C-A8FB-4589-9293-57C6B67E6720}"/>
              </a:ext>
            </a:extLst>
          </p:cNvPr>
          <p:cNvSpPr txBox="1"/>
          <p:nvPr/>
        </p:nvSpPr>
        <p:spPr>
          <a:xfrm>
            <a:off x="2829420" y="1276016"/>
            <a:ext cx="4405882" cy="2039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150" spc="-7" dirty="0">
                <a:solidFill>
                  <a:srgbClr val="084897"/>
                </a:solidFill>
                <a:latin typeface="TIM Sans Light" panose="020B0604020202020204" charset="0"/>
              </a:rPr>
              <a:t>Il servizio consente all’Amministrazione di </a:t>
            </a:r>
            <a:r>
              <a:rPr lang="it-IT" sz="1150" b="1" spc="-7" dirty="0">
                <a:solidFill>
                  <a:srgbClr val="084897"/>
                </a:solidFill>
                <a:latin typeface="TIM Sans Light" panose="020B0604020202020204" charset="0"/>
              </a:rPr>
              <a:t>proteggere i dispositivi collegati alla rete aziendale</a:t>
            </a:r>
            <a:r>
              <a:rPr lang="it-IT" sz="1150" spc="-7" dirty="0">
                <a:solidFill>
                  <a:srgbClr val="084897"/>
                </a:solidFill>
                <a:latin typeface="TIM Sans Light" panose="020B0604020202020204" charset="0"/>
              </a:rPr>
              <a:t> (ad es. pc desktop, laptop, smartphone, tablet) </a:t>
            </a:r>
            <a:r>
              <a:rPr lang="it-IT" sz="1150" b="1" spc="-7" dirty="0">
                <a:solidFill>
                  <a:srgbClr val="084897"/>
                </a:solidFill>
                <a:latin typeface="TIM Sans Light" panose="020B0604020202020204" charset="0"/>
              </a:rPr>
              <a:t>dall’accesso non autorizzato o dall’esecuzione di software dannoso</a:t>
            </a:r>
            <a:r>
              <a:rPr lang="it-IT" sz="1150" spc="-7" dirty="0">
                <a:solidFill>
                  <a:srgbClr val="084897"/>
                </a:solidFill>
                <a:latin typeface="TIM Sans Light" panose="020B0604020202020204" charset="0"/>
              </a:rPr>
              <a:t> rispetto a quanto conosciuto. La protezione degli endpoint garantisce l’</a:t>
            </a:r>
            <a:r>
              <a:rPr lang="it-IT" sz="1150" b="1" spc="-7" dirty="0">
                <a:solidFill>
                  <a:srgbClr val="084897"/>
                </a:solidFill>
                <a:latin typeface="TIM Sans Light" panose="020B0604020202020204" charset="0"/>
              </a:rPr>
              <a:t>adeguamento dei dispositivi al livello di sicurezza </a:t>
            </a:r>
            <a:r>
              <a:rPr lang="it-IT" sz="1150" spc="-7" dirty="0">
                <a:solidFill>
                  <a:srgbClr val="084897"/>
                </a:solidFill>
                <a:latin typeface="TIM Sans Light" panose="020B0604020202020204" charset="0"/>
              </a:rPr>
              <a:t>e </a:t>
            </a:r>
            <a:r>
              <a:rPr lang="it-IT" sz="1150" b="1" spc="-7" dirty="0">
                <a:solidFill>
                  <a:srgbClr val="084897"/>
                </a:solidFill>
                <a:latin typeface="TIM Sans Light" panose="020B0604020202020204" charset="0"/>
              </a:rPr>
              <a:t>ai requisiti di conformità</a:t>
            </a:r>
            <a:r>
              <a:rPr lang="it-IT" sz="1150" spc="-7" dirty="0">
                <a:solidFill>
                  <a:srgbClr val="084897"/>
                </a:solidFill>
                <a:latin typeface="TIM Sans Light" panose="020B0604020202020204" charset="0"/>
              </a:rPr>
              <a:t> predefiniti dall’Amministrazione. Tutti gli endpoint vengono dotati di un agent in grado di erogare funzionalità di </a:t>
            </a:r>
            <a:r>
              <a:rPr lang="it-IT" sz="1150" b="1" spc="-7" dirty="0">
                <a:solidFill>
                  <a:srgbClr val="084897"/>
                </a:solidFill>
                <a:latin typeface="TIM Sans Light" panose="020B0604020202020204" charset="0"/>
              </a:rPr>
              <a:t>Prevention, Detection</a:t>
            </a:r>
            <a:r>
              <a:rPr lang="it-IT" sz="1150" spc="-7" dirty="0">
                <a:solidFill>
                  <a:srgbClr val="084897"/>
                </a:solidFill>
                <a:latin typeface="TIM Sans Light" panose="020B0604020202020204" charset="0"/>
              </a:rPr>
              <a:t> e </a:t>
            </a:r>
            <a:r>
              <a:rPr lang="it-IT" sz="1150" b="1" spc="-7" dirty="0">
                <a:solidFill>
                  <a:srgbClr val="084897"/>
                </a:solidFill>
                <a:latin typeface="TIM Sans Light" panose="020B0604020202020204" charset="0"/>
              </a:rPr>
              <a:t>Response, </a:t>
            </a:r>
            <a:r>
              <a:rPr lang="it-IT" sz="1150" spc="-7" dirty="0">
                <a:solidFill>
                  <a:srgbClr val="084897"/>
                </a:solidFill>
                <a:latin typeface="TIM Sans Light" panose="020B0604020202020204" charset="0"/>
              </a:rPr>
              <a:t>per la rilevazione e protezione da malware avanzato (fileless e ransomware) </a:t>
            </a:r>
            <a:r>
              <a:rPr lang="it-IT" sz="1150" dirty="0">
                <a:solidFill>
                  <a:srgbClr val="084897"/>
                </a:solidFill>
                <a:latin typeface="TIM Sans Light" panose="020B0604020202020204" charset="0"/>
              </a:rPr>
              <a:t>e attacchi a memoria e browser.</a:t>
            </a:r>
            <a:endParaRPr lang="it-IT" sz="1150" spc="-7" dirty="0">
              <a:solidFill>
                <a:srgbClr val="084897"/>
              </a:solidFill>
              <a:latin typeface="TIM Sans Light" panose="020B0604020202020204" charset="0"/>
            </a:endParaRPr>
          </a:p>
        </p:txBody>
      </p:sp>
      <p:sp>
        <p:nvSpPr>
          <p:cNvPr id="69" name="Rectangle 42">
            <a:extLst>
              <a:ext uri="{FF2B5EF4-FFF2-40B4-BE49-F238E27FC236}">
                <a16:creationId xmlns:a16="http://schemas.microsoft.com/office/drawing/2014/main" id="{9E4D266C-A4EE-457A-87EF-D05AD5109E2E}"/>
              </a:ext>
            </a:extLst>
          </p:cNvPr>
          <p:cNvSpPr/>
          <p:nvPr/>
        </p:nvSpPr>
        <p:spPr>
          <a:xfrm>
            <a:off x="753602" y="1276016"/>
            <a:ext cx="1965600" cy="1872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defRPr/>
            </a:pPr>
            <a:endParaRPr lang="en-US" sz="160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70" name="Segnaposto testo 19">
            <a:extLst>
              <a:ext uri="{FF2B5EF4-FFF2-40B4-BE49-F238E27FC236}">
                <a16:creationId xmlns:a16="http://schemas.microsoft.com/office/drawing/2014/main" id="{4A42E17E-6C64-45DC-BD2D-86F4701A6E07}"/>
              </a:ext>
            </a:extLst>
          </p:cNvPr>
          <p:cNvSpPr txBox="1">
            <a:spLocks/>
          </p:cNvSpPr>
          <p:nvPr/>
        </p:nvSpPr>
        <p:spPr>
          <a:xfrm>
            <a:off x="7617041" y="1070405"/>
            <a:ext cx="2043897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Tecnologia Proposta:</a:t>
            </a:r>
            <a:endParaRPr lang="en-US" sz="1400" b="1" dirty="0">
              <a:solidFill>
                <a:srgbClr val="104392"/>
              </a:solidFill>
            </a:endParaRPr>
          </a:p>
        </p:txBody>
      </p:sp>
      <p:pic>
        <p:nvPicPr>
          <p:cNvPr id="83" name="Immagine 82">
            <a:extLst>
              <a:ext uri="{FF2B5EF4-FFF2-40B4-BE49-F238E27FC236}">
                <a16:creationId xmlns:a16="http://schemas.microsoft.com/office/drawing/2014/main" id="{741F1202-A7D5-4B49-8D02-B731984415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5002"/>
          <a:stretch/>
        </p:blipFill>
        <p:spPr>
          <a:xfrm>
            <a:off x="9459957" y="1059667"/>
            <a:ext cx="1166888" cy="491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024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ttangolo 75">
            <a:extLst>
              <a:ext uri="{FF2B5EF4-FFF2-40B4-BE49-F238E27FC236}">
                <a16:creationId xmlns:a16="http://schemas.microsoft.com/office/drawing/2014/main" id="{52228E92-6B2C-4344-BBFA-287E6F8306B5}"/>
              </a:ext>
            </a:extLst>
          </p:cNvPr>
          <p:cNvSpPr/>
          <p:nvPr/>
        </p:nvSpPr>
        <p:spPr>
          <a:xfrm>
            <a:off x="616193" y="1160865"/>
            <a:ext cx="6753928" cy="2146036"/>
          </a:xfrm>
          <a:prstGeom prst="rect">
            <a:avLst/>
          </a:prstGeom>
          <a:solidFill>
            <a:srgbClr val="0070C0">
              <a:alpha val="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E0588D4E-328A-2849-A2D5-7D835758E316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5691475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200" dirty="0">
                <a:solidFill>
                  <a:srgbClr val="283481"/>
                </a:solidFill>
                <a:latin typeface="TIM Sans Medium" panose="02020503040602060503" pitchFamily="18" charset="0"/>
              </a:rPr>
              <a:t>#08. Certificati SSL</a:t>
            </a:r>
          </a:p>
          <a:p>
            <a:endParaRPr lang="it-IT" sz="2200" dirty="0">
              <a:solidFill>
                <a:srgbClr val="283481"/>
              </a:solidFill>
              <a:latin typeface="TIM Sans Medium" panose="02020503040602060503" pitchFamily="18" charset="0"/>
            </a:endParaRPr>
          </a:p>
        </p:txBody>
      </p:sp>
      <p:sp>
        <p:nvSpPr>
          <p:cNvPr id="15" name="Figura a mano libera 11">
            <a:extLst>
              <a:ext uri="{FF2B5EF4-FFF2-40B4-BE49-F238E27FC236}">
                <a16:creationId xmlns:a16="http://schemas.microsoft.com/office/drawing/2014/main" id="{43603206-9D69-40C7-8B2D-76B0E5EB87B8}"/>
              </a:ext>
            </a:extLst>
          </p:cNvPr>
          <p:cNvSpPr/>
          <p:nvPr/>
        </p:nvSpPr>
        <p:spPr>
          <a:xfrm>
            <a:off x="-6051" y="2061255"/>
            <a:ext cx="620122" cy="820882"/>
          </a:xfrm>
          <a:custGeom>
            <a:avLst/>
            <a:gdLst>
              <a:gd name="connsiteX0" fmla="*/ 2036619 w 2036619"/>
              <a:gd name="connsiteY0" fmla="*/ 0 h 820882"/>
              <a:gd name="connsiteX1" fmla="*/ 831273 w 2036619"/>
              <a:gd name="connsiteY1" fmla="*/ 0 h 820882"/>
              <a:gd name="connsiteX2" fmla="*/ 831273 w 2036619"/>
              <a:gd name="connsiteY2" fmla="*/ 820882 h 820882"/>
              <a:gd name="connsiteX3" fmla="*/ 0 w 2036619"/>
              <a:gd name="connsiteY3" fmla="*/ 820882 h 820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6619" h="820882">
                <a:moveTo>
                  <a:pt x="2036619" y="0"/>
                </a:moveTo>
                <a:lnTo>
                  <a:pt x="831273" y="0"/>
                </a:lnTo>
                <a:lnTo>
                  <a:pt x="831273" y="820882"/>
                </a:lnTo>
                <a:lnTo>
                  <a:pt x="0" y="820882"/>
                </a:lnTo>
              </a:path>
            </a:pathLst>
          </a:cu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BB1E8B98-6885-401B-9AE8-B1DDC170A06C}"/>
              </a:ext>
            </a:extLst>
          </p:cNvPr>
          <p:cNvGrpSpPr/>
          <p:nvPr/>
        </p:nvGrpSpPr>
        <p:grpSpPr>
          <a:xfrm>
            <a:off x="6685940" y="325012"/>
            <a:ext cx="5507115" cy="522339"/>
            <a:chOff x="6684885" y="844822"/>
            <a:chExt cx="5507115" cy="522339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2E0938D9-30BD-4DDF-922F-1FED94FD4AA7}"/>
                </a:ext>
              </a:extLst>
            </p:cNvPr>
            <p:cNvSpPr/>
            <p:nvPr/>
          </p:nvSpPr>
          <p:spPr>
            <a:xfrm>
              <a:off x="6684885" y="844822"/>
              <a:ext cx="5507115" cy="522339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68FA14D-C768-4149-93FF-62AD1E28F0C6}"/>
                </a:ext>
              </a:extLst>
            </p:cNvPr>
            <p:cNvSpPr/>
            <p:nvPr/>
          </p:nvSpPr>
          <p:spPr>
            <a:xfrm>
              <a:off x="681718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 dirty="0"/>
            </a:p>
          </p:txBody>
        </p:sp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AC0D6753-0F97-4005-9C50-199EE46A7CAF}"/>
                </a:ext>
              </a:extLst>
            </p:cNvPr>
            <p:cNvSpPr/>
            <p:nvPr/>
          </p:nvSpPr>
          <p:spPr>
            <a:xfrm>
              <a:off x="7162415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5" name="Rettangolo 34">
              <a:extLst>
                <a:ext uri="{FF2B5EF4-FFF2-40B4-BE49-F238E27FC236}">
                  <a16:creationId xmlns:a16="http://schemas.microsoft.com/office/drawing/2014/main" id="{24B80F43-5A32-4769-8556-4F6BC95B549D}"/>
                </a:ext>
              </a:extLst>
            </p:cNvPr>
            <p:cNvSpPr/>
            <p:nvPr/>
          </p:nvSpPr>
          <p:spPr>
            <a:xfrm>
              <a:off x="752798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5B0A4CDD-D6E7-4E6F-B874-FED3FB5ACF42}"/>
                </a:ext>
              </a:extLst>
            </p:cNvPr>
            <p:cNvSpPr/>
            <p:nvPr/>
          </p:nvSpPr>
          <p:spPr>
            <a:xfrm>
              <a:off x="790127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2FBAC6D1-D452-45D3-AD31-30E477C674CA}"/>
                </a:ext>
              </a:extLst>
            </p:cNvPr>
            <p:cNvSpPr/>
            <p:nvPr/>
          </p:nvSpPr>
          <p:spPr>
            <a:xfrm>
              <a:off x="823529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1" name="Rettangolo 40">
              <a:extLst>
                <a:ext uri="{FF2B5EF4-FFF2-40B4-BE49-F238E27FC236}">
                  <a16:creationId xmlns:a16="http://schemas.microsoft.com/office/drawing/2014/main" id="{70D7702F-7CB3-4EE2-AF07-5904163F4247}"/>
                </a:ext>
              </a:extLst>
            </p:cNvPr>
            <p:cNvSpPr/>
            <p:nvPr/>
          </p:nvSpPr>
          <p:spPr>
            <a:xfrm>
              <a:off x="8580522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2" name="Rettangolo 41">
              <a:extLst>
                <a:ext uri="{FF2B5EF4-FFF2-40B4-BE49-F238E27FC236}">
                  <a16:creationId xmlns:a16="http://schemas.microsoft.com/office/drawing/2014/main" id="{A4C6A5BB-918A-4907-862E-DC2D7CD54DB4}"/>
                </a:ext>
              </a:extLst>
            </p:cNvPr>
            <p:cNvSpPr/>
            <p:nvPr/>
          </p:nvSpPr>
          <p:spPr>
            <a:xfrm>
              <a:off x="8946088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3" name="Rettangolo 42">
              <a:extLst>
                <a:ext uri="{FF2B5EF4-FFF2-40B4-BE49-F238E27FC236}">
                  <a16:creationId xmlns:a16="http://schemas.microsoft.com/office/drawing/2014/main" id="{47F23DA2-1E0C-43CA-BB0C-67BD946107F3}"/>
                </a:ext>
              </a:extLst>
            </p:cNvPr>
            <p:cNvSpPr/>
            <p:nvPr/>
          </p:nvSpPr>
          <p:spPr>
            <a:xfrm>
              <a:off x="9319380" y="961991"/>
              <a:ext cx="288000" cy="288000"/>
            </a:xfrm>
            <a:prstGeom prst="rect">
              <a:avLst/>
            </a:prstGeom>
            <a:solidFill>
              <a:srgbClr val="03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5" name="Rettangolo 44">
              <a:extLst>
                <a:ext uri="{FF2B5EF4-FFF2-40B4-BE49-F238E27FC236}">
                  <a16:creationId xmlns:a16="http://schemas.microsoft.com/office/drawing/2014/main" id="{63C7A080-AFF3-4186-806D-23EF80378D19}"/>
                </a:ext>
              </a:extLst>
            </p:cNvPr>
            <p:cNvSpPr/>
            <p:nvPr/>
          </p:nvSpPr>
          <p:spPr>
            <a:xfrm>
              <a:off x="965245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6" name="Rettangolo 45">
              <a:extLst>
                <a:ext uri="{FF2B5EF4-FFF2-40B4-BE49-F238E27FC236}">
                  <a16:creationId xmlns:a16="http://schemas.microsoft.com/office/drawing/2014/main" id="{BE297A63-511F-45F7-B908-6A2F7F097A8B}"/>
                </a:ext>
              </a:extLst>
            </p:cNvPr>
            <p:cNvSpPr/>
            <p:nvPr/>
          </p:nvSpPr>
          <p:spPr>
            <a:xfrm>
              <a:off x="9997680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7" name="Rettangolo 46">
              <a:extLst>
                <a:ext uri="{FF2B5EF4-FFF2-40B4-BE49-F238E27FC236}">
                  <a16:creationId xmlns:a16="http://schemas.microsoft.com/office/drawing/2014/main" id="{B005FE98-5C60-45F4-8961-F27C2362E123}"/>
                </a:ext>
              </a:extLst>
            </p:cNvPr>
            <p:cNvSpPr/>
            <p:nvPr/>
          </p:nvSpPr>
          <p:spPr>
            <a:xfrm>
              <a:off x="1036324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8" name="Rettangolo 47">
              <a:extLst>
                <a:ext uri="{FF2B5EF4-FFF2-40B4-BE49-F238E27FC236}">
                  <a16:creationId xmlns:a16="http://schemas.microsoft.com/office/drawing/2014/main" id="{51C2AC3D-C853-4278-9F6A-329863EE41DF}"/>
                </a:ext>
              </a:extLst>
            </p:cNvPr>
            <p:cNvSpPr/>
            <p:nvPr/>
          </p:nvSpPr>
          <p:spPr>
            <a:xfrm>
              <a:off x="1073653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9" name="Rettangolo 48">
              <a:extLst>
                <a:ext uri="{FF2B5EF4-FFF2-40B4-BE49-F238E27FC236}">
                  <a16:creationId xmlns:a16="http://schemas.microsoft.com/office/drawing/2014/main" id="{31ED67AE-9105-4C08-8597-C1353C2DA0BA}"/>
                </a:ext>
              </a:extLst>
            </p:cNvPr>
            <p:cNvSpPr/>
            <p:nvPr/>
          </p:nvSpPr>
          <p:spPr>
            <a:xfrm>
              <a:off x="1107055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0" name="Rettangolo 49">
              <a:extLst>
                <a:ext uri="{FF2B5EF4-FFF2-40B4-BE49-F238E27FC236}">
                  <a16:creationId xmlns:a16="http://schemas.microsoft.com/office/drawing/2014/main" id="{26DCA49D-304F-40CA-A9FA-54AF349AE9D9}"/>
                </a:ext>
              </a:extLst>
            </p:cNvPr>
            <p:cNvSpPr/>
            <p:nvPr/>
          </p:nvSpPr>
          <p:spPr>
            <a:xfrm>
              <a:off x="11415787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1" name="Rettangolo 50">
              <a:extLst>
                <a:ext uri="{FF2B5EF4-FFF2-40B4-BE49-F238E27FC236}">
                  <a16:creationId xmlns:a16="http://schemas.microsoft.com/office/drawing/2014/main" id="{601DC664-6EE8-49E3-A0BA-7762122AB675}"/>
                </a:ext>
              </a:extLst>
            </p:cNvPr>
            <p:cNvSpPr/>
            <p:nvPr/>
          </p:nvSpPr>
          <p:spPr>
            <a:xfrm>
              <a:off x="11781353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2DABF2EB-1107-4DFC-992A-EA8865FEC344}"/>
                </a:ext>
              </a:extLst>
            </p:cNvPr>
            <p:cNvSpPr/>
            <p:nvPr/>
          </p:nvSpPr>
          <p:spPr>
            <a:xfrm>
              <a:off x="6776680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01</a:t>
              </a:r>
              <a:endParaRPr lang="it-IT" sz="1000" dirty="0"/>
            </a:p>
          </p:txBody>
        </p:sp>
        <p:sp>
          <p:nvSpPr>
            <p:cNvPr id="53" name="Rettangolo 52">
              <a:extLst>
                <a:ext uri="{FF2B5EF4-FFF2-40B4-BE49-F238E27FC236}">
                  <a16:creationId xmlns:a16="http://schemas.microsoft.com/office/drawing/2014/main" id="{42A77503-8F62-4750-AF4C-D7E001B1DDF2}"/>
                </a:ext>
              </a:extLst>
            </p:cNvPr>
            <p:cNvSpPr/>
            <p:nvPr/>
          </p:nvSpPr>
          <p:spPr>
            <a:xfrm>
              <a:off x="7119505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02</a:t>
              </a:r>
              <a:endParaRPr lang="it-IT" sz="1000" dirty="0"/>
            </a:p>
          </p:txBody>
        </p:sp>
        <p:sp>
          <p:nvSpPr>
            <p:cNvPr id="54" name="Rettangolo 53">
              <a:extLst>
                <a:ext uri="{FF2B5EF4-FFF2-40B4-BE49-F238E27FC236}">
                  <a16:creationId xmlns:a16="http://schemas.microsoft.com/office/drawing/2014/main" id="{D8A90131-9AD5-4F7A-91E2-941A1AC5BCD2}"/>
                </a:ext>
              </a:extLst>
            </p:cNvPr>
            <p:cNvSpPr/>
            <p:nvPr/>
          </p:nvSpPr>
          <p:spPr>
            <a:xfrm>
              <a:off x="7485071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03</a:t>
              </a:r>
              <a:endParaRPr lang="it-IT" sz="1000" dirty="0"/>
            </a:p>
          </p:txBody>
        </p:sp>
        <p:sp>
          <p:nvSpPr>
            <p:cNvPr id="55" name="Rettangolo 54">
              <a:extLst>
                <a:ext uri="{FF2B5EF4-FFF2-40B4-BE49-F238E27FC236}">
                  <a16:creationId xmlns:a16="http://schemas.microsoft.com/office/drawing/2014/main" id="{ABED6E22-16D4-4E0E-BFD9-D6BE0AD00794}"/>
                </a:ext>
              </a:extLst>
            </p:cNvPr>
            <p:cNvSpPr/>
            <p:nvPr/>
          </p:nvSpPr>
          <p:spPr>
            <a:xfrm>
              <a:off x="7855958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04</a:t>
              </a:r>
              <a:endParaRPr lang="it-IT" sz="1000" dirty="0"/>
            </a:p>
          </p:txBody>
        </p:sp>
        <p:sp>
          <p:nvSpPr>
            <p:cNvPr id="56" name="Rettangolo 55">
              <a:extLst>
                <a:ext uri="{FF2B5EF4-FFF2-40B4-BE49-F238E27FC236}">
                  <a16:creationId xmlns:a16="http://schemas.microsoft.com/office/drawing/2014/main" id="{EFA08303-E385-4EDA-91DB-6D1E11A10A68}"/>
                </a:ext>
              </a:extLst>
            </p:cNvPr>
            <p:cNvSpPr/>
            <p:nvPr/>
          </p:nvSpPr>
          <p:spPr>
            <a:xfrm>
              <a:off x="8191581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05</a:t>
              </a:r>
              <a:endParaRPr lang="it-IT" sz="1000" dirty="0"/>
            </a:p>
          </p:txBody>
        </p:sp>
        <p:sp>
          <p:nvSpPr>
            <p:cNvPr id="57" name="Rettangolo 56">
              <a:extLst>
                <a:ext uri="{FF2B5EF4-FFF2-40B4-BE49-F238E27FC236}">
                  <a16:creationId xmlns:a16="http://schemas.microsoft.com/office/drawing/2014/main" id="{6417140C-FF59-44D8-BAAA-B22C48BC851A}"/>
                </a:ext>
              </a:extLst>
            </p:cNvPr>
            <p:cNvSpPr/>
            <p:nvPr/>
          </p:nvSpPr>
          <p:spPr>
            <a:xfrm>
              <a:off x="8536810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06</a:t>
              </a:r>
              <a:endParaRPr lang="it-IT" sz="1000" dirty="0"/>
            </a:p>
          </p:txBody>
        </p:sp>
        <p:sp>
          <p:nvSpPr>
            <p:cNvPr id="58" name="Rettangolo 57">
              <a:extLst>
                <a:ext uri="{FF2B5EF4-FFF2-40B4-BE49-F238E27FC236}">
                  <a16:creationId xmlns:a16="http://schemas.microsoft.com/office/drawing/2014/main" id="{27022B04-5511-4023-BB70-B2D6A6753AA7}"/>
                </a:ext>
              </a:extLst>
            </p:cNvPr>
            <p:cNvSpPr/>
            <p:nvPr/>
          </p:nvSpPr>
          <p:spPr>
            <a:xfrm>
              <a:off x="8906384" y="982881"/>
              <a:ext cx="36740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07</a:t>
              </a:r>
              <a:endParaRPr lang="it-IT" sz="1000" dirty="0"/>
            </a:p>
          </p:txBody>
        </p:sp>
        <p:sp>
          <p:nvSpPr>
            <p:cNvPr id="59" name="Rettangolo 58">
              <a:extLst>
                <a:ext uri="{FF2B5EF4-FFF2-40B4-BE49-F238E27FC236}">
                  <a16:creationId xmlns:a16="http://schemas.microsoft.com/office/drawing/2014/main" id="{F013A9BD-5DEB-4DB0-AFEF-DD514E95D922}"/>
                </a:ext>
              </a:extLst>
            </p:cNvPr>
            <p:cNvSpPr/>
            <p:nvPr/>
          </p:nvSpPr>
          <p:spPr>
            <a:xfrm>
              <a:off x="9274065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08</a:t>
              </a:r>
              <a:endParaRPr lang="it-IT" sz="1000" dirty="0"/>
            </a:p>
          </p:txBody>
        </p:sp>
        <p:sp>
          <p:nvSpPr>
            <p:cNvPr id="60" name="Rettangolo 59">
              <a:extLst>
                <a:ext uri="{FF2B5EF4-FFF2-40B4-BE49-F238E27FC236}">
                  <a16:creationId xmlns:a16="http://schemas.microsoft.com/office/drawing/2014/main" id="{B7A592C8-2F08-4480-84B1-9B5107CF4247}"/>
                </a:ext>
              </a:extLst>
            </p:cNvPr>
            <p:cNvSpPr/>
            <p:nvPr/>
          </p:nvSpPr>
          <p:spPr>
            <a:xfrm>
              <a:off x="9607938" y="982881"/>
              <a:ext cx="37702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09</a:t>
              </a:r>
              <a:endParaRPr lang="it-IT" sz="1000" dirty="0"/>
            </a:p>
          </p:txBody>
        </p:sp>
        <p:sp>
          <p:nvSpPr>
            <p:cNvPr id="61" name="Rettangolo 60">
              <a:extLst>
                <a:ext uri="{FF2B5EF4-FFF2-40B4-BE49-F238E27FC236}">
                  <a16:creationId xmlns:a16="http://schemas.microsoft.com/office/drawing/2014/main" id="{29D41ED7-7368-4FBC-95A8-FA93CC3EFEB9}"/>
                </a:ext>
              </a:extLst>
            </p:cNvPr>
            <p:cNvSpPr/>
            <p:nvPr/>
          </p:nvSpPr>
          <p:spPr>
            <a:xfrm>
              <a:off x="9957174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10</a:t>
              </a:r>
              <a:endParaRPr lang="it-IT" sz="1000" dirty="0"/>
            </a:p>
          </p:txBody>
        </p:sp>
        <p:sp>
          <p:nvSpPr>
            <p:cNvPr id="62" name="Rettangolo 61">
              <a:extLst>
                <a:ext uri="{FF2B5EF4-FFF2-40B4-BE49-F238E27FC236}">
                  <a16:creationId xmlns:a16="http://schemas.microsoft.com/office/drawing/2014/main" id="{8EA49EA8-CF66-4E15-84E0-3DC9B8378664}"/>
                </a:ext>
              </a:extLst>
            </p:cNvPr>
            <p:cNvSpPr/>
            <p:nvPr/>
          </p:nvSpPr>
          <p:spPr>
            <a:xfrm>
              <a:off x="10327549" y="982881"/>
              <a:ext cx="35939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11</a:t>
              </a:r>
              <a:endParaRPr lang="it-IT" sz="1000" dirty="0"/>
            </a:p>
          </p:txBody>
        </p:sp>
        <p:sp>
          <p:nvSpPr>
            <p:cNvPr id="63" name="Rettangolo 62">
              <a:extLst>
                <a:ext uri="{FF2B5EF4-FFF2-40B4-BE49-F238E27FC236}">
                  <a16:creationId xmlns:a16="http://schemas.microsoft.com/office/drawing/2014/main" id="{72F9E20A-13FA-4E8B-BD97-C535F5C53093}"/>
                </a:ext>
              </a:extLst>
            </p:cNvPr>
            <p:cNvSpPr/>
            <p:nvPr/>
          </p:nvSpPr>
          <p:spPr>
            <a:xfrm>
              <a:off x="1069843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12</a:t>
              </a:r>
              <a:endParaRPr lang="it-IT" sz="1000" dirty="0"/>
            </a:p>
          </p:txBody>
        </p:sp>
        <p:sp>
          <p:nvSpPr>
            <p:cNvPr id="64" name="Rettangolo 63">
              <a:extLst>
                <a:ext uri="{FF2B5EF4-FFF2-40B4-BE49-F238E27FC236}">
                  <a16:creationId xmlns:a16="http://schemas.microsoft.com/office/drawing/2014/main" id="{0776E15B-D4E7-445B-BBA0-7C46EF11CEFE}"/>
                </a:ext>
              </a:extLst>
            </p:cNvPr>
            <p:cNvSpPr/>
            <p:nvPr/>
          </p:nvSpPr>
          <p:spPr>
            <a:xfrm>
              <a:off x="1103245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13</a:t>
              </a:r>
              <a:endParaRPr lang="it-IT" sz="1000" dirty="0"/>
            </a:p>
          </p:txBody>
        </p:sp>
        <p:sp>
          <p:nvSpPr>
            <p:cNvPr id="65" name="Rettangolo 64">
              <a:extLst>
                <a:ext uri="{FF2B5EF4-FFF2-40B4-BE49-F238E27FC236}">
                  <a16:creationId xmlns:a16="http://schemas.microsoft.com/office/drawing/2014/main" id="{B3E21542-0B68-4FE7-9912-44009D08273F}"/>
                </a:ext>
              </a:extLst>
            </p:cNvPr>
            <p:cNvSpPr/>
            <p:nvPr/>
          </p:nvSpPr>
          <p:spPr>
            <a:xfrm>
              <a:off x="11375282" y="982881"/>
              <a:ext cx="36901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14</a:t>
              </a:r>
              <a:endParaRPr lang="it-IT" sz="1000" dirty="0"/>
            </a:p>
          </p:txBody>
        </p:sp>
        <p:sp>
          <p:nvSpPr>
            <p:cNvPr id="66" name="Rettangolo 65">
              <a:extLst>
                <a:ext uri="{FF2B5EF4-FFF2-40B4-BE49-F238E27FC236}">
                  <a16:creationId xmlns:a16="http://schemas.microsoft.com/office/drawing/2014/main" id="{5BE9EE0D-D279-4679-B4C5-D0CF3E96715E}"/>
                </a:ext>
              </a:extLst>
            </p:cNvPr>
            <p:cNvSpPr/>
            <p:nvPr/>
          </p:nvSpPr>
          <p:spPr>
            <a:xfrm>
              <a:off x="11742450" y="982881"/>
              <a:ext cx="36580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15</a:t>
              </a:r>
              <a:endParaRPr lang="it-IT" sz="1000" dirty="0"/>
            </a:p>
          </p:txBody>
        </p:sp>
      </p:grpSp>
      <p:sp>
        <p:nvSpPr>
          <p:cNvPr id="71" name="Segnaposto testo 19">
            <a:extLst>
              <a:ext uri="{FF2B5EF4-FFF2-40B4-BE49-F238E27FC236}">
                <a16:creationId xmlns:a16="http://schemas.microsoft.com/office/drawing/2014/main" id="{E75355B6-784B-4BEA-8DBD-69DE329A8B1D}"/>
              </a:ext>
            </a:extLst>
          </p:cNvPr>
          <p:cNvSpPr txBox="1">
            <a:spLocks/>
          </p:cNvSpPr>
          <p:nvPr/>
        </p:nvSpPr>
        <p:spPr>
          <a:xfrm>
            <a:off x="616192" y="3406684"/>
            <a:ext cx="10615558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Caratteristiche Tecniche e Funzionalità</a:t>
            </a:r>
            <a:endParaRPr lang="en-US" sz="1400" b="1" dirty="0">
              <a:solidFill>
                <a:srgbClr val="104392"/>
              </a:solidFill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9A267EDA-CDCB-46D5-9F29-169C5A5BF59F}"/>
              </a:ext>
            </a:extLst>
          </p:cNvPr>
          <p:cNvGrpSpPr/>
          <p:nvPr/>
        </p:nvGrpSpPr>
        <p:grpSpPr>
          <a:xfrm>
            <a:off x="616191" y="3786410"/>
            <a:ext cx="10861433" cy="2248793"/>
            <a:chOff x="616191" y="3790056"/>
            <a:chExt cx="10861433" cy="2248793"/>
          </a:xfrm>
        </p:grpSpPr>
        <p:sp>
          <p:nvSpPr>
            <p:cNvPr id="72" name="Rettangolo 71">
              <a:extLst>
                <a:ext uri="{FF2B5EF4-FFF2-40B4-BE49-F238E27FC236}">
                  <a16:creationId xmlns:a16="http://schemas.microsoft.com/office/drawing/2014/main" id="{8F54A6AA-EE3B-4C94-8170-09D7D4FE4582}"/>
                </a:ext>
              </a:extLst>
            </p:cNvPr>
            <p:cNvSpPr/>
            <p:nvPr/>
          </p:nvSpPr>
          <p:spPr>
            <a:xfrm>
              <a:off x="616191" y="3790056"/>
              <a:ext cx="10861433" cy="2248793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7" name="Rettangolo 76">
              <a:extLst>
                <a:ext uri="{FF2B5EF4-FFF2-40B4-BE49-F238E27FC236}">
                  <a16:creationId xmlns:a16="http://schemas.microsoft.com/office/drawing/2014/main" id="{CD09DEA5-73E7-4EAC-8AE9-4F8CD47BCA06}"/>
                </a:ext>
              </a:extLst>
            </p:cNvPr>
            <p:cNvSpPr/>
            <p:nvPr/>
          </p:nvSpPr>
          <p:spPr>
            <a:xfrm>
              <a:off x="976544" y="4068067"/>
              <a:ext cx="10095068" cy="16927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it-IT" sz="1100" b="1" dirty="0">
                  <a:solidFill>
                    <a:schemeClr val="bg1"/>
                  </a:solidFill>
                  <a:latin typeface="TIM Sans" panose="020B0604020202020204" charset="0"/>
                </a:rPr>
                <a:t>SSL Organization Validation - OV (Convalida a livello di organizzazione): 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certificano l’effettiva esistenza dell’azienda che risulta intestataria del sito e possono essere richiesti solo da rappresentanti autorizzati dell'azienda. Esiste una variante del certificato, denominata wildcard, che prevede la certificazione anche di tutti i sottodomini del sito.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it-IT" sz="1100" b="1" dirty="0">
                  <a:solidFill>
                    <a:schemeClr val="bg1"/>
                  </a:solidFill>
                  <a:latin typeface="TIM Sans" panose="020B0604020202020204" charset="0"/>
                </a:rPr>
                <a:t>SSL Extended Validation - EV (Convalida estesa): 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certificano la sicurezza e l’affidabilità dei siti visitati esponendo il nome dell’azienda per esteso nella barra degli indirizzi del browser e possono essere richiesti solo da rappresentanti autorizzati dell'azienda.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it-IT" sz="1100" b="1" dirty="0">
                  <a:solidFill>
                    <a:schemeClr val="bg1"/>
                  </a:solidFill>
                  <a:latin typeface="TIM Sans" panose="020B0604020202020204" charset="0"/>
                </a:rPr>
                <a:t>SSL Domain Validation  - DV (Convalida a livello di dominio): 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certificano solo il Dominio Internet e possono essere richiesti solo dall'effettivo intestatario del dominio.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it-IT" sz="1100" b="1" dirty="0">
                  <a:solidFill>
                    <a:schemeClr val="bg1"/>
                  </a:solidFill>
                  <a:latin typeface="TIM Sans" panose="020B0604020202020204" charset="0"/>
                </a:rPr>
                <a:t>SSL Code </a:t>
              </a:r>
              <a:r>
                <a:rPr lang="it-IT" sz="1100" b="1" dirty="0" err="1">
                  <a:solidFill>
                    <a:schemeClr val="bg1"/>
                  </a:solidFill>
                  <a:latin typeface="TIM Sans" panose="020B0604020202020204" charset="0"/>
                </a:rPr>
                <a:t>Signing</a:t>
              </a:r>
              <a:r>
                <a:rPr lang="it-IT" sz="1100" b="1" dirty="0">
                  <a:solidFill>
                    <a:schemeClr val="bg1"/>
                  </a:solidFill>
                  <a:latin typeface="TIM Sans" panose="020B0604020202020204" charset="0"/>
                </a:rPr>
                <a:t>: 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consentono agli editori di software di firmare digitalmente il proprio codice, inclusi applicazioni, eseguibili, script e programmi, per garantire che il software non è stato manomesso da alcuna fonte esterna.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it-IT" sz="1100" b="1" dirty="0">
                  <a:solidFill>
                    <a:schemeClr val="bg1"/>
                  </a:solidFill>
                  <a:latin typeface="TIM Sans" panose="020B0604020202020204" charset="0"/>
                </a:rPr>
                <a:t>SSL Client Auth: 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garantiscono la sicurezza, la riservatezza e l'integrità della posta elettronica grazie all’utilizzo della crittografia e delle firme digitali.</a:t>
              </a:r>
            </a:p>
          </p:txBody>
        </p:sp>
      </p:grpSp>
      <p:graphicFrame>
        <p:nvGraphicFramePr>
          <p:cNvPr id="86" name="Tabella 31">
            <a:extLst>
              <a:ext uri="{FF2B5EF4-FFF2-40B4-BE49-F238E27FC236}">
                <a16:creationId xmlns:a16="http://schemas.microsoft.com/office/drawing/2014/main" id="{305877A8-DA03-49DD-8CD2-87596F41F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780656"/>
              </p:ext>
            </p:extLst>
          </p:nvPr>
        </p:nvGraphicFramePr>
        <p:xfrm>
          <a:off x="7673036" y="1477048"/>
          <a:ext cx="3743806" cy="1969920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3743806">
                  <a:extLst>
                    <a:ext uri="{9D8B030D-6E8A-4147-A177-3AD203B41FA5}">
                      <a16:colId xmlns:a16="http://schemas.microsoft.com/office/drawing/2014/main" val="4160693402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it-IT" sz="1100" b="0" dirty="0">
                          <a:latin typeface="TIM Sans" panose="020B0604020202020204" charset="0"/>
                        </a:rPr>
                        <a:t>Fasce</a:t>
                      </a:r>
                    </a:p>
                  </a:txBody>
                  <a:tcPr anchor="ctr">
                    <a:solidFill>
                      <a:srgbClr val="0031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913830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1: SSL OV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866112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2: SSL OV Wildcard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0839819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3: SSL EV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93164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4: SSL DV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746796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5: SSL Code </a:t>
                      </a:r>
                      <a:r>
                        <a:rPr lang="it-IT" sz="1200" b="0" i="0" kern="1200" dirty="0" err="1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Signing</a:t>
                      </a:r>
                      <a:endParaRPr lang="it-IT" sz="1200" b="0" i="0" kern="1200" dirty="0">
                        <a:solidFill>
                          <a:srgbClr val="002060"/>
                        </a:solidFill>
                        <a:latin typeface="TIM Sans Light" panose="02020503040602060503" pitchFamily="18" charset="77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1439074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6: SSL Client Auth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204820"/>
                  </a:ext>
                </a:extLst>
              </a:tr>
            </a:tbl>
          </a:graphicData>
        </a:graphic>
      </p:graphicFrame>
      <p:sp>
        <p:nvSpPr>
          <p:cNvPr id="81" name="CasellaDiTesto 80">
            <a:extLst>
              <a:ext uri="{FF2B5EF4-FFF2-40B4-BE49-F238E27FC236}">
                <a16:creationId xmlns:a16="http://schemas.microsoft.com/office/drawing/2014/main" id="{30336F1C-A8FB-4589-9293-57C6B67E6720}"/>
              </a:ext>
            </a:extLst>
          </p:cNvPr>
          <p:cNvSpPr txBox="1"/>
          <p:nvPr/>
        </p:nvSpPr>
        <p:spPr>
          <a:xfrm>
            <a:off x="2884283" y="1299600"/>
            <a:ext cx="4221957" cy="1829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 rtl="0"/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I 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certificati SSL 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(Secure Sockets Layer) / TLS (Transport Layer Security), sono protocolli standard necessari a garantire 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affidabilità e sicurezza della comunicazione 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tra le componenti client e server di un’applicazione internet. Il certificato assicura che le 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informazioni sensibili 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fornite dagli utenti sul web rimangano 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riservate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 e non vengano in alcun modo intercettate da terze parti (comunicazione criptata tra il client server e il server web).</a:t>
            </a:r>
          </a:p>
        </p:txBody>
      </p:sp>
      <p:pic>
        <p:nvPicPr>
          <p:cNvPr id="68" name="Picture 2" descr="immagine">
            <a:extLst>
              <a:ext uri="{FF2B5EF4-FFF2-40B4-BE49-F238E27FC236}">
                <a16:creationId xmlns:a16="http://schemas.microsoft.com/office/drawing/2014/main" id="{B866DCF3-84BF-47CC-A9EE-E53650542F9E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00" y="1299600"/>
            <a:ext cx="2016000" cy="187200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Immagine 68">
            <a:extLst>
              <a:ext uri="{FF2B5EF4-FFF2-40B4-BE49-F238E27FC236}">
                <a16:creationId xmlns:a16="http://schemas.microsoft.com/office/drawing/2014/main" id="{D569132B-3C9E-495B-84DB-4EB7E4F180D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3790" y="912357"/>
            <a:ext cx="1594547" cy="642963"/>
          </a:xfrm>
          <a:prstGeom prst="rect">
            <a:avLst/>
          </a:prstGeom>
        </p:spPr>
      </p:pic>
      <p:sp>
        <p:nvSpPr>
          <p:cNvPr id="67" name="Segnaposto testo 19">
            <a:extLst>
              <a:ext uri="{FF2B5EF4-FFF2-40B4-BE49-F238E27FC236}">
                <a16:creationId xmlns:a16="http://schemas.microsoft.com/office/drawing/2014/main" id="{0184132A-B809-42DA-B455-0AAB0FFD0F16}"/>
              </a:ext>
            </a:extLst>
          </p:cNvPr>
          <p:cNvSpPr txBox="1">
            <a:spLocks/>
          </p:cNvSpPr>
          <p:nvPr/>
        </p:nvSpPr>
        <p:spPr>
          <a:xfrm>
            <a:off x="7617041" y="1070405"/>
            <a:ext cx="2043897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Tecnologia Proposta:</a:t>
            </a:r>
            <a:endParaRPr lang="en-US" sz="1400" b="1" dirty="0">
              <a:solidFill>
                <a:srgbClr val="1043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4405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ttangolo 75">
            <a:extLst>
              <a:ext uri="{FF2B5EF4-FFF2-40B4-BE49-F238E27FC236}">
                <a16:creationId xmlns:a16="http://schemas.microsoft.com/office/drawing/2014/main" id="{52228E92-6B2C-4344-BBFA-287E6F8306B5}"/>
              </a:ext>
            </a:extLst>
          </p:cNvPr>
          <p:cNvSpPr/>
          <p:nvPr/>
        </p:nvSpPr>
        <p:spPr>
          <a:xfrm>
            <a:off x="616193" y="1160865"/>
            <a:ext cx="6753928" cy="2146036"/>
          </a:xfrm>
          <a:prstGeom prst="rect">
            <a:avLst/>
          </a:prstGeom>
          <a:solidFill>
            <a:srgbClr val="0070C0">
              <a:alpha val="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E0588D4E-328A-2849-A2D5-7D835758E316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5691475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200" dirty="0">
                <a:solidFill>
                  <a:srgbClr val="283481"/>
                </a:solidFill>
                <a:latin typeface="TIM Sans Medium" panose="02020503040602060503" pitchFamily="18" charset="0"/>
              </a:rPr>
              <a:t>#09. Formazione e Security Awareness</a:t>
            </a:r>
          </a:p>
          <a:p>
            <a:endParaRPr lang="it-IT" sz="2200" dirty="0">
              <a:solidFill>
                <a:srgbClr val="283481"/>
              </a:solidFill>
              <a:latin typeface="TIM Sans Medium" panose="02020503040602060503" pitchFamily="18" charset="0"/>
            </a:endParaRPr>
          </a:p>
        </p:txBody>
      </p:sp>
      <p:sp>
        <p:nvSpPr>
          <p:cNvPr id="15" name="Figura a mano libera 11">
            <a:extLst>
              <a:ext uri="{FF2B5EF4-FFF2-40B4-BE49-F238E27FC236}">
                <a16:creationId xmlns:a16="http://schemas.microsoft.com/office/drawing/2014/main" id="{43603206-9D69-40C7-8B2D-76B0E5EB87B8}"/>
              </a:ext>
            </a:extLst>
          </p:cNvPr>
          <p:cNvSpPr/>
          <p:nvPr/>
        </p:nvSpPr>
        <p:spPr>
          <a:xfrm>
            <a:off x="-6051" y="2061255"/>
            <a:ext cx="620122" cy="820882"/>
          </a:xfrm>
          <a:custGeom>
            <a:avLst/>
            <a:gdLst>
              <a:gd name="connsiteX0" fmla="*/ 2036619 w 2036619"/>
              <a:gd name="connsiteY0" fmla="*/ 0 h 820882"/>
              <a:gd name="connsiteX1" fmla="*/ 831273 w 2036619"/>
              <a:gd name="connsiteY1" fmla="*/ 0 h 820882"/>
              <a:gd name="connsiteX2" fmla="*/ 831273 w 2036619"/>
              <a:gd name="connsiteY2" fmla="*/ 820882 h 820882"/>
              <a:gd name="connsiteX3" fmla="*/ 0 w 2036619"/>
              <a:gd name="connsiteY3" fmla="*/ 820882 h 820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6619" h="820882">
                <a:moveTo>
                  <a:pt x="2036619" y="0"/>
                </a:moveTo>
                <a:lnTo>
                  <a:pt x="831273" y="0"/>
                </a:lnTo>
                <a:lnTo>
                  <a:pt x="831273" y="820882"/>
                </a:lnTo>
                <a:lnTo>
                  <a:pt x="0" y="820882"/>
                </a:lnTo>
              </a:path>
            </a:pathLst>
          </a:cu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1" name="Segnaposto testo 19">
            <a:extLst>
              <a:ext uri="{FF2B5EF4-FFF2-40B4-BE49-F238E27FC236}">
                <a16:creationId xmlns:a16="http://schemas.microsoft.com/office/drawing/2014/main" id="{E75355B6-784B-4BEA-8DBD-69DE329A8B1D}"/>
              </a:ext>
            </a:extLst>
          </p:cNvPr>
          <p:cNvSpPr txBox="1">
            <a:spLocks/>
          </p:cNvSpPr>
          <p:nvPr/>
        </p:nvSpPr>
        <p:spPr>
          <a:xfrm>
            <a:off x="616192" y="3406684"/>
            <a:ext cx="10615558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Caratteristiche Principali del Servizio</a:t>
            </a:r>
            <a:endParaRPr lang="en-US" sz="1400" b="1" dirty="0">
              <a:solidFill>
                <a:srgbClr val="104392"/>
              </a:solidFill>
            </a:endParaRPr>
          </a:p>
        </p:txBody>
      </p:sp>
      <p:graphicFrame>
        <p:nvGraphicFramePr>
          <p:cNvPr id="86" name="Tabella 31">
            <a:extLst>
              <a:ext uri="{FF2B5EF4-FFF2-40B4-BE49-F238E27FC236}">
                <a16:creationId xmlns:a16="http://schemas.microsoft.com/office/drawing/2014/main" id="{305877A8-DA03-49DD-8CD2-87596F41F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699165"/>
              </p:ext>
            </p:extLst>
          </p:nvPr>
        </p:nvGraphicFramePr>
        <p:xfrm>
          <a:off x="7673036" y="1477048"/>
          <a:ext cx="3743806" cy="1512720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3743806">
                  <a:extLst>
                    <a:ext uri="{9D8B030D-6E8A-4147-A177-3AD203B41FA5}">
                      <a16:colId xmlns:a16="http://schemas.microsoft.com/office/drawing/2014/main" val="4160693402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it-IT" sz="1100" b="0" dirty="0">
                          <a:latin typeface="TIM Sans" panose="020B0604020202020204" charset="0"/>
                        </a:rPr>
                        <a:t>Metrica</a:t>
                      </a:r>
                    </a:p>
                  </a:txBody>
                  <a:tcPr anchor="ctr">
                    <a:solidFill>
                      <a:srgbClr val="0031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913830"/>
                  </a:ext>
                </a:extLst>
              </a:tr>
              <a:tr h="2713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Giornate/Uomo del Team Ottimale, pari a 8 ore lavorative complessive secondo le seguenti modalità di erogazione: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866112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288000" marR="0" lvl="0" indent="-144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On-site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0839819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288000" indent="-144000" algn="l">
                        <a:buFont typeface="Arial" panose="020B0604020202020204" pitchFamily="34" charset="0"/>
                        <a:buChar char="•"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Da Remoto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93164"/>
                  </a:ext>
                </a:extLst>
              </a:tr>
            </a:tbl>
          </a:graphicData>
        </a:graphic>
      </p:graphicFrame>
      <p:sp>
        <p:nvSpPr>
          <p:cNvPr id="68" name="CasellaDiTesto 67">
            <a:extLst>
              <a:ext uri="{FF2B5EF4-FFF2-40B4-BE49-F238E27FC236}">
                <a16:creationId xmlns:a16="http://schemas.microsoft.com/office/drawing/2014/main" id="{BEC42F45-A20E-4089-973E-9F1877BB607B}"/>
              </a:ext>
            </a:extLst>
          </p:cNvPr>
          <p:cNvSpPr txBox="1"/>
          <p:nvPr/>
        </p:nvSpPr>
        <p:spPr>
          <a:xfrm>
            <a:off x="2884283" y="1303448"/>
            <a:ext cx="4221957" cy="1829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 rtl="0"/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Il servizio è mirato a sensibilizzare l’Amministrazione su aspetti della 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sicurezza delle informazioni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, incrementando il livello di consapevolezza dei dipendenti, innalzando il livello di sicurezza dell’organizzazione e l’efficacia in termini di 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protezione dei dati aziendali critici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 e dati personali. Lo scopo è sviluppare negli utenti competenze, 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tecniche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 e metodi fondamentali per prevenire gli 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incidenti di sicurezza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 e reagire al meglio a fronte di eventuali problemi.</a:t>
            </a:r>
          </a:p>
        </p:txBody>
      </p:sp>
      <p:grpSp>
        <p:nvGrpSpPr>
          <p:cNvPr id="67" name="Gruppo 66">
            <a:extLst>
              <a:ext uri="{FF2B5EF4-FFF2-40B4-BE49-F238E27FC236}">
                <a16:creationId xmlns:a16="http://schemas.microsoft.com/office/drawing/2014/main" id="{EBFFC687-5FAA-4D57-81D9-D6D889D6D16C}"/>
              </a:ext>
            </a:extLst>
          </p:cNvPr>
          <p:cNvGrpSpPr/>
          <p:nvPr/>
        </p:nvGrpSpPr>
        <p:grpSpPr>
          <a:xfrm>
            <a:off x="616192" y="3786410"/>
            <a:ext cx="2016000" cy="2248793"/>
            <a:chOff x="616192" y="3790056"/>
            <a:chExt cx="2016000" cy="2248793"/>
          </a:xfrm>
        </p:grpSpPr>
        <p:sp>
          <p:nvSpPr>
            <p:cNvPr id="72" name="Rettangolo 71">
              <a:extLst>
                <a:ext uri="{FF2B5EF4-FFF2-40B4-BE49-F238E27FC236}">
                  <a16:creationId xmlns:a16="http://schemas.microsoft.com/office/drawing/2014/main" id="{5DEEE5C3-14DF-488F-9627-CAF0CD2B38E0}"/>
                </a:ext>
              </a:extLst>
            </p:cNvPr>
            <p:cNvSpPr/>
            <p:nvPr/>
          </p:nvSpPr>
          <p:spPr>
            <a:xfrm>
              <a:off x="616192" y="3790056"/>
              <a:ext cx="2016000" cy="2248793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3" name="Rettangolo 72">
              <a:extLst>
                <a:ext uri="{FF2B5EF4-FFF2-40B4-BE49-F238E27FC236}">
                  <a16:creationId xmlns:a16="http://schemas.microsoft.com/office/drawing/2014/main" id="{E6F7DACC-3466-4201-A879-2EEBCBB40575}"/>
                </a:ext>
              </a:extLst>
            </p:cNvPr>
            <p:cNvSpPr/>
            <p:nvPr/>
          </p:nvSpPr>
          <p:spPr>
            <a:xfrm>
              <a:off x="714375" y="3936034"/>
              <a:ext cx="1800000" cy="173893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Corsi su Piattaforma </a:t>
              </a:r>
            </a:p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e-learning</a:t>
              </a:r>
            </a:p>
            <a:p>
              <a:pPr>
                <a:spcAft>
                  <a:spcPts val="600"/>
                </a:spcAft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Preparazione e condivisione di materiale informativo tramite contenuti e-learning anche in modalità «Escape-Room» ed erogazione di «Security Gaming». </a:t>
              </a:r>
            </a:p>
            <a:p>
              <a:pPr>
                <a:spcAft>
                  <a:spcPts val="600"/>
                </a:spcAft>
              </a:pPr>
              <a:endParaRPr lang="it-IT" sz="1100" dirty="0">
                <a:solidFill>
                  <a:schemeClr val="bg1"/>
                </a:solidFill>
                <a:latin typeface="TIM Sans" panose="020B0604020202020204" charset="0"/>
              </a:endParaRPr>
            </a:p>
          </p:txBody>
        </p:sp>
      </p:grpSp>
      <p:grpSp>
        <p:nvGrpSpPr>
          <p:cNvPr id="77" name="Gruppo 76">
            <a:extLst>
              <a:ext uri="{FF2B5EF4-FFF2-40B4-BE49-F238E27FC236}">
                <a16:creationId xmlns:a16="http://schemas.microsoft.com/office/drawing/2014/main" id="{A2976E4B-E53C-486D-8FB1-3DFAC4C59865}"/>
              </a:ext>
            </a:extLst>
          </p:cNvPr>
          <p:cNvGrpSpPr/>
          <p:nvPr/>
        </p:nvGrpSpPr>
        <p:grpSpPr>
          <a:xfrm>
            <a:off x="2715519" y="3786411"/>
            <a:ext cx="2016000" cy="2248791"/>
            <a:chOff x="2828219" y="3790057"/>
            <a:chExt cx="2016000" cy="2248791"/>
          </a:xfrm>
        </p:grpSpPr>
        <p:sp>
          <p:nvSpPr>
            <p:cNvPr id="85" name="Rettangolo 84">
              <a:extLst>
                <a:ext uri="{FF2B5EF4-FFF2-40B4-BE49-F238E27FC236}">
                  <a16:creationId xmlns:a16="http://schemas.microsoft.com/office/drawing/2014/main" id="{781FA6A2-EF46-41AC-A83D-B30AE2B238F1}"/>
                </a:ext>
              </a:extLst>
            </p:cNvPr>
            <p:cNvSpPr/>
            <p:nvPr/>
          </p:nvSpPr>
          <p:spPr>
            <a:xfrm>
              <a:off x="2828219" y="3790057"/>
              <a:ext cx="2016000" cy="224879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93" name="Rettangolo 92">
              <a:extLst>
                <a:ext uri="{FF2B5EF4-FFF2-40B4-BE49-F238E27FC236}">
                  <a16:creationId xmlns:a16="http://schemas.microsoft.com/office/drawing/2014/main" id="{7243091A-6656-44E3-B397-9A508CE509B6}"/>
                </a:ext>
              </a:extLst>
            </p:cNvPr>
            <p:cNvSpPr/>
            <p:nvPr/>
          </p:nvSpPr>
          <p:spPr>
            <a:xfrm>
              <a:off x="2919719" y="3936034"/>
              <a:ext cx="1800000" cy="18312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Predisposizione di Pillole di Sicurezza</a:t>
              </a:r>
            </a:p>
            <a:p>
              <a:pPr>
                <a:spcAft>
                  <a:spcPts val="600"/>
                </a:spcAft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Preparazione e condivisione di un set di pillole di sicurezza relative a diversi aspetti della sicurezza delle informazioni, delle minacce cyber (es. Phishing, OSINT) e minacce connesse alle nuove tecnologie.</a:t>
              </a:r>
            </a:p>
          </p:txBody>
        </p:sp>
      </p:grpSp>
      <p:grpSp>
        <p:nvGrpSpPr>
          <p:cNvPr id="95" name="Gruppo 94">
            <a:extLst>
              <a:ext uri="{FF2B5EF4-FFF2-40B4-BE49-F238E27FC236}">
                <a16:creationId xmlns:a16="http://schemas.microsoft.com/office/drawing/2014/main" id="{142404BF-00E8-4F31-9705-5B84A88071F0}"/>
              </a:ext>
            </a:extLst>
          </p:cNvPr>
          <p:cNvGrpSpPr/>
          <p:nvPr/>
        </p:nvGrpSpPr>
        <p:grpSpPr>
          <a:xfrm>
            <a:off x="4814846" y="3786411"/>
            <a:ext cx="2016000" cy="2248790"/>
            <a:chOff x="5040246" y="3790058"/>
            <a:chExt cx="2016000" cy="2248790"/>
          </a:xfrm>
        </p:grpSpPr>
        <p:sp>
          <p:nvSpPr>
            <p:cNvPr id="96" name="Rettangolo 95">
              <a:extLst>
                <a:ext uri="{FF2B5EF4-FFF2-40B4-BE49-F238E27FC236}">
                  <a16:creationId xmlns:a16="http://schemas.microsoft.com/office/drawing/2014/main" id="{36CC3F54-D2FE-4ECB-8508-7303821FB709}"/>
                </a:ext>
              </a:extLst>
            </p:cNvPr>
            <p:cNvSpPr/>
            <p:nvPr/>
          </p:nvSpPr>
          <p:spPr>
            <a:xfrm>
              <a:off x="5040246" y="3790058"/>
              <a:ext cx="2016000" cy="2248790"/>
            </a:xfrm>
            <a:prstGeom prst="rect">
              <a:avLst/>
            </a:prstGeom>
            <a:solidFill>
              <a:srgbClr val="003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97" name="Rettangolo 96">
              <a:extLst>
                <a:ext uri="{FF2B5EF4-FFF2-40B4-BE49-F238E27FC236}">
                  <a16:creationId xmlns:a16="http://schemas.microsoft.com/office/drawing/2014/main" id="{23F3EE4D-23C7-49E2-B8D1-66682D29F8C2}"/>
                </a:ext>
              </a:extLst>
            </p:cNvPr>
            <p:cNvSpPr/>
            <p:nvPr/>
          </p:nvSpPr>
          <p:spPr>
            <a:xfrm>
              <a:off x="5143500" y="3936034"/>
              <a:ext cx="1800000" cy="200054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Diffusioni di Newsletter Periodiche</a:t>
              </a:r>
            </a:p>
            <a:p>
              <a:pPr>
                <a:spcAft>
                  <a:spcPts val="600"/>
                </a:spcAft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Predisposizione ed invio di e-mail a tutti i dipendenti con cadenza concordata su tematiche relative alla Cyber Security, Intelligenza Artificiale (AI), news su fatti ed eventi di tipo cyber recenti e realmente accaduti.</a:t>
              </a:r>
            </a:p>
          </p:txBody>
        </p:sp>
      </p:grpSp>
      <p:grpSp>
        <p:nvGrpSpPr>
          <p:cNvPr id="98" name="Gruppo 97">
            <a:extLst>
              <a:ext uri="{FF2B5EF4-FFF2-40B4-BE49-F238E27FC236}">
                <a16:creationId xmlns:a16="http://schemas.microsoft.com/office/drawing/2014/main" id="{7CEAD601-2264-4346-89D3-B46E5134243D}"/>
              </a:ext>
            </a:extLst>
          </p:cNvPr>
          <p:cNvGrpSpPr/>
          <p:nvPr/>
        </p:nvGrpSpPr>
        <p:grpSpPr>
          <a:xfrm>
            <a:off x="6914173" y="3786411"/>
            <a:ext cx="2016000" cy="2248790"/>
            <a:chOff x="7252273" y="3790058"/>
            <a:chExt cx="2016000" cy="2248790"/>
          </a:xfrm>
        </p:grpSpPr>
        <p:sp>
          <p:nvSpPr>
            <p:cNvPr id="99" name="Rettangolo 98">
              <a:extLst>
                <a:ext uri="{FF2B5EF4-FFF2-40B4-BE49-F238E27FC236}">
                  <a16:creationId xmlns:a16="http://schemas.microsoft.com/office/drawing/2014/main" id="{8AF3DB11-2140-4E31-89DC-78CE4D34F32F}"/>
                </a:ext>
              </a:extLst>
            </p:cNvPr>
            <p:cNvSpPr/>
            <p:nvPr/>
          </p:nvSpPr>
          <p:spPr>
            <a:xfrm>
              <a:off x="7252273" y="3790058"/>
              <a:ext cx="2016000" cy="2248790"/>
            </a:xfrm>
            <a:prstGeom prst="rect">
              <a:avLst/>
            </a:prstGeom>
            <a:solidFill>
              <a:srgbClr val="045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100" name="Rettangolo 99">
              <a:extLst>
                <a:ext uri="{FF2B5EF4-FFF2-40B4-BE49-F238E27FC236}">
                  <a16:creationId xmlns:a16="http://schemas.microsoft.com/office/drawing/2014/main" id="{25069E94-41C9-4F92-AC50-C9A81EE636CF}"/>
                </a:ext>
              </a:extLst>
            </p:cNvPr>
            <p:cNvSpPr/>
            <p:nvPr/>
          </p:nvSpPr>
          <p:spPr>
            <a:xfrm>
              <a:off x="7370120" y="3936034"/>
              <a:ext cx="1800000" cy="16619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Sessioni Informative Frontali</a:t>
              </a:r>
            </a:p>
            <a:p>
              <a:pPr>
                <a:spcAft>
                  <a:spcPts val="600"/>
                </a:spcAft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Predisposizione di materiale formativo erogazione di sessioni frontali con l’obiettivo di </a:t>
              </a:r>
              <a:r>
                <a:rPr lang="it-IT" sz="1100" b="1" dirty="0">
                  <a:solidFill>
                    <a:schemeClr val="bg1"/>
                  </a:solidFill>
                  <a:latin typeface="TIM Sans" panose="020B0604020202020204" charset="0"/>
                </a:rPr>
                <a:t>costruire 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un </a:t>
              </a:r>
              <a:r>
                <a:rPr lang="it-IT" sz="1100" b="1" i="1" dirty="0">
                  <a:solidFill>
                    <a:schemeClr val="bg1"/>
                  </a:solidFill>
                  <a:latin typeface="TIM Sans" panose="020B0604020202020204" charset="0"/>
                </a:rPr>
                <a:t>know-how 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a partire da eventi realmente accaduti e minacce verificate.</a:t>
              </a:r>
            </a:p>
          </p:txBody>
        </p:sp>
      </p:grpSp>
      <p:grpSp>
        <p:nvGrpSpPr>
          <p:cNvPr id="101" name="Gruppo 100">
            <a:extLst>
              <a:ext uri="{FF2B5EF4-FFF2-40B4-BE49-F238E27FC236}">
                <a16:creationId xmlns:a16="http://schemas.microsoft.com/office/drawing/2014/main" id="{E79A5DED-3328-4574-A817-C19452B3F719}"/>
              </a:ext>
            </a:extLst>
          </p:cNvPr>
          <p:cNvGrpSpPr/>
          <p:nvPr/>
        </p:nvGrpSpPr>
        <p:grpSpPr>
          <a:xfrm>
            <a:off x="9013499" y="3786411"/>
            <a:ext cx="2016000" cy="2248790"/>
            <a:chOff x="9464300" y="3790058"/>
            <a:chExt cx="2016000" cy="2248790"/>
          </a:xfrm>
        </p:grpSpPr>
        <p:sp>
          <p:nvSpPr>
            <p:cNvPr id="102" name="Rettangolo 101">
              <a:extLst>
                <a:ext uri="{FF2B5EF4-FFF2-40B4-BE49-F238E27FC236}">
                  <a16:creationId xmlns:a16="http://schemas.microsoft.com/office/drawing/2014/main" id="{5C979376-F150-41D0-B723-2E537F861BC8}"/>
                </a:ext>
              </a:extLst>
            </p:cNvPr>
            <p:cNvSpPr/>
            <p:nvPr/>
          </p:nvSpPr>
          <p:spPr>
            <a:xfrm>
              <a:off x="9464300" y="3790058"/>
              <a:ext cx="2016000" cy="2248790"/>
            </a:xfrm>
            <a:prstGeom prst="rect">
              <a:avLst/>
            </a:prstGeom>
            <a:solidFill>
              <a:srgbClr val="03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103" name="Rettangolo 102">
              <a:extLst>
                <a:ext uri="{FF2B5EF4-FFF2-40B4-BE49-F238E27FC236}">
                  <a16:creationId xmlns:a16="http://schemas.microsoft.com/office/drawing/2014/main" id="{9E91A13A-4968-40D7-BBF5-1A59C9C81E7C}"/>
                </a:ext>
              </a:extLst>
            </p:cNvPr>
            <p:cNvSpPr/>
            <p:nvPr/>
          </p:nvSpPr>
          <p:spPr>
            <a:xfrm>
              <a:off x="9572625" y="3936034"/>
              <a:ext cx="1800000" cy="18312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Simulazione di Campagne di Phishing</a:t>
              </a:r>
            </a:p>
            <a:p>
              <a:pPr>
                <a:spcAft>
                  <a:spcPts val="600"/>
                </a:spcAft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Predisposizione e condivisione di e-mail fittizie a tutti i dipendenti con l’obiettivo di sensibilizzarti al riconoscimento di e-mail malevoli che potrebbero compromettere la sicurezza dei dati e delle informazioni.</a:t>
              </a:r>
            </a:p>
          </p:txBody>
        </p:sp>
      </p:grpSp>
      <p:pic>
        <p:nvPicPr>
          <p:cNvPr id="104" name="Picture 2">
            <a:extLst>
              <a:ext uri="{FF2B5EF4-FFF2-40B4-BE49-F238E27FC236}">
                <a16:creationId xmlns:a16="http://schemas.microsoft.com/office/drawing/2014/main" id="{D49106BF-30E0-4587-AF72-F25196FF5F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/>
        </p:blipFill>
        <p:spPr bwMode="auto">
          <a:xfrm>
            <a:off x="810000" y="1303448"/>
            <a:ext cx="2014620" cy="187200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5" name="Gruppo 104">
            <a:extLst>
              <a:ext uri="{FF2B5EF4-FFF2-40B4-BE49-F238E27FC236}">
                <a16:creationId xmlns:a16="http://schemas.microsoft.com/office/drawing/2014/main" id="{A9678774-D21D-405B-B513-1CA520AEE973}"/>
              </a:ext>
            </a:extLst>
          </p:cNvPr>
          <p:cNvGrpSpPr/>
          <p:nvPr/>
        </p:nvGrpSpPr>
        <p:grpSpPr>
          <a:xfrm>
            <a:off x="6685940" y="325012"/>
            <a:ext cx="5507115" cy="522339"/>
            <a:chOff x="6684885" y="844822"/>
            <a:chExt cx="5507115" cy="522339"/>
          </a:xfrm>
        </p:grpSpPr>
        <p:sp>
          <p:nvSpPr>
            <p:cNvPr id="106" name="Rettangolo 105">
              <a:extLst>
                <a:ext uri="{FF2B5EF4-FFF2-40B4-BE49-F238E27FC236}">
                  <a16:creationId xmlns:a16="http://schemas.microsoft.com/office/drawing/2014/main" id="{AE36EAFD-3FA0-41CD-A00B-578D2817DED1}"/>
                </a:ext>
              </a:extLst>
            </p:cNvPr>
            <p:cNvSpPr/>
            <p:nvPr/>
          </p:nvSpPr>
          <p:spPr>
            <a:xfrm>
              <a:off x="6684885" y="844822"/>
              <a:ext cx="5507115" cy="522339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107" name="Rettangolo 106">
              <a:extLst>
                <a:ext uri="{FF2B5EF4-FFF2-40B4-BE49-F238E27FC236}">
                  <a16:creationId xmlns:a16="http://schemas.microsoft.com/office/drawing/2014/main" id="{1E143040-5127-48C1-8036-34473DB69EA9}"/>
                </a:ext>
              </a:extLst>
            </p:cNvPr>
            <p:cNvSpPr/>
            <p:nvPr/>
          </p:nvSpPr>
          <p:spPr>
            <a:xfrm>
              <a:off x="6817186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108" name="Rettangolo 107">
              <a:extLst>
                <a:ext uri="{FF2B5EF4-FFF2-40B4-BE49-F238E27FC236}">
                  <a16:creationId xmlns:a16="http://schemas.microsoft.com/office/drawing/2014/main" id="{43156EBF-F5DD-4C38-81B6-A440817EC69D}"/>
                </a:ext>
              </a:extLst>
            </p:cNvPr>
            <p:cNvSpPr/>
            <p:nvPr/>
          </p:nvSpPr>
          <p:spPr>
            <a:xfrm>
              <a:off x="7162415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109" name="Rettangolo 108">
              <a:extLst>
                <a:ext uri="{FF2B5EF4-FFF2-40B4-BE49-F238E27FC236}">
                  <a16:creationId xmlns:a16="http://schemas.microsoft.com/office/drawing/2014/main" id="{EB354855-773E-4980-913C-97788F9AA75F}"/>
                </a:ext>
              </a:extLst>
            </p:cNvPr>
            <p:cNvSpPr/>
            <p:nvPr/>
          </p:nvSpPr>
          <p:spPr>
            <a:xfrm>
              <a:off x="7527981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110" name="Rettangolo 109">
              <a:extLst>
                <a:ext uri="{FF2B5EF4-FFF2-40B4-BE49-F238E27FC236}">
                  <a16:creationId xmlns:a16="http://schemas.microsoft.com/office/drawing/2014/main" id="{BF499E18-53C5-4A93-8E58-565EF6499F59}"/>
                </a:ext>
              </a:extLst>
            </p:cNvPr>
            <p:cNvSpPr/>
            <p:nvPr/>
          </p:nvSpPr>
          <p:spPr>
            <a:xfrm>
              <a:off x="790127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111" name="Rettangolo 110">
              <a:extLst>
                <a:ext uri="{FF2B5EF4-FFF2-40B4-BE49-F238E27FC236}">
                  <a16:creationId xmlns:a16="http://schemas.microsoft.com/office/drawing/2014/main" id="{A7901CE1-F36D-41B1-AAB5-B5AA0091A565}"/>
                </a:ext>
              </a:extLst>
            </p:cNvPr>
            <p:cNvSpPr/>
            <p:nvPr/>
          </p:nvSpPr>
          <p:spPr>
            <a:xfrm>
              <a:off x="823529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112" name="Rettangolo 111">
              <a:extLst>
                <a:ext uri="{FF2B5EF4-FFF2-40B4-BE49-F238E27FC236}">
                  <a16:creationId xmlns:a16="http://schemas.microsoft.com/office/drawing/2014/main" id="{E933A5BC-B22D-475B-8593-4257B83CF5BB}"/>
                </a:ext>
              </a:extLst>
            </p:cNvPr>
            <p:cNvSpPr/>
            <p:nvPr/>
          </p:nvSpPr>
          <p:spPr>
            <a:xfrm>
              <a:off x="8580522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113" name="Rettangolo 112">
              <a:extLst>
                <a:ext uri="{FF2B5EF4-FFF2-40B4-BE49-F238E27FC236}">
                  <a16:creationId xmlns:a16="http://schemas.microsoft.com/office/drawing/2014/main" id="{DDD0D747-BFEC-4A10-BC1E-266B58834432}"/>
                </a:ext>
              </a:extLst>
            </p:cNvPr>
            <p:cNvSpPr/>
            <p:nvPr/>
          </p:nvSpPr>
          <p:spPr>
            <a:xfrm>
              <a:off x="8946088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114" name="Rettangolo 113">
              <a:extLst>
                <a:ext uri="{FF2B5EF4-FFF2-40B4-BE49-F238E27FC236}">
                  <a16:creationId xmlns:a16="http://schemas.microsoft.com/office/drawing/2014/main" id="{9AA46832-F159-4A11-A226-FA824E781443}"/>
                </a:ext>
              </a:extLst>
            </p:cNvPr>
            <p:cNvSpPr/>
            <p:nvPr/>
          </p:nvSpPr>
          <p:spPr>
            <a:xfrm>
              <a:off x="9319380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115" name="Rettangolo 114">
              <a:extLst>
                <a:ext uri="{FF2B5EF4-FFF2-40B4-BE49-F238E27FC236}">
                  <a16:creationId xmlns:a16="http://schemas.microsoft.com/office/drawing/2014/main" id="{CB1F276E-71D3-4E51-8C6C-17D3CD95E7D0}"/>
                </a:ext>
              </a:extLst>
            </p:cNvPr>
            <p:cNvSpPr/>
            <p:nvPr/>
          </p:nvSpPr>
          <p:spPr>
            <a:xfrm>
              <a:off x="9652451" y="961991"/>
              <a:ext cx="288000" cy="288000"/>
            </a:xfrm>
            <a:prstGeom prst="rect">
              <a:avLst/>
            </a:prstGeom>
            <a:solidFill>
              <a:srgbClr val="03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116" name="Rettangolo 115">
              <a:extLst>
                <a:ext uri="{FF2B5EF4-FFF2-40B4-BE49-F238E27FC236}">
                  <a16:creationId xmlns:a16="http://schemas.microsoft.com/office/drawing/2014/main" id="{3D9D425A-0B01-4B08-B166-17EB71124AE0}"/>
                </a:ext>
              </a:extLst>
            </p:cNvPr>
            <p:cNvSpPr/>
            <p:nvPr/>
          </p:nvSpPr>
          <p:spPr>
            <a:xfrm>
              <a:off x="9997680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117" name="Rettangolo 116">
              <a:extLst>
                <a:ext uri="{FF2B5EF4-FFF2-40B4-BE49-F238E27FC236}">
                  <a16:creationId xmlns:a16="http://schemas.microsoft.com/office/drawing/2014/main" id="{475E68B0-31FE-41D9-B3D6-A2A0C04B9682}"/>
                </a:ext>
              </a:extLst>
            </p:cNvPr>
            <p:cNvSpPr/>
            <p:nvPr/>
          </p:nvSpPr>
          <p:spPr>
            <a:xfrm>
              <a:off x="1036324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118" name="Rettangolo 117">
              <a:extLst>
                <a:ext uri="{FF2B5EF4-FFF2-40B4-BE49-F238E27FC236}">
                  <a16:creationId xmlns:a16="http://schemas.microsoft.com/office/drawing/2014/main" id="{50453769-3BA2-4635-B921-EF386CB2C02E}"/>
                </a:ext>
              </a:extLst>
            </p:cNvPr>
            <p:cNvSpPr/>
            <p:nvPr/>
          </p:nvSpPr>
          <p:spPr>
            <a:xfrm>
              <a:off x="1073653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119" name="Rettangolo 118">
              <a:extLst>
                <a:ext uri="{FF2B5EF4-FFF2-40B4-BE49-F238E27FC236}">
                  <a16:creationId xmlns:a16="http://schemas.microsoft.com/office/drawing/2014/main" id="{84C523DF-699A-4E29-9492-3350B2286C29}"/>
                </a:ext>
              </a:extLst>
            </p:cNvPr>
            <p:cNvSpPr/>
            <p:nvPr/>
          </p:nvSpPr>
          <p:spPr>
            <a:xfrm>
              <a:off x="1107055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120" name="Rettangolo 119">
              <a:extLst>
                <a:ext uri="{FF2B5EF4-FFF2-40B4-BE49-F238E27FC236}">
                  <a16:creationId xmlns:a16="http://schemas.microsoft.com/office/drawing/2014/main" id="{376AB7FF-4194-491B-92B8-46AD6F41756D}"/>
                </a:ext>
              </a:extLst>
            </p:cNvPr>
            <p:cNvSpPr/>
            <p:nvPr/>
          </p:nvSpPr>
          <p:spPr>
            <a:xfrm>
              <a:off x="11415787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121" name="Rettangolo 120">
              <a:extLst>
                <a:ext uri="{FF2B5EF4-FFF2-40B4-BE49-F238E27FC236}">
                  <a16:creationId xmlns:a16="http://schemas.microsoft.com/office/drawing/2014/main" id="{D17F62E8-B47A-4BCC-BF77-FFB04916A1D9}"/>
                </a:ext>
              </a:extLst>
            </p:cNvPr>
            <p:cNvSpPr/>
            <p:nvPr/>
          </p:nvSpPr>
          <p:spPr>
            <a:xfrm>
              <a:off x="11781353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122" name="Rettangolo 121">
              <a:extLst>
                <a:ext uri="{FF2B5EF4-FFF2-40B4-BE49-F238E27FC236}">
                  <a16:creationId xmlns:a16="http://schemas.microsoft.com/office/drawing/2014/main" id="{F8FEFA97-38E5-40E8-AC50-2DAC404EEE58}"/>
                </a:ext>
              </a:extLst>
            </p:cNvPr>
            <p:cNvSpPr/>
            <p:nvPr/>
          </p:nvSpPr>
          <p:spPr>
            <a:xfrm>
              <a:off x="6776680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01</a:t>
              </a:r>
              <a:endParaRPr lang="it-IT" sz="1000" dirty="0"/>
            </a:p>
          </p:txBody>
        </p:sp>
        <p:sp>
          <p:nvSpPr>
            <p:cNvPr id="123" name="Rettangolo 122">
              <a:extLst>
                <a:ext uri="{FF2B5EF4-FFF2-40B4-BE49-F238E27FC236}">
                  <a16:creationId xmlns:a16="http://schemas.microsoft.com/office/drawing/2014/main" id="{31B38C49-4B00-4670-92A8-7B7C9EB534F0}"/>
                </a:ext>
              </a:extLst>
            </p:cNvPr>
            <p:cNvSpPr/>
            <p:nvPr/>
          </p:nvSpPr>
          <p:spPr>
            <a:xfrm>
              <a:off x="7119505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02</a:t>
              </a:r>
              <a:endParaRPr lang="it-IT" sz="1000" dirty="0"/>
            </a:p>
          </p:txBody>
        </p:sp>
        <p:sp>
          <p:nvSpPr>
            <p:cNvPr id="124" name="Rettangolo 123">
              <a:extLst>
                <a:ext uri="{FF2B5EF4-FFF2-40B4-BE49-F238E27FC236}">
                  <a16:creationId xmlns:a16="http://schemas.microsoft.com/office/drawing/2014/main" id="{23ED9929-763D-46B8-BD46-56E48B4F214D}"/>
                </a:ext>
              </a:extLst>
            </p:cNvPr>
            <p:cNvSpPr/>
            <p:nvPr/>
          </p:nvSpPr>
          <p:spPr>
            <a:xfrm>
              <a:off x="7485071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03</a:t>
              </a:r>
              <a:endParaRPr lang="it-IT" sz="1000" dirty="0"/>
            </a:p>
          </p:txBody>
        </p:sp>
        <p:sp>
          <p:nvSpPr>
            <p:cNvPr id="125" name="Rettangolo 124">
              <a:extLst>
                <a:ext uri="{FF2B5EF4-FFF2-40B4-BE49-F238E27FC236}">
                  <a16:creationId xmlns:a16="http://schemas.microsoft.com/office/drawing/2014/main" id="{ADAAB790-B6AF-47E9-B017-C9122F602BA0}"/>
                </a:ext>
              </a:extLst>
            </p:cNvPr>
            <p:cNvSpPr/>
            <p:nvPr/>
          </p:nvSpPr>
          <p:spPr>
            <a:xfrm>
              <a:off x="7855958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04</a:t>
              </a:r>
              <a:endParaRPr lang="it-IT" sz="1000" dirty="0"/>
            </a:p>
          </p:txBody>
        </p:sp>
        <p:sp>
          <p:nvSpPr>
            <p:cNvPr id="126" name="Rettangolo 125">
              <a:extLst>
                <a:ext uri="{FF2B5EF4-FFF2-40B4-BE49-F238E27FC236}">
                  <a16:creationId xmlns:a16="http://schemas.microsoft.com/office/drawing/2014/main" id="{21832727-C758-482B-921E-B3D9F8123E7C}"/>
                </a:ext>
              </a:extLst>
            </p:cNvPr>
            <p:cNvSpPr/>
            <p:nvPr/>
          </p:nvSpPr>
          <p:spPr>
            <a:xfrm>
              <a:off x="8191581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05</a:t>
              </a:r>
              <a:endParaRPr lang="it-IT" sz="1000" dirty="0"/>
            </a:p>
          </p:txBody>
        </p:sp>
        <p:sp>
          <p:nvSpPr>
            <p:cNvPr id="127" name="Rettangolo 126">
              <a:extLst>
                <a:ext uri="{FF2B5EF4-FFF2-40B4-BE49-F238E27FC236}">
                  <a16:creationId xmlns:a16="http://schemas.microsoft.com/office/drawing/2014/main" id="{23B1E41E-EB26-4651-A203-C899546A2DE9}"/>
                </a:ext>
              </a:extLst>
            </p:cNvPr>
            <p:cNvSpPr/>
            <p:nvPr/>
          </p:nvSpPr>
          <p:spPr>
            <a:xfrm>
              <a:off x="8536810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06</a:t>
              </a:r>
              <a:endParaRPr lang="it-IT" sz="1000" dirty="0"/>
            </a:p>
          </p:txBody>
        </p:sp>
        <p:sp>
          <p:nvSpPr>
            <p:cNvPr id="128" name="Rettangolo 127">
              <a:extLst>
                <a:ext uri="{FF2B5EF4-FFF2-40B4-BE49-F238E27FC236}">
                  <a16:creationId xmlns:a16="http://schemas.microsoft.com/office/drawing/2014/main" id="{7AA50629-FEEF-45C6-BE26-A8121FA00F17}"/>
                </a:ext>
              </a:extLst>
            </p:cNvPr>
            <p:cNvSpPr/>
            <p:nvPr/>
          </p:nvSpPr>
          <p:spPr>
            <a:xfrm>
              <a:off x="8906384" y="982881"/>
              <a:ext cx="36740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07</a:t>
              </a:r>
              <a:endParaRPr lang="it-IT" sz="1000" dirty="0"/>
            </a:p>
          </p:txBody>
        </p:sp>
        <p:sp>
          <p:nvSpPr>
            <p:cNvPr id="129" name="Rettangolo 128">
              <a:extLst>
                <a:ext uri="{FF2B5EF4-FFF2-40B4-BE49-F238E27FC236}">
                  <a16:creationId xmlns:a16="http://schemas.microsoft.com/office/drawing/2014/main" id="{B4D61E71-235F-4CA8-AE6A-D96706E93754}"/>
                </a:ext>
              </a:extLst>
            </p:cNvPr>
            <p:cNvSpPr/>
            <p:nvPr/>
          </p:nvSpPr>
          <p:spPr>
            <a:xfrm>
              <a:off x="9274065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08</a:t>
              </a:r>
              <a:endParaRPr lang="it-IT" sz="1000" dirty="0"/>
            </a:p>
          </p:txBody>
        </p:sp>
        <p:sp>
          <p:nvSpPr>
            <p:cNvPr id="130" name="Rettangolo 129">
              <a:extLst>
                <a:ext uri="{FF2B5EF4-FFF2-40B4-BE49-F238E27FC236}">
                  <a16:creationId xmlns:a16="http://schemas.microsoft.com/office/drawing/2014/main" id="{33B12BF3-0044-442D-8112-BC459A262145}"/>
                </a:ext>
              </a:extLst>
            </p:cNvPr>
            <p:cNvSpPr/>
            <p:nvPr/>
          </p:nvSpPr>
          <p:spPr>
            <a:xfrm>
              <a:off x="9607938" y="982881"/>
              <a:ext cx="37702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09</a:t>
              </a:r>
              <a:endParaRPr lang="it-IT" sz="1000" dirty="0"/>
            </a:p>
          </p:txBody>
        </p:sp>
        <p:sp>
          <p:nvSpPr>
            <p:cNvPr id="131" name="Rettangolo 130">
              <a:extLst>
                <a:ext uri="{FF2B5EF4-FFF2-40B4-BE49-F238E27FC236}">
                  <a16:creationId xmlns:a16="http://schemas.microsoft.com/office/drawing/2014/main" id="{3C2DCE7F-C4D9-4D30-A4A6-0DA40EA26111}"/>
                </a:ext>
              </a:extLst>
            </p:cNvPr>
            <p:cNvSpPr/>
            <p:nvPr/>
          </p:nvSpPr>
          <p:spPr>
            <a:xfrm>
              <a:off x="9957174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10</a:t>
              </a:r>
              <a:endParaRPr lang="it-IT" sz="1000" dirty="0"/>
            </a:p>
          </p:txBody>
        </p:sp>
        <p:sp>
          <p:nvSpPr>
            <p:cNvPr id="132" name="Rettangolo 131">
              <a:extLst>
                <a:ext uri="{FF2B5EF4-FFF2-40B4-BE49-F238E27FC236}">
                  <a16:creationId xmlns:a16="http://schemas.microsoft.com/office/drawing/2014/main" id="{702B6C9A-7FEA-49C0-B5D4-B3870449CD1D}"/>
                </a:ext>
              </a:extLst>
            </p:cNvPr>
            <p:cNvSpPr/>
            <p:nvPr/>
          </p:nvSpPr>
          <p:spPr>
            <a:xfrm>
              <a:off x="10327549" y="982881"/>
              <a:ext cx="35939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11</a:t>
              </a:r>
              <a:endParaRPr lang="it-IT" sz="1000" dirty="0"/>
            </a:p>
          </p:txBody>
        </p:sp>
        <p:sp>
          <p:nvSpPr>
            <p:cNvPr id="133" name="Rettangolo 132">
              <a:extLst>
                <a:ext uri="{FF2B5EF4-FFF2-40B4-BE49-F238E27FC236}">
                  <a16:creationId xmlns:a16="http://schemas.microsoft.com/office/drawing/2014/main" id="{74EBD293-B40F-4EFD-B612-B757DA3D12AD}"/>
                </a:ext>
              </a:extLst>
            </p:cNvPr>
            <p:cNvSpPr/>
            <p:nvPr/>
          </p:nvSpPr>
          <p:spPr>
            <a:xfrm>
              <a:off x="1069843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12</a:t>
              </a:r>
              <a:endParaRPr lang="it-IT" sz="1000" dirty="0"/>
            </a:p>
          </p:txBody>
        </p:sp>
        <p:sp>
          <p:nvSpPr>
            <p:cNvPr id="134" name="Rettangolo 133">
              <a:extLst>
                <a:ext uri="{FF2B5EF4-FFF2-40B4-BE49-F238E27FC236}">
                  <a16:creationId xmlns:a16="http://schemas.microsoft.com/office/drawing/2014/main" id="{C0E943E0-ADCD-476D-8E8D-68B6643E85C8}"/>
                </a:ext>
              </a:extLst>
            </p:cNvPr>
            <p:cNvSpPr/>
            <p:nvPr/>
          </p:nvSpPr>
          <p:spPr>
            <a:xfrm>
              <a:off x="1103245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13</a:t>
              </a:r>
              <a:endParaRPr lang="it-IT" sz="1000" dirty="0"/>
            </a:p>
          </p:txBody>
        </p:sp>
        <p:sp>
          <p:nvSpPr>
            <p:cNvPr id="135" name="Rettangolo 134">
              <a:extLst>
                <a:ext uri="{FF2B5EF4-FFF2-40B4-BE49-F238E27FC236}">
                  <a16:creationId xmlns:a16="http://schemas.microsoft.com/office/drawing/2014/main" id="{C1F1F119-86E4-4A4F-8244-427C1D8004D6}"/>
                </a:ext>
              </a:extLst>
            </p:cNvPr>
            <p:cNvSpPr/>
            <p:nvPr/>
          </p:nvSpPr>
          <p:spPr>
            <a:xfrm>
              <a:off x="11375282" y="982881"/>
              <a:ext cx="36901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14</a:t>
              </a:r>
              <a:endParaRPr lang="it-IT" sz="1000" dirty="0"/>
            </a:p>
          </p:txBody>
        </p:sp>
        <p:sp>
          <p:nvSpPr>
            <p:cNvPr id="136" name="Rettangolo 135">
              <a:extLst>
                <a:ext uri="{FF2B5EF4-FFF2-40B4-BE49-F238E27FC236}">
                  <a16:creationId xmlns:a16="http://schemas.microsoft.com/office/drawing/2014/main" id="{5018D714-3A19-42D8-8721-D920E1E00EAC}"/>
                </a:ext>
              </a:extLst>
            </p:cNvPr>
            <p:cNvSpPr/>
            <p:nvPr/>
          </p:nvSpPr>
          <p:spPr>
            <a:xfrm>
              <a:off x="11742450" y="982881"/>
              <a:ext cx="36580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15</a:t>
              </a:r>
              <a:endParaRPr lang="it-IT" sz="1000" dirty="0"/>
            </a:p>
          </p:txBody>
        </p:sp>
      </p:grpSp>
      <p:pic>
        <p:nvPicPr>
          <p:cNvPr id="1026" name="Picture 2" descr="Cyber Security Awareness - Cyber Guru">
            <a:extLst>
              <a:ext uri="{FF2B5EF4-FFF2-40B4-BE49-F238E27FC236}">
                <a16:creationId xmlns:a16="http://schemas.microsoft.com/office/drawing/2014/main" id="{E666727C-F684-4353-BF9A-7782421388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0369" y="985410"/>
            <a:ext cx="948333" cy="437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Segnaposto testo 19">
            <a:extLst>
              <a:ext uri="{FF2B5EF4-FFF2-40B4-BE49-F238E27FC236}">
                <a16:creationId xmlns:a16="http://schemas.microsoft.com/office/drawing/2014/main" id="{71A12E16-E109-4F33-9337-132B99B0B9E7}"/>
              </a:ext>
            </a:extLst>
          </p:cNvPr>
          <p:cNvSpPr txBox="1">
            <a:spLocks/>
          </p:cNvSpPr>
          <p:nvPr/>
        </p:nvSpPr>
        <p:spPr>
          <a:xfrm>
            <a:off x="7617041" y="1070405"/>
            <a:ext cx="2043897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Tecnologia Proposta:</a:t>
            </a:r>
            <a:endParaRPr lang="en-US" sz="1400" b="1" dirty="0">
              <a:solidFill>
                <a:srgbClr val="1043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4419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ttangolo 75">
            <a:extLst>
              <a:ext uri="{FF2B5EF4-FFF2-40B4-BE49-F238E27FC236}">
                <a16:creationId xmlns:a16="http://schemas.microsoft.com/office/drawing/2014/main" id="{52228E92-6B2C-4344-BBFA-287E6F8306B5}"/>
              </a:ext>
            </a:extLst>
          </p:cNvPr>
          <p:cNvSpPr/>
          <p:nvPr/>
        </p:nvSpPr>
        <p:spPr>
          <a:xfrm>
            <a:off x="616193" y="1160865"/>
            <a:ext cx="6753928" cy="2146036"/>
          </a:xfrm>
          <a:prstGeom prst="rect">
            <a:avLst/>
          </a:prstGeom>
          <a:solidFill>
            <a:srgbClr val="0070C0">
              <a:alpha val="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E0588D4E-328A-2849-A2D5-7D835758E316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5691475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200" dirty="0">
                <a:solidFill>
                  <a:srgbClr val="283481"/>
                </a:solidFill>
                <a:latin typeface="TIM Sans Medium" panose="02020503040602060503" pitchFamily="18" charset="0"/>
              </a:rPr>
              <a:t>#10. Gestione dell’identità e dell’accesso utente (IAU)</a:t>
            </a:r>
          </a:p>
          <a:p>
            <a:endParaRPr lang="it-IT" sz="2200" dirty="0">
              <a:solidFill>
                <a:srgbClr val="283481"/>
              </a:solidFill>
              <a:latin typeface="TIM Sans Medium" panose="02020503040602060503" pitchFamily="18" charset="0"/>
            </a:endParaRPr>
          </a:p>
        </p:txBody>
      </p:sp>
      <p:sp>
        <p:nvSpPr>
          <p:cNvPr id="15" name="Figura a mano libera 11">
            <a:extLst>
              <a:ext uri="{FF2B5EF4-FFF2-40B4-BE49-F238E27FC236}">
                <a16:creationId xmlns:a16="http://schemas.microsoft.com/office/drawing/2014/main" id="{43603206-9D69-40C7-8B2D-76B0E5EB87B8}"/>
              </a:ext>
            </a:extLst>
          </p:cNvPr>
          <p:cNvSpPr/>
          <p:nvPr/>
        </p:nvSpPr>
        <p:spPr>
          <a:xfrm>
            <a:off x="-6051" y="2061255"/>
            <a:ext cx="620122" cy="820882"/>
          </a:xfrm>
          <a:custGeom>
            <a:avLst/>
            <a:gdLst>
              <a:gd name="connsiteX0" fmla="*/ 2036619 w 2036619"/>
              <a:gd name="connsiteY0" fmla="*/ 0 h 820882"/>
              <a:gd name="connsiteX1" fmla="*/ 831273 w 2036619"/>
              <a:gd name="connsiteY1" fmla="*/ 0 h 820882"/>
              <a:gd name="connsiteX2" fmla="*/ 831273 w 2036619"/>
              <a:gd name="connsiteY2" fmla="*/ 820882 h 820882"/>
              <a:gd name="connsiteX3" fmla="*/ 0 w 2036619"/>
              <a:gd name="connsiteY3" fmla="*/ 820882 h 820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6619" h="820882">
                <a:moveTo>
                  <a:pt x="2036619" y="0"/>
                </a:moveTo>
                <a:lnTo>
                  <a:pt x="831273" y="0"/>
                </a:lnTo>
                <a:lnTo>
                  <a:pt x="831273" y="820882"/>
                </a:lnTo>
                <a:lnTo>
                  <a:pt x="0" y="820882"/>
                </a:lnTo>
              </a:path>
            </a:pathLst>
          </a:cu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BB1E8B98-6885-401B-9AE8-B1DDC170A06C}"/>
              </a:ext>
            </a:extLst>
          </p:cNvPr>
          <p:cNvGrpSpPr/>
          <p:nvPr/>
        </p:nvGrpSpPr>
        <p:grpSpPr>
          <a:xfrm>
            <a:off x="6685940" y="325012"/>
            <a:ext cx="5507115" cy="522339"/>
            <a:chOff x="6684885" y="844822"/>
            <a:chExt cx="5507115" cy="522339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2E0938D9-30BD-4DDF-922F-1FED94FD4AA7}"/>
                </a:ext>
              </a:extLst>
            </p:cNvPr>
            <p:cNvSpPr/>
            <p:nvPr/>
          </p:nvSpPr>
          <p:spPr>
            <a:xfrm>
              <a:off x="6684885" y="844822"/>
              <a:ext cx="5507115" cy="522339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68FA14D-C768-4149-93FF-62AD1E28F0C6}"/>
                </a:ext>
              </a:extLst>
            </p:cNvPr>
            <p:cNvSpPr/>
            <p:nvPr/>
          </p:nvSpPr>
          <p:spPr>
            <a:xfrm>
              <a:off x="681718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 dirty="0"/>
            </a:p>
          </p:txBody>
        </p:sp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AC0D6753-0F97-4005-9C50-199EE46A7CAF}"/>
                </a:ext>
              </a:extLst>
            </p:cNvPr>
            <p:cNvSpPr/>
            <p:nvPr/>
          </p:nvSpPr>
          <p:spPr>
            <a:xfrm>
              <a:off x="7162415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5" name="Rettangolo 34">
              <a:extLst>
                <a:ext uri="{FF2B5EF4-FFF2-40B4-BE49-F238E27FC236}">
                  <a16:creationId xmlns:a16="http://schemas.microsoft.com/office/drawing/2014/main" id="{24B80F43-5A32-4769-8556-4F6BC95B549D}"/>
                </a:ext>
              </a:extLst>
            </p:cNvPr>
            <p:cNvSpPr/>
            <p:nvPr/>
          </p:nvSpPr>
          <p:spPr>
            <a:xfrm>
              <a:off x="752798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5B0A4CDD-D6E7-4E6F-B874-FED3FB5ACF42}"/>
                </a:ext>
              </a:extLst>
            </p:cNvPr>
            <p:cNvSpPr/>
            <p:nvPr/>
          </p:nvSpPr>
          <p:spPr>
            <a:xfrm>
              <a:off x="790127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2FBAC6D1-D452-45D3-AD31-30E477C674CA}"/>
                </a:ext>
              </a:extLst>
            </p:cNvPr>
            <p:cNvSpPr/>
            <p:nvPr/>
          </p:nvSpPr>
          <p:spPr>
            <a:xfrm>
              <a:off x="823529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1" name="Rettangolo 40">
              <a:extLst>
                <a:ext uri="{FF2B5EF4-FFF2-40B4-BE49-F238E27FC236}">
                  <a16:creationId xmlns:a16="http://schemas.microsoft.com/office/drawing/2014/main" id="{70D7702F-7CB3-4EE2-AF07-5904163F4247}"/>
                </a:ext>
              </a:extLst>
            </p:cNvPr>
            <p:cNvSpPr/>
            <p:nvPr/>
          </p:nvSpPr>
          <p:spPr>
            <a:xfrm>
              <a:off x="8580522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2" name="Rettangolo 41">
              <a:extLst>
                <a:ext uri="{FF2B5EF4-FFF2-40B4-BE49-F238E27FC236}">
                  <a16:creationId xmlns:a16="http://schemas.microsoft.com/office/drawing/2014/main" id="{A4C6A5BB-918A-4907-862E-DC2D7CD54DB4}"/>
                </a:ext>
              </a:extLst>
            </p:cNvPr>
            <p:cNvSpPr/>
            <p:nvPr/>
          </p:nvSpPr>
          <p:spPr>
            <a:xfrm>
              <a:off x="8946088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3" name="Rettangolo 42">
              <a:extLst>
                <a:ext uri="{FF2B5EF4-FFF2-40B4-BE49-F238E27FC236}">
                  <a16:creationId xmlns:a16="http://schemas.microsoft.com/office/drawing/2014/main" id="{47F23DA2-1E0C-43CA-BB0C-67BD946107F3}"/>
                </a:ext>
              </a:extLst>
            </p:cNvPr>
            <p:cNvSpPr/>
            <p:nvPr/>
          </p:nvSpPr>
          <p:spPr>
            <a:xfrm>
              <a:off x="9319380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5" name="Rettangolo 44">
              <a:extLst>
                <a:ext uri="{FF2B5EF4-FFF2-40B4-BE49-F238E27FC236}">
                  <a16:creationId xmlns:a16="http://schemas.microsoft.com/office/drawing/2014/main" id="{63C7A080-AFF3-4186-806D-23EF80378D19}"/>
                </a:ext>
              </a:extLst>
            </p:cNvPr>
            <p:cNvSpPr/>
            <p:nvPr/>
          </p:nvSpPr>
          <p:spPr>
            <a:xfrm>
              <a:off x="965245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6" name="Rettangolo 45">
              <a:extLst>
                <a:ext uri="{FF2B5EF4-FFF2-40B4-BE49-F238E27FC236}">
                  <a16:creationId xmlns:a16="http://schemas.microsoft.com/office/drawing/2014/main" id="{BE297A63-511F-45F7-B908-6A2F7F097A8B}"/>
                </a:ext>
              </a:extLst>
            </p:cNvPr>
            <p:cNvSpPr/>
            <p:nvPr/>
          </p:nvSpPr>
          <p:spPr>
            <a:xfrm>
              <a:off x="9997680" y="961991"/>
              <a:ext cx="288000" cy="288000"/>
            </a:xfrm>
            <a:prstGeom prst="rect">
              <a:avLst/>
            </a:prstGeom>
            <a:solidFill>
              <a:srgbClr val="03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7" name="Rettangolo 46">
              <a:extLst>
                <a:ext uri="{FF2B5EF4-FFF2-40B4-BE49-F238E27FC236}">
                  <a16:creationId xmlns:a16="http://schemas.microsoft.com/office/drawing/2014/main" id="{B005FE98-5C60-45F4-8961-F27C2362E123}"/>
                </a:ext>
              </a:extLst>
            </p:cNvPr>
            <p:cNvSpPr/>
            <p:nvPr/>
          </p:nvSpPr>
          <p:spPr>
            <a:xfrm>
              <a:off x="1036324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8" name="Rettangolo 47">
              <a:extLst>
                <a:ext uri="{FF2B5EF4-FFF2-40B4-BE49-F238E27FC236}">
                  <a16:creationId xmlns:a16="http://schemas.microsoft.com/office/drawing/2014/main" id="{51C2AC3D-C853-4278-9F6A-329863EE41DF}"/>
                </a:ext>
              </a:extLst>
            </p:cNvPr>
            <p:cNvSpPr/>
            <p:nvPr/>
          </p:nvSpPr>
          <p:spPr>
            <a:xfrm>
              <a:off x="1073653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9" name="Rettangolo 48">
              <a:extLst>
                <a:ext uri="{FF2B5EF4-FFF2-40B4-BE49-F238E27FC236}">
                  <a16:creationId xmlns:a16="http://schemas.microsoft.com/office/drawing/2014/main" id="{31ED67AE-9105-4C08-8597-C1353C2DA0BA}"/>
                </a:ext>
              </a:extLst>
            </p:cNvPr>
            <p:cNvSpPr/>
            <p:nvPr/>
          </p:nvSpPr>
          <p:spPr>
            <a:xfrm>
              <a:off x="1107055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0" name="Rettangolo 49">
              <a:extLst>
                <a:ext uri="{FF2B5EF4-FFF2-40B4-BE49-F238E27FC236}">
                  <a16:creationId xmlns:a16="http://schemas.microsoft.com/office/drawing/2014/main" id="{26DCA49D-304F-40CA-A9FA-54AF349AE9D9}"/>
                </a:ext>
              </a:extLst>
            </p:cNvPr>
            <p:cNvSpPr/>
            <p:nvPr/>
          </p:nvSpPr>
          <p:spPr>
            <a:xfrm>
              <a:off x="11415787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1" name="Rettangolo 50">
              <a:extLst>
                <a:ext uri="{FF2B5EF4-FFF2-40B4-BE49-F238E27FC236}">
                  <a16:creationId xmlns:a16="http://schemas.microsoft.com/office/drawing/2014/main" id="{601DC664-6EE8-49E3-A0BA-7762122AB675}"/>
                </a:ext>
              </a:extLst>
            </p:cNvPr>
            <p:cNvSpPr/>
            <p:nvPr/>
          </p:nvSpPr>
          <p:spPr>
            <a:xfrm>
              <a:off x="11781353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2DABF2EB-1107-4DFC-992A-EA8865FEC344}"/>
                </a:ext>
              </a:extLst>
            </p:cNvPr>
            <p:cNvSpPr/>
            <p:nvPr/>
          </p:nvSpPr>
          <p:spPr>
            <a:xfrm>
              <a:off x="6776680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01</a:t>
              </a:r>
              <a:endParaRPr lang="it-IT" sz="1000" dirty="0"/>
            </a:p>
          </p:txBody>
        </p:sp>
        <p:sp>
          <p:nvSpPr>
            <p:cNvPr id="53" name="Rettangolo 52">
              <a:extLst>
                <a:ext uri="{FF2B5EF4-FFF2-40B4-BE49-F238E27FC236}">
                  <a16:creationId xmlns:a16="http://schemas.microsoft.com/office/drawing/2014/main" id="{42A77503-8F62-4750-AF4C-D7E001B1DDF2}"/>
                </a:ext>
              </a:extLst>
            </p:cNvPr>
            <p:cNvSpPr/>
            <p:nvPr/>
          </p:nvSpPr>
          <p:spPr>
            <a:xfrm>
              <a:off x="7119505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02</a:t>
              </a:r>
              <a:endParaRPr lang="it-IT" sz="1000" dirty="0"/>
            </a:p>
          </p:txBody>
        </p:sp>
        <p:sp>
          <p:nvSpPr>
            <p:cNvPr id="54" name="Rettangolo 53">
              <a:extLst>
                <a:ext uri="{FF2B5EF4-FFF2-40B4-BE49-F238E27FC236}">
                  <a16:creationId xmlns:a16="http://schemas.microsoft.com/office/drawing/2014/main" id="{D8A90131-9AD5-4F7A-91E2-941A1AC5BCD2}"/>
                </a:ext>
              </a:extLst>
            </p:cNvPr>
            <p:cNvSpPr/>
            <p:nvPr/>
          </p:nvSpPr>
          <p:spPr>
            <a:xfrm>
              <a:off x="7485071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03</a:t>
              </a:r>
              <a:endParaRPr lang="it-IT" sz="1000" dirty="0"/>
            </a:p>
          </p:txBody>
        </p:sp>
        <p:sp>
          <p:nvSpPr>
            <p:cNvPr id="55" name="Rettangolo 54">
              <a:extLst>
                <a:ext uri="{FF2B5EF4-FFF2-40B4-BE49-F238E27FC236}">
                  <a16:creationId xmlns:a16="http://schemas.microsoft.com/office/drawing/2014/main" id="{ABED6E22-16D4-4E0E-BFD9-D6BE0AD00794}"/>
                </a:ext>
              </a:extLst>
            </p:cNvPr>
            <p:cNvSpPr/>
            <p:nvPr/>
          </p:nvSpPr>
          <p:spPr>
            <a:xfrm>
              <a:off x="7855958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04</a:t>
              </a:r>
              <a:endParaRPr lang="it-IT" sz="1000" dirty="0"/>
            </a:p>
          </p:txBody>
        </p:sp>
        <p:sp>
          <p:nvSpPr>
            <p:cNvPr id="56" name="Rettangolo 55">
              <a:extLst>
                <a:ext uri="{FF2B5EF4-FFF2-40B4-BE49-F238E27FC236}">
                  <a16:creationId xmlns:a16="http://schemas.microsoft.com/office/drawing/2014/main" id="{EFA08303-E385-4EDA-91DB-6D1E11A10A68}"/>
                </a:ext>
              </a:extLst>
            </p:cNvPr>
            <p:cNvSpPr/>
            <p:nvPr/>
          </p:nvSpPr>
          <p:spPr>
            <a:xfrm>
              <a:off x="8191581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05</a:t>
              </a:r>
              <a:endParaRPr lang="it-IT" sz="1000" dirty="0"/>
            </a:p>
          </p:txBody>
        </p:sp>
        <p:sp>
          <p:nvSpPr>
            <p:cNvPr id="57" name="Rettangolo 56">
              <a:extLst>
                <a:ext uri="{FF2B5EF4-FFF2-40B4-BE49-F238E27FC236}">
                  <a16:creationId xmlns:a16="http://schemas.microsoft.com/office/drawing/2014/main" id="{6417140C-FF59-44D8-BAAA-B22C48BC851A}"/>
                </a:ext>
              </a:extLst>
            </p:cNvPr>
            <p:cNvSpPr/>
            <p:nvPr/>
          </p:nvSpPr>
          <p:spPr>
            <a:xfrm>
              <a:off x="8536810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06</a:t>
              </a:r>
              <a:endParaRPr lang="it-IT" sz="1000" dirty="0"/>
            </a:p>
          </p:txBody>
        </p:sp>
        <p:sp>
          <p:nvSpPr>
            <p:cNvPr id="58" name="Rettangolo 57">
              <a:extLst>
                <a:ext uri="{FF2B5EF4-FFF2-40B4-BE49-F238E27FC236}">
                  <a16:creationId xmlns:a16="http://schemas.microsoft.com/office/drawing/2014/main" id="{27022B04-5511-4023-BB70-B2D6A6753AA7}"/>
                </a:ext>
              </a:extLst>
            </p:cNvPr>
            <p:cNvSpPr/>
            <p:nvPr/>
          </p:nvSpPr>
          <p:spPr>
            <a:xfrm>
              <a:off x="8906384" y="982881"/>
              <a:ext cx="36740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07</a:t>
              </a:r>
              <a:endParaRPr lang="it-IT" sz="1000" dirty="0"/>
            </a:p>
          </p:txBody>
        </p:sp>
        <p:sp>
          <p:nvSpPr>
            <p:cNvPr id="59" name="Rettangolo 58">
              <a:extLst>
                <a:ext uri="{FF2B5EF4-FFF2-40B4-BE49-F238E27FC236}">
                  <a16:creationId xmlns:a16="http://schemas.microsoft.com/office/drawing/2014/main" id="{F013A9BD-5DEB-4DB0-AFEF-DD514E95D922}"/>
                </a:ext>
              </a:extLst>
            </p:cNvPr>
            <p:cNvSpPr/>
            <p:nvPr/>
          </p:nvSpPr>
          <p:spPr>
            <a:xfrm>
              <a:off x="9274065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08</a:t>
              </a:r>
              <a:endParaRPr lang="it-IT" sz="1000" dirty="0"/>
            </a:p>
          </p:txBody>
        </p:sp>
        <p:sp>
          <p:nvSpPr>
            <p:cNvPr id="60" name="Rettangolo 59">
              <a:extLst>
                <a:ext uri="{FF2B5EF4-FFF2-40B4-BE49-F238E27FC236}">
                  <a16:creationId xmlns:a16="http://schemas.microsoft.com/office/drawing/2014/main" id="{B7A592C8-2F08-4480-84B1-9B5107CF4247}"/>
                </a:ext>
              </a:extLst>
            </p:cNvPr>
            <p:cNvSpPr/>
            <p:nvPr/>
          </p:nvSpPr>
          <p:spPr>
            <a:xfrm>
              <a:off x="9607938" y="982881"/>
              <a:ext cx="37702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09</a:t>
              </a:r>
              <a:endParaRPr lang="it-IT" sz="1000" dirty="0"/>
            </a:p>
          </p:txBody>
        </p:sp>
        <p:sp>
          <p:nvSpPr>
            <p:cNvPr id="61" name="Rettangolo 60">
              <a:extLst>
                <a:ext uri="{FF2B5EF4-FFF2-40B4-BE49-F238E27FC236}">
                  <a16:creationId xmlns:a16="http://schemas.microsoft.com/office/drawing/2014/main" id="{29D41ED7-7368-4FBC-95A8-FA93CC3EFEB9}"/>
                </a:ext>
              </a:extLst>
            </p:cNvPr>
            <p:cNvSpPr/>
            <p:nvPr/>
          </p:nvSpPr>
          <p:spPr>
            <a:xfrm>
              <a:off x="9957174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10</a:t>
              </a:r>
              <a:endParaRPr lang="it-IT" sz="1000" dirty="0"/>
            </a:p>
          </p:txBody>
        </p:sp>
        <p:sp>
          <p:nvSpPr>
            <p:cNvPr id="62" name="Rettangolo 61">
              <a:extLst>
                <a:ext uri="{FF2B5EF4-FFF2-40B4-BE49-F238E27FC236}">
                  <a16:creationId xmlns:a16="http://schemas.microsoft.com/office/drawing/2014/main" id="{8EA49EA8-CF66-4E15-84E0-3DC9B8378664}"/>
                </a:ext>
              </a:extLst>
            </p:cNvPr>
            <p:cNvSpPr/>
            <p:nvPr/>
          </p:nvSpPr>
          <p:spPr>
            <a:xfrm>
              <a:off x="10327549" y="982881"/>
              <a:ext cx="35939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11</a:t>
              </a:r>
              <a:endParaRPr lang="it-IT" sz="1000" dirty="0"/>
            </a:p>
          </p:txBody>
        </p:sp>
        <p:sp>
          <p:nvSpPr>
            <p:cNvPr id="63" name="Rettangolo 62">
              <a:extLst>
                <a:ext uri="{FF2B5EF4-FFF2-40B4-BE49-F238E27FC236}">
                  <a16:creationId xmlns:a16="http://schemas.microsoft.com/office/drawing/2014/main" id="{72F9E20A-13FA-4E8B-BD97-C535F5C53093}"/>
                </a:ext>
              </a:extLst>
            </p:cNvPr>
            <p:cNvSpPr/>
            <p:nvPr/>
          </p:nvSpPr>
          <p:spPr>
            <a:xfrm>
              <a:off x="1069843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12</a:t>
              </a:r>
              <a:endParaRPr lang="it-IT" sz="1000" dirty="0"/>
            </a:p>
          </p:txBody>
        </p:sp>
        <p:sp>
          <p:nvSpPr>
            <p:cNvPr id="64" name="Rettangolo 63">
              <a:extLst>
                <a:ext uri="{FF2B5EF4-FFF2-40B4-BE49-F238E27FC236}">
                  <a16:creationId xmlns:a16="http://schemas.microsoft.com/office/drawing/2014/main" id="{0776E15B-D4E7-445B-BBA0-7C46EF11CEFE}"/>
                </a:ext>
              </a:extLst>
            </p:cNvPr>
            <p:cNvSpPr/>
            <p:nvPr/>
          </p:nvSpPr>
          <p:spPr>
            <a:xfrm>
              <a:off x="1103245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13</a:t>
              </a:r>
              <a:endParaRPr lang="it-IT" sz="1000" dirty="0"/>
            </a:p>
          </p:txBody>
        </p:sp>
        <p:sp>
          <p:nvSpPr>
            <p:cNvPr id="65" name="Rettangolo 64">
              <a:extLst>
                <a:ext uri="{FF2B5EF4-FFF2-40B4-BE49-F238E27FC236}">
                  <a16:creationId xmlns:a16="http://schemas.microsoft.com/office/drawing/2014/main" id="{B3E21542-0B68-4FE7-9912-44009D08273F}"/>
                </a:ext>
              </a:extLst>
            </p:cNvPr>
            <p:cNvSpPr/>
            <p:nvPr/>
          </p:nvSpPr>
          <p:spPr>
            <a:xfrm>
              <a:off x="11375282" y="982881"/>
              <a:ext cx="36901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14</a:t>
              </a:r>
              <a:endParaRPr lang="it-IT" sz="1000" dirty="0"/>
            </a:p>
          </p:txBody>
        </p:sp>
        <p:sp>
          <p:nvSpPr>
            <p:cNvPr id="66" name="Rettangolo 65">
              <a:extLst>
                <a:ext uri="{FF2B5EF4-FFF2-40B4-BE49-F238E27FC236}">
                  <a16:creationId xmlns:a16="http://schemas.microsoft.com/office/drawing/2014/main" id="{5BE9EE0D-D279-4679-B4C5-D0CF3E96715E}"/>
                </a:ext>
              </a:extLst>
            </p:cNvPr>
            <p:cNvSpPr/>
            <p:nvPr/>
          </p:nvSpPr>
          <p:spPr>
            <a:xfrm>
              <a:off x="11742450" y="982881"/>
              <a:ext cx="36580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15</a:t>
              </a:r>
              <a:endParaRPr lang="it-IT" sz="1000" dirty="0"/>
            </a:p>
          </p:txBody>
        </p:sp>
      </p:grpSp>
      <p:sp>
        <p:nvSpPr>
          <p:cNvPr id="71" name="Segnaposto testo 19">
            <a:extLst>
              <a:ext uri="{FF2B5EF4-FFF2-40B4-BE49-F238E27FC236}">
                <a16:creationId xmlns:a16="http://schemas.microsoft.com/office/drawing/2014/main" id="{E75355B6-784B-4BEA-8DBD-69DE329A8B1D}"/>
              </a:ext>
            </a:extLst>
          </p:cNvPr>
          <p:cNvSpPr txBox="1">
            <a:spLocks/>
          </p:cNvSpPr>
          <p:nvPr/>
        </p:nvSpPr>
        <p:spPr>
          <a:xfrm>
            <a:off x="616192" y="3406684"/>
            <a:ext cx="10615558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Caratteristiche Tecniche e Funzionalità</a:t>
            </a:r>
            <a:endParaRPr lang="en-US" sz="1400" b="1" dirty="0">
              <a:solidFill>
                <a:srgbClr val="104392"/>
              </a:solidFill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9A267EDA-CDCB-46D5-9F29-169C5A5BF59F}"/>
              </a:ext>
            </a:extLst>
          </p:cNvPr>
          <p:cNvGrpSpPr/>
          <p:nvPr/>
        </p:nvGrpSpPr>
        <p:grpSpPr>
          <a:xfrm>
            <a:off x="616192" y="3786410"/>
            <a:ext cx="2016000" cy="2248793"/>
            <a:chOff x="616192" y="3790056"/>
            <a:chExt cx="2016000" cy="2248793"/>
          </a:xfrm>
        </p:grpSpPr>
        <p:sp>
          <p:nvSpPr>
            <p:cNvPr id="72" name="Rettangolo 71">
              <a:extLst>
                <a:ext uri="{FF2B5EF4-FFF2-40B4-BE49-F238E27FC236}">
                  <a16:creationId xmlns:a16="http://schemas.microsoft.com/office/drawing/2014/main" id="{8F54A6AA-EE3B-4C94-8170-09D7D4FE4582}"/>
                </a:ext>
              </a:extLst>
            </p:cNvPr>
            <p:cNvSpPr/>
            <p:nvPr/>
          </p:nvSpPr>
          <p:spPr>
            <a:xfrm>
              <a:off x="616192" y="3790056"/>
              <a:ext cx="2016000" cy="2248793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7" name="Rettangolo 76">
              <a:extLst>
                <a:ext uri="{FF2B5EF4-FFF2-40B4-BE49-F238E27FC236}">
                  <a16:creationId xmlns:a16="http://schemas.microsoft.com/office/drawing/2014/main" id="{CD09DEA5-73E7-4EAC-8AE9-4F8CD47BCA06}"/>
                </a:ext>
              </a:extLst>
            </p:cNvPr>
            <p:cNvSpPr/>
            <p:nvPr/>
          </p:nvSpPr>
          <p:spPr>
            <a:xfrm>
              <a:off x="714375" y="3936034"/>
              <a:ext cx="1800000" cy="7848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 err="1">
                  <a:solidFill>
                    <a:schemeClr val="bg1"/>
                  </a:solidFill>
                  <a:latin typeface="TIM Sans" panose="020B0604020202020204" charset="0"/>
                </a:rPr>
                <a:t>Interoperability</a:t>
              </a:r>
              <a:endParaRPr lang="it-IT" sz="1200" b="1" dirty="0">
                <a:solidFill>
                  <a:schemeClr val="bg1"/>
                </a:solidFill>
                <a:latin typeface="TIM Sans" panose="020B0604020202020204" charset="0"/>
              </a:endParaRP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Multiple user stores, target resources &amp; </a:t>
              </a:r>
              <a:r>
                <a:rPr lang="it-IT" sz="1100" dirty="0" err="1">
                  <a:solidFill>
                    <a:schemeClr val="bg1"/>
                  </a:solidFill>
                  <a:latin typeface="TIM Sans" panose="020B0604020202020204" charset="0"/>
                </a:rPr>
                <a:t>authoritatives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 sources.</a:t>
              </a:r>
              <a:r>
                <a:rPr lang="en-US" sz="1100" dirty="0">
                  <a:solidFill>
                    <a:schemeClr val="bg1"/>
                  </a:solidFill>
                  <a:latin typeface="TIM Sans" panose="020B0604020202020204" charset="0"/>
                </a:rPr>
                <a:t> </a:t>
              </a:r>
              <a:endParaRPr lang="it-IT" sz="1100" dirty="0">
                <a:solidFill>
                  <a:schemeClr val="bg1"/>
                </a:solidFill>
                <a:latin typeface="TIM Sans" panose="020B0604020202020204" charset="0"/>
              </a:endParaRPr>
            </a:p>
          </p:txBody>
        </p:sp>
      </p:grpSp>
      <p:grpSp>
        <p:nvGrpSpPr>
          <p:cNvPr id="4" name="Gruppo 3">
            <a:extLst>
              <a:ext uri="{FF2B5EF4-FFF2-40B4-BE49-F238E27FC236}">
                <a16:creationId xmlns:a16="http://schemas.microsoft.com/office/drawing/2014/main" id="{34D774AE-B851-4488-BBB3-608DB57CA7A5}"/>
              </a:ext>
            </a:extLst>
          </p:cNvPr>
          <p:cNvGrpSpPr/>
          <p:nvPr/>
        </p:nvGrpSpPr>
        <p:grpSpPr>
          <a:xfrm>
            <a:off x="2715519" y="3786411"/>
            <a:ext cx="2016000" cy="2248791"/>
            <a:chOff x="2828219" y="3790057"/>
            <a:chExt cx="2016000" cy="2248791"/>
          </a:xfrm>
        </p:grpSpPr>
        <p:sp>
          <p:nvSpPr>
            <p:cNvPr id="73" name="Rettangolo 72">
              <a:extLst>
                <a:ext uri="{FF2B5EF4-FFF2-40B4-BE49-F238E27FC236}">
                  <a16:creationId xmlns:a16="http://schemas.microsoft.com/office/drawing/2014/main" id="{EE50FCFD-EF37-4259-A573-63533C02597A}"/>
                </a:ext>
              </a:extLst>
            </p:cNvPr>
            <p:cNvSpPr/>
            <p:nvPr/>
          </p:nvSpPr>
          <p:spPr>
            <a:xfrm>
              <a:off x="2828219" y="3790057"/>
              <a:ext cx="2016000" cy="224879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8" name="Rettangolo 77">
              <a:extLst>
                <a:ext uri="{FF2B5EF4-FFF2-40B4-BE49-F238E27FC236}">
                  <a16:creationId xmlns:a16="http://schemas.microsoft.com/office/drawing/2014/main" id="{77A2971B-1BCC-4631-8FFB-CD9077235659}"/>
                </a:ext>
              </a:extLst>
            </p:cNvPr>
            <p:cNvSpPr/>
            <p:nvPr/>
          </p:nvSpPr>
          <p:spPr>
            <a:xfrm>
              <a:off x="2919719" y="3936034"/>
              <a:ext cx="1800000" cy="12926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Access Management</a:t>
              </a:r>
              <a:r>
                <a:rPr lang="it-IT" sz="1100" dirty="0">
                  <a:solidFill>
                    <a:schemeClr val="bg1"/>
                  </a:solidFill>
                  <a:latin typeface="Nunito Light" pitchFamily="2" charset="0"/>
                  <a:ea typeface="+mn-lt"/>
                  <a:cs typeface="Segoe UI"/>
                </a:rPr>
                <a:t>​</a:t>
              </a: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Multi </a:t>
              </a:r>
              <a:r>
                <a:rPr lang="it-IT" sz="1100" dirty="0" err="1">
                  <a:solidFill>
                    <a:schemeClr val="bg1"/>
                  </a:solidFill>
                  <a:latin typeface="TIM Sans" panose="020B0604020202020204" charset="0"/>
                </a:rPr>
                <a:t>factor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​ 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  <a:ea typeface="+mn-lt"/>
                  <a:cs typeface="+mn-lt"/>
                </a:rPr>
                <a:t>Auth 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Risk based​ </a:t>
              </a: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  <a:ea typeface="+mn-lt"/>
                  <a:cs typeface="+mn-lt"/>
                </a:rPr>
                <a:t>Auth</a:t>
              </a: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Social login</a:t>
              </a:r>
              <a:r>
                <a:rPr lang="en-US" sz="1100" dirty="0">
                  <a:solidFill>
                    <a:schemeClr val="bg1"/>
                  </a:solidFill>
                  <a:latin typeface="TIM Sans" panose="020B0604020202020204" charset="0"/>
                </a:rPr>
                <a:t>​</a:t>
              </a: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Windows SSO</a:t>
              </a:r>
              <a:r>
                <a:rPr lang="en-US" sz="1100" dirty="0">
                  <a:solidFill>
                    <a:schemeClr val="bg1"/>
                  </a:solidFill>
                  <a:latin typeface="TIM Sans" panose="020B0604020202020204" charset="0"/>
                </a:rPr>
                <a:t>​</a:t>
              </a:r>
            </a:p>
            <a:p>
              <a:pPr defTabSz="914377">
                <a:defRPr/>
              </a:pPr>
              <a:r>
                <a:rPr lang="en-US" sz="1100" dirty="0">
                  <a:solidFill>
                    <a:schemeClr val="bg1"/>
                  </a:solidFill>
                  <a:latin typeface="TIM Sans" panose="020B0604020202020204" charset="0"/>
                </a:rPr>
                <a:t>Federation</a:t>
              </a:r>
            </a:p>
            <a:p>
              <a:pPr algn="ctr"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Nunito Light" pitchFamily="2" charset="0"/>
                </a:rPr>
                <a:t>​</a:t>
              </a:r>
            </a:p>
          </p:txBody>
        </p: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60598D98-4834-4CB2-9752-5004038782C0}"/>
              </a:ext>
            </a:extLst>
          </p:cNvPr>
          <p:cNvGrpSpPr/>
          <p:nvPr/>
        </p:nvGrpSpPr>
        <p:grpSpPr>
          <a:xfrm>
            <a:off x="4814846" y="3786411"/>
            <a:ext cx="2016000" cy="2248790"/>
            <a:chOff x="5040246" y="3790058"/>
            <a:chExt cx="2016000" cy="2248790"/>
          </a:xfrm>
        </p:grpSpPr>
        <p:sp>
          <p:nvSpPr>
            <p:cNvPr id="74" name="Rettangolo 73">
              <a:extLst>
                <a:ext uri="{FF2B5EF4-FFF2-40B4-BE49-F238E27FC236}">
                  <a16:creationId xmlns:a16="http://schemas.microsoft.com/office/drawing/2014/main" id="{1081D37F-7E01-4464-9452-AB58E654F7B5}"/>
                </a:ext>
              </a:extLst>
            </p:cNvPr>
            <p:cNvSpPr/>
            <p:nvPr/>
          </p:nvSpPr>
          <p:spPr>
            <a:xfrm>
              <a:off x="5040246" y="3790058"/>
              <a:ext cx="2016000" cy="2248790"/>
            </a:xfrm>
            <a:prstGeom prst="rect">
              <a:avLst/>
            </a:prstGeom>
            <a:solidFill>
              <a:srgbClr val="003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9" name="Rettangolo 78">
              <a:extLst>
                <a:ext uri="{FF2B5EF4-FFF2-40B4-BE49-F238E27FC236}">
                  <a16:creationId xmlns:a16="http://schemas.microsoft.com/office/drawing/2014/main" id="{CC13C15A-69BA-45C4-86D4-C4B2B4BD9A21}"/>
                </a:ext>
              </a:extLst>
            </p:cNvPr>
            <p:cNvSpPr/>
            <p:nvPr/>
          </p:nvSpPr>
          <p:spPr>
            <a:xfrm>
              <a:off x="5143500" y="3936034"/>
              <a:ext cx="1800000" cy="9541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Identity Management</a:t>
              </a:r>
              <a:endParaRPr lang="it-IT" sz="1200" b="1" dirty="0">
                <a:solidFill>
                  <a:schemeClr val="bg1"/>
                </a:solidFill>
                <a:latin typeface="TIM Sans" panose="020B0604020202020204" charset="0"/>
              </a:endParaRP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Workflow management</a:t>
              </a: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RBAC support</a:t>
              </a: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Reports</a:t>
              </a: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Auditing</a:t>
              </a:r>
            </a:p>
          </p:txBody>
        </p:sp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BA4F07D3-4A55-4ECC-8E0D-F52CFA9A998B}"/>
              </a:ext>
            </a:extLst>
          </p:cNvPr>
          <p:cNvGrpSpPr/>
          <p:nvPr/>
        </p:nvGrpSpPr>
        <p:grpSpPr>
          <a:xfrm>
            <a:off x="6914173" y="3786411"/>
            <a:ext cx="2016000" cy="2248790"/>
            <a:chOff x="7252273" y="3790058"/>
            <a:chExt cx="2016000" cy="2248790"/>
          </a:xfrm>
        </p:grpSpPr>
        <p:sp>
          <p:nvSpPr>
            <p:cNvPr id="75" name="Rettangolo 74">
              <a:extLst>
                <a:ext uri="{FF2B5EF4-FFF2-40B4-BE49-F238E27FC236}">
                  <a16:creationId xmlns:a16="http://schemas.microsoft.com/office/drawing/2014/main" id="{0921FEAC-28D6-4250-8C9F-F611DCF55712}"/>
                </a:ext>
              </a:extLst>
            </p:cNvPr>
            <p:cNvSpPr/>
            <p:nvPr/>
          </p:nvSpPr>
          <p:spPr>
            <a:xfrm>
              <a:off x="7252273" y="3790058"/>
              <a:ext cx="2016000" cy="2248790"/>
            </a:xfrm>
            <a:prstGeom prst="rect">
              <a:avLst/>
            </a:prstGeom>
            <a:solidFill>
              <a:srgbClr val="045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80" name="Rettangolo 79">
              <a:extLst>
                <a:ext uri="{FF2B5EF4-FFF2-40B4-BE49-F238E27FC236}">
                  <a16:creationId xmlns:a16="http://schemas.microsoft.com/office/drawing/2014/main" id="{B951FD33-F7BB-410D-A368-031319E6675C}"/>
                </a:ext>
              </a:extLst>
            </p:cNvPr>
            <p:cNvSpPr/>
            <p:nvPr/>
          </p:nvSpPr>
          <p:spPr>
            <a:xfrm>
              <a:off x="7370120" y="3936034"/>
              <a:ext cx="1800000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Integration</a:t>
              </a:r>
              <a:endParaRPr lang="it-IT" sz="1200" b="1" dirty="0">
                <a:solidFill>
                  <a:schemeClr val="bg1"/>
                </a:solidFill>
                <a:latin typeface="TIM Sans" panose="020B0604020202020204" charset="0"/>
              </a:endParaRPr>
            </a:p>
            <a:p>
              <a:pPr defTabSz="914377">
                <a:defRPr/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Protezione sia in modalità Agent che </a:t>
              </a:r>
              <a:r>
                <a:rPr lang="it-IT" sz="1100" dirty="0" err="1">
                  <a:solidFill>
                    <a:schemeClr val="bg1"/>
                  </a:solidFill>
                  <a:latin typeface="TIM Sans" panose="020B0604020202020204" charset="0"/>
                </a:rPr>
                <a:t>Agentless</a:t>
              </a:r>
              <a:endParaRPr lang="en-US" sz="1100" dirty="0">
                <a:solidFill>
                  <a:schemeClr val="bg1"/>
                </a:solidFill>
                <a:latin typeface="TIM Sans" panose="020B0604020202020204" charset="0"/>
              </a:endParaRPr>
            </a:p>
          </p:txBody>
        </p:sp>
      </p:grpSp>
      <p:graphicFrame>
        <p:nvGraphicFramePr>
          <p:cNvPr id="86" name="Tabella 31">
            <a:extLst>
              <a:ext uri="{FF2B5EF4-FFF2-40B4-BE49-F238E27FC236}">
                <a16:creationId xmlns:a16="http://schemas.microsoft.com/office/drawing/2014/main" id="{305877A8-DA03-49DD-8CD2-87596F41F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118113"/>
              </p:ext>
            </p:extLst>
          </p:nvPr>
        </p:nvGraphicFramePr>
        <p:xfrm>
          <a:off x="7673035" y="1477048"/>
          <a:ext cx="3724677" cy="1524000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3724677">
                  <a:extLst>
                    <a:ext uri="{9D8B030D-6E8A-4147-A177-3AD203B41FA5}">
                      <a16:colId xmlns:a16="http://schemas.microsoft.com/office/drawing/2014/main" val="4160693402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u="none" strike="noStrike" kern="1200" dirty="0">
                          <a:solidFill>
                            <a:schemeClr val="bg1"/>
                          </a:solidFill>
                          <a:effectLst/>
                          <a:latin typeface="TIM Sans" panose="020B0604020202020204" charset="0"/>
                          <a:ea typeface="+mn-ea"/>
                          <a:cs typeface="+mn-cs"/>
                        </a:rPr>
                        <a:t>Fasce </a:t>
                      </a:r>
                    </a:p>
                    <a:p>
                      <a:pPr algn="ctr" fontAlgn="ctr"/>
                      <a:r>
                        <a:rPr lang="it-IT" sz="1100" b="0" u="none" strike="noStrike" kern="1200" dirty="0">
                          <a:solidFill>
                            <a:schemeClr val="bg1"/>
                          </a:solidFill>
                          <a:effectLst/>
                          <a:latin typeface="TIM Sans" panose="020B0604020202020204" charset="0"/>
                          <a:ea typeface="+mn-ea"/>
                          <a:cs typeface="+mn-cs"/>
                        </a:rPr>
                        <a:t>(Numero nodi / anno)</a:t>
                      </a:r>
                    </a:p>
                  </a:txBody>
                  <a:tcPr anchor="ctr">
                    <a:solidFill>
                      <a:srgbClr val="0031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913830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u="none" strike="noStrike" kern="1200" dirty="0">
                          <a:solidFill>
                            <a:srgbClr val="002060"/>
                          </a:solidFill>
                          <a:effectLst/>
                          <a:latin typeface="TIM Sans Light" panose="020B0604020202020204" charset="0"/>
                          <a:ea typeface="+mn-ea"/>
                          <a:cs typeface="+mn-cs"/>
                        </a:rPr>
                        <a:t>Fascia 1 - Fino a 10.000 utenti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866112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u="none" strike="noStrike" kern="1200" dirty="0">
                          <a:solidFill>
                            <a:srgbClr val="002060"/>
                          </a:solidFill>
                          <a:effectLst/>
                          <a:latin typeface="TIM Sans Light" panose="020B0604020202020204" charset="0"/>
                          <a:ea typeface="+mn-ea"/>
                          <a:cs typeface="+mn-cs"/>
                        </a:rPr>
                        <a:t>Fascia 1 - Fino a 10.000 utenti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0839819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u="none" strike="noStrike" kern="1200" dirty="0">
                          <a:solidFill>
                            <a:srgbClr val="002060"/>
                          </a:solidFill>
                          <a:effectLst/>
                          <a:latin typeface="TIM Sans Light" panose="020B0604020202020204" charset="0"/>
                          <a:ea typeface="+mn-ea"/>
                          <a:cs typeface="+mn-cs"/>
                        </a:rPr>
                        <a:t>Fascia 3 - Fino a 500.000 utenti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93164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u="none" strike="noStrike" kern="1200" dirty="0">
                          <a:solidFill>
                            <a:srgbClr val="002060"/>
                          </a:solidFill>
                          <a:effectLst/>
                          <a:latin typeface="TIM Sans Light" panose="020B0604020202020204" charset="0"/>
                          <a:ea typeface="+mn-ea"/>
                          <a:cs typeface="+mn-cs"/>
                        </a:rPr>
                        <a:t>Fascia 4 - &gt; 500.000 utenti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746796"/>
                  </a:ext>
                </a:extLst>
              </a:tr>
            </a:tbl>
          </a:graphicData>
        </a:graphic>
      </p:graphicFrame>
      <p:sp>
        <p:nvSpPr>
          <p:cNvPr id="94" name="Segnaposto testo 19">
            <a:extLst>
              <a:ext uri="{FF2B5EF4-FFF2-40B4-BE49-F238E27FC236}">
                <a16:creationId xmlns:a16="http://schemas.microsoft.com/office/drawing/2014/main" id="{B9B1E642-5445-49F1-BE7F-436905B6CC67}"/>
              </a:ext>
            </a:extLst>
          </p:cNvPr>
          <p:cNvSpPr txBox="1">
            <a:spLocks/>
          </p:cNvSpPr>
          <p:nvPr/>
        </p:nvSpPr>
        <p:spPr>
          <a:xfrm>
            <a:off x="9048750" y="3406684"/>
            <a:ext cx="2890759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it-IT" sz="1400" b="1" dirty="0">
                <a:solidFill>
                  <a:srgbClr val="104392"/>
                </a:solidFill>
              </a:rPr>
              <a:t>Il Plus dell’RTI</a:t>
            </a:r>
            <a:endParaRPr lang="en-US" sz="1400" b="1" dirty="0">
              <a:solidFill>
                <a:srgbClr val="104392"/>
              </a:solidFill>
            </a:endParaRPr>
          </a:p>
        </p:txBody>
      </p:sp>
      <p:sp>
        <p:nvSpPr>
          <p:cNvPr id="95" name="Rettangolo 94">
            <a:extLst>
              <a:ext uri="{FF2B5EF4-FFF2-40B4-BE49-F238E27FC236}">
                <a16:creationId xmlns:a16="http://schemas.microsoft.com/office/drawing/2014/main" id="{5E609A38-8A26-4BAF-92D6-6A2032D1B9FC}"/>
              </a:ext>
            </a:extLst>
          </p:cNvPr>
          <p:cNvSpPr/>
          <p:nvPr/>
        </p:nvSpPr>
        <p:spPr>
          <a:xfrm>
            <a:off x="9064170" y="3780155"/>
            <a:ext cx="2794456" cy="2247816"/>
          </a:xfrm>
          <a:prstGeom prst="rect">
            <a:avLst/>
          </a:prstGeom>
          <a:noFill/>
          <a:ln>
            <a:solidFill>
              <a:srgbClr val="5B9B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320" indent="-285320" algn="just" defTabSz="914377">
              <a:buFont typeface="Wingdings" panose="05000000000000000000" pitchFamily="2" charset="2"/>
              <a:buChar char="ü"/>
              <a:defRPr/>
            </a:pPr>
            <a:r>
              <a:rPr lang="it-IT" sz="1050" dirty="0">
                <a:solidFill>
                  <a:srgbClr val="084897"/>
                </a:solidFill>
                <a:latin typeface="TIM Sans" panose="020B0604020202020204" charset="0"/>
                <a:ea typeface="+mn-lt"/>
                <a:cs typeface="+mn-lt"/>
              </a:rPr>
              <a:t>Soluzione ampiamente collaudata in ambito PA centrale e locale con </a:t>
            </a:r>
            <a:r>
              <a:rPr lang="it-IT" sz="1050" b="1" dirty="0">
                <a:solidFill>
                  <a:srgbClr val="084897"/>
                </a:solidFill>
                <a:latin typeface="TIM Sans" panose="020B0604020202020204" charset="0"/>
                <a:ea typeface="+mn-lt"/>
                <a:cs typeface="+mn-lt"/>
              </a:rPr>
              <a:t>5+ milioni di utenti </a:t>
            </a:r>
            <a:r>
              <a:rPr lang="it-IT" sz="1050" dirty="0">
                <a:solidFill>
                  <a:srgbClr val="084897"/>
                </a:solidFill>
                <a:latin typeface="TIM Sans" panose="020B0604020202020204" charset="0"/>
                <a:ea typeface="+mn-lt"/>
                <a:cs typeface="+mn-lt"/>
              </a:rPr>
              <a:t>gestiti.</a:t>
            </a:r>
          </a:p>
          <a:p>
            <a:pPr marL="285320" indent="-285320" algn="just" defTabSz="914377">
              <a:buFont typeface="Wingdings" panose="05000000000000000000" pitchFamily="2" charset="2"/>
              <a:buChar char="ü"/>
              <a:defRPr/>
            </a:pPr>
            <a:r>
              <a:rPr lang="it-IT" sz="1050" dirty="0">
                <a:solidFill>
                  <a:srgbClr val="084897"/>
                </a:solidFill>
                <a:latin typeface="TIM Sans" panose="020B0604020202020204" charset="0"/>
                <a:ea typeface="+mn-lt"/>
                <a:cs typeface="+mn-lt"/>
              </a:rPr>
              <a:t>Supporto nativo dei </a:t>
            </a:r>
            <a:r>
              <a:rPr lang="it-IT" sz="1050" b="1" dirty="0">
                <a:solidFill>
                  <a:srgbClr val="084897"/>
                </a:solidFill>
                <a:latin typeface="TIM Sans" panose="020B0604020202020204" charset="0"/>
                <a:ea typeface="+mn-lt"/>
                <a:cs typeface="+mn-lt"/>
              </a:rPr>
              <a:t>sistemi di autenticazione nazionali </a:t>
            </a:r>
            <a:r>
              <a:rPr lang="it-IT" sz="1050" dirty="0">
                <a:solidFill>
                  <a:srgbClr val="084897"/>
                </a:solidFill>
                <a:latin typeface="TIM Sans" panose="020B0604020202020204" charset="0"/>
                <a:ea typeface="+mn-lt"/>
                <a:cs typeface="+mn-lt"/>
              </a:rPr>
              <a:t>(SPID, CNS, CIE)  ed </a:t>
            </a:r>
            <a:r>
              <a:rPr lang="it-IT" sz="1050" b="1" dirty="0">
                <a:solidFill>
                  <a:srgbClr val="084897"/>
                </a:solidFill>
                <a:latin typeface="TIM Sans" panose="020B0604020202020204" charset="0"/>
                <a:ea typeface="+mn-lt"/>
                <a:cs typeface="+mn-lt"/>
              </a:rPr>
              <a:t>europei</a:t>
            </a:r>
            <a:r>
              <a:rPr lang="it-IT" sz="1050" dirty="0">
                <a:solidFill>
                  <a:srgbClr val="084897"/>
                </a:solidFill>
                <a:latin typeface="TIM Sans" panose="020B0604020202020204" charset="0"/>
                <a:ea typeface="+mn-lt"/>
                <a:cs typeface="+mn-lt"/>
              </a:rPr>
              <a:t> (EIDAS).</a:t>
            </a:r>
          </a:p>
          <a:p>
            <a:pPr marL="285320" indent="-285320" algn="just" defTabSz="914377">
              <a:buFont typeface="Wingdings" panose="05000000000000000000" pitchFamily="2" charset="2"/>
              <a:buChar char="ü"/>
              <a:defRPr/>
            </a:pPr>
            <a:r>
              <a:rPr lang="it-IT" sz="1050" dirty="0">
                <a:solidFill>
                  <a:srgbClr val="084897"/>
                </a:solidFill>
                <a:latin typeface="TIM Sans" panose="020B0604020202020204" charset="0"/>
                <a:ea typeface="+mn-lt"/>
                <a:cs typeface="+mn-lt"/>
              </a:rPr>
              <a:t>SW </a:t>
            </a:r>
            <a:r>
              <a:rPr lang="it-IT" sz="1050" dirty="0" err="1">
                <a:solidFill>
                  <a:srgbClr val="084897"/>
                </a:solidFill>
                <a:latin typeface="TIM Sans" panose="020B0604020202020204" charset="0"/>
                <a:ea typeface="+mn-lt"/>
                <a:cs typeface="+mn-lt"/>
              </a:rPr>
              <a:t>Factory</a:t>
            </a:r>
            <a:r>
              <a:rPr lang="it-IT" sz="1050" dirty="0">
                <a:solidFill>
                  <a:srgbClr val="084897"/>
                </a:solidFill>
                <a:latin typeface="TIM Sans" panose="020B0604020202020204" charset="0"/>
                <a:ea typeface="+mn-lt"/>
                <a:cs typeface="+mn-lt"/>
              </a:rPr>
              <a:t> interna con </a:t>
            </a:r>
            <a:r>
              <a:rPr lang="it-IT" sz="1050" b="1" dirty="0">
                <a:solidFill>
                  <a:srgbClr val="084897"/>
                </a:solidFill>
                <a:latin typeface="TIM Sans" panose="020B0604020202020204" charset="0"/>
                <a:ea typeface="+mn-lt"/>
                <a:cs typeface="+mn-lt"/>
              </a:rPr>
              <a:t>team di sviluppo dedicato.</a:t>
            </a:r>
            <a:endParaRPr lang="it-IT" sz="1050" b="1" dirty="0">
              <a:latin typeface="TIM Sans" panose="020B0604020202020204" charset="0"/>
            </a:endParaRPr>
          </a:p>
        </p:txBody>
      </p:sp>
      <p:sp>
        <p:nvSpPr>
          <p:cNvPr id="81" name="CasellaDiTesto 80">
            <a:extLst>
              <a:ext uri="{FF2B5EF4-FFF2-40B4-BE49-F238E27FC236}">
                <a16:creationId xmlns:a16="http://schemas.microsoft.com/office/drawing/2014/main" id="{30336F1C-A8FB-4589-9293-57C6B67E6720}"/>
              </a:ext>
            </a:extLst>
          </p:cNvPr>
          <p:cNvSpPr txBox="1"/>
          <p:nvPr/>
        </p:nvSpPr>
        <p:spPr>
          <a:xfrm>
            <a:off x="2884283" y="1298659"/>
            <a:ext cx="4485838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250" spc="-7" dirty="0">
                <a:solidFill>
                  <a:srgbClr val="084897"/>
                </a:solidFill>
                <a:latin typeface="TIM Sans Light" panose="020B0604020202020204" charset="0"/>
              </a:rPr>
              <a:t>Il servizio consente all’Amministrazione la completa </a:t>
            </a:r>
            <a:r>
              <a:rPr lang="it-IT" sz="1250" b="1" spc="-7" dirty="0">
                <a:solidFill>
                  <a:srgbClr val="084897"/>
                </a:solidFill>
                <a:latin typeface="TIM Sans Light" panose="020B0604020202020204" charset="0"/>
              </a:rPr>
              <a:t>gestione delle attività di identificazione, autenticazione e autorizzazione</a:t>
            </a:r>
            <a:r>
              <a:rPr lang="it-IT" sz="1250" spc="-7" dirty="0">
                <a:solidFill>
                  <a:srgbClr val="084897"/>
                </a:solidFill>
                <a:latin typeface="TIM Sans Light" panose="020B0604020202020204" charset="0"/>
              </a:rPr>
              <a:t> propedeutiche all’</a:t>
            </a:r>
            <a:r>
              <a:rPr lang="it-IT" sz="1250" b="1" spc="-7" dirty="0">
                <a:solidFill>
                  <a:srgbClr val="084897"/>
                </a:solidFill>
                <a:latin typeface="TIM Sans Light" panose="020B0604020202020204" charset="0"/>
              </a:rPr>
              <a:t>accesso da parte di utenti esterni</a:t>
            </a:r>
            <a:r>
              <a:rPr lang="it-IT" sz="1250" spc="-7" dirty="0">
                <a:solidFill>
                  <a:srgbClr val="084897"/>
                </a:solidFill>
                <a:latin typeface="TIM Sans Light" panose="020B0604020202020204" charset="0"/>
              </a:rPr>
              <a:t> al portale dell’Amministrazione o ai servizi da essa erogati in rete. Principali benefici:</a:t>
            </a:r>
          </a:p>
          <a:p>
            <a:pPr marL="288000" indent="-144000">
              <a:buFont typeface="Arial" panose="020B0604020202020204" pitchFamily="34" charset="0"/>
              <a:buChar char="•"/>
            </a:pPr>
            <a:r>
              <a:rPr lang="it-IT" sz="1250" dirty="0">
                <a:solidFill>
                  <a:srgbClr val="084897"/>
                </a:solidFill>
                <a:latin typeface="TIM Sans Light" panose="020B0604020202020204" charset="0"/>
                <a:ea typeface="+mn-lt"/>
                <a:cs typeface="+mn-lt"/>
              </a:rPr>
              <a:t>Semplificazione nella gestione degli account (AAA)</a:t>
            </a:r>
            <a:endParaRPr lang="it-IT" sz="1250" dirty="0">
              <a:solidFill>
                <a:srgbClr val="000000"/>
              </a:solidFill>
              <a:latin typeface="TIM Sans Light" panose="020B0604020202020204" charset="0"/>
              <a:cs typeface="Calibri"/>
            </a:endParaRPr>
          </a:p>
          <a:p>
            <a:pPr marL="288000" indent="-144000">
              <a:buFont typeface="Arial" panose="020B0604020202020204" pitchFamily="34" charset="0"/>
              <a:buChar char="•"/>
            </a:pPr>
            <a:r>
              <a:rPr lang="it-IT" sz="1250" dirty="0">
                <a:solidFill>
                  <a:srgbClr val="084897"/>
                </a:solidFill>
                <a:latin typeface="TIM Sans Light" panose="020B0604020202020204" charset="0"/>
                <a:ea typeface="+mn-lt"/>
                <a:cs typeface="+mn-lt"/>
              </a:rPr>
              <a:t>Aderenza alla normativa vigente</a:t>
            </a:r>
          </a:p>
          <a:p>
            <a:pPr marL="288000" indent="-144000">
              <a:buFont typeface="Arial" panose="020B0604020202020204" pitchFamily="34" charset="0"/>
              <a:buChar char="•"/>
            </a:pPr>
            <a:r>
              <a:rPr lang="it-IT" sz="1250" dirty="0">
                <a:solidFill>
                  <a:srgbClr val="084897"/>
                </a:solidFill>
                <a:latin typeface="TIM Sans Light" panose="020B0604020202020204" charset="0"/>
                <a:ea typeface="+mn-lt"/>
                <a:cs typeface="+mn-lt"/>
              </a:rPr>
              <a:t>Supporto dei protocolli standard di autenticazione</a:t>
            </a:r>
            <a:endParaRPr lang="it-IT" sz="1250" dirty="0">
              <a:solidFill>
                <a:srgbClr val="084897"/>
              </a:solidFill>
              <a:latin typeface="TIM Sans Light" panose="020B0604020202020204" charset="0"/>
            </a:endParaRPr>
          </a:p>
          <a:p>
            <a:pPr marL="288000" indent="-144000">
              <a:buFont typeface="Arial" panose="020B0604020202020204" pitchFamily="34" charset="0"/>
              <a:buChar char="•"/>
            </a:pPr>
            <a:r>
              <a:rPr lang="it-IT" sz="1250" dirty="0">
                <a:solidFill>
                  <a:srgbClr val="084897"/>
                </a:solidFill>
                <a:latin typeface="TIM Sans Light" panose="020B0604020202020204" charset="0"/>
                <a:ea typeface="+mn-lt"/>
                <a:cs typeface="+mn-lt"/>
              </a:rPr>
              <a:t>Utilizzo di connettori standard.</a:t>
            </a:r>
            <a:endParaRPr lang="it-IT" sz="1250" dirty="0">
              <a:solidFill>
                <a:srgbClr val="084897"/>
              </a:solidFill>
              <a:latin typeface="TIM Sans Light" panose="020B0604020202020204" charset="0"/>
              <a:cs typeface="Calibri"/>
            </a:endParaRPr>
          </a:p>
        </p:txBody>
      </p:sp>
      <p:sp>
        <p:nvSpPr>
          <p:cNvPr id="69" name="Rectangle 59">
            <a:extLst>
              <a:ext uri="{FF2B5EF4-FFF2-40B4-BE49-F238E27FC236}">
                <a16:creationId xmlns:a16="http://schemas.microsoft.com/office/drawing/2014/main" id="{85F9E575-7703-4A86-AE76-1A6AADCE9747}"/>
              </a:ext>
            </a:extLst>
          </p:cNvPr>
          <p:cNvSpPr>
            <a:spLocks/>
          </p:cNvSpPr>
          <p:nvPr/>
        </p:nvSpPr>
        <p:spPr>
          <a:xfrm>
            <a:off x="742238" y="1298659"/>
            <a:ext cx="2016000" cy="1872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defRPr/>
            </a:pPr>
            <a:endParaRPr lang="en-US" sz="160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67" name="Segnaposto testo 19">
            <a:extLst>
              <a:ext uri="{FF2B5EF4-FFF2-40B4-BE49-F238E27FC236}">
                <a16:creationId xmlns:a16="http://schemas.microsoft.com/office/drawing/2014/main" id="{C8941DE0-BD3F-44F6-A467-4429B12F6671}"/>
              </a:ext>
            </a:extLst>
          </p:cNvPr>
          <p:cNvSpPr txBox="1">
            <a:spLocks/>
          </p:cNvSpPr>
          <p:nvPr/>
        </p:nvSpPr>
        <p:spPr>
          <a:xfrm>
            <a:off x="7617041" y="1070405"/>
            <a:ext cx="2043897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Tecnologia Proposta:</a:t>
            </a:r>
            <a:endParaRPr lang="en-US" sz="1400" b="1" dirty="0">
              <a:solidFill>
                <a:srgbClr val="104392"/>
              </a:solidFill>
            </a:endParaRPr>
          </a:p>
        </p:txBody>
      </p:sp>
      <p:pic>
        <p:nvPicPr>
          <p:cNvPr id="68" name="Picture 84">
            <a:extLst>
              <a:ext uri="{FF2B5EF4-FFF2-40B4-BE49-F238E27FC236}">
                <a16:creationId xmlns:a16="http://schemas.microsoft.com/office/drawing/2014/main" id="{42CAC77D-D9A2-4169-9299-5D4894152D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57774" y="1085715"/>
            <a:ext cx="1143673" cy="385626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839586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ttangolo 75">
            <a:extLst>
              <a:ext uri="{FF2B5EF4-FFF2-40B4-BE49-F238E27FC236}">
                <a16:creationId xmlns:a16="http://schemas.microsoft.com/office/drawing/2014/main" id="{52228E92-6B2C-4344-BBFA-287E6F8306B5}"/>
              </a:ext>
            </a:extLst>
          </p:cNvPr>
          <p:cNvSpPr/>
          <p:nvPr/>
        </p:nvSpPr>
        <p:spPr>
          <a:xfrm>
            <a:off x="616193" y="1160865"/>
            <a:ext cx="6753928" cy="2146036"/>
          </a:xfrm>
          <a:prstGeom prst="rect">
            <a:avLst/>
          </a:prstGeom>
          <a:solidFill>
            <a:srgbClr val="0070C0">
              <a:alpha val="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E0588D4E-328A-2849-A2D5-7D835758E316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5691475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200" dirty="0">
                <a:solidFill>
                  <a:srgbClr val="283481"/>
                </a:solidFill>
                <a:latin typeface="TIM Sans Medium" panose="02020503040602060503" pitchFamily="18" charset="0"/>
              </a:rPr>
              <a:t>#11. Firma Digitale Remota</a:t>
            </a:r>
          </a:p>
          <a:p>
            <a:endParaRPr lang="it-IT" sz="2200" dirty="0">
              <a:solidFill>
                <a:srgbClr val="283481"/>
              </a:solidFill>
              <a:latin typeface="TIM Sans Medium" panose="02020503040602060503" pitchFamily="18" charset="0"/>
            </a:endParaRPr>
          </a:p>
        </p:txBody>
      </p:sp>
      <p:sp>
        <p:nvSpPr>
          <p:cNvPr id="15" name="Figura a mano libera 11">
            <a:extLst>
              <a:ext uri="{FF2B5EF4-FFF2-40B4-BE49-F238E27FC236}">
                <a16:creationId xmlns:a16="http://schemas.microsoft.com/office/drawing/2014/main" id="{43603206-9D69-40C7-8B2D-76B0E5EB87B8}"/>
              </a:ext>
            </a:extLst>
          </p:cNvPr>
          <p:cNvSpPr/>
          <p:nvPr/>
        </p:nvSpPr>
        <p:spPr>
          <a:xfrm>
            <a:off x="-6051" y="2061255"/>
            <a:ext cx="620122" cy="820882"/>
          </a:xfrm>
          <a:custGeom>
            <a:avLst/>
            <a:gdLst>
              <a:gd name="connsiteX0" fmla="*/ 2036619 w 2036619"/>
              <a:gd name="connsiteY0" fmla="*/ 0 h 820882"/>
              <a:gd name="connsiteX1" fmla="*/ 831273 w 2036619"/>
              <a:gd name="connsiteY1" fmla="*/ 0 h 820882"/>
              <a:gd name="connsiteX2" fmla="*/ 831273 w 2036619"/>
              <a:gd name="connsiteY2" fmla="*/ 820882 h 820882"/>
              <a:gd name="connsiteX3" fmla="*/ 0 w 2036619"/>
              <a:gd name="connsiteY3" fmla="*/ 820882 h 820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6619" h="820882">
                <a:moveTo>
                  <a:pt x="2036619" y="0"/>
                </a:moveTo>
                <a:lnTo>
                  <a:pt x="831273" y="0"/>
                </a:lnTo>
                <a:lnTo>
                  <a:pt x="831273" y="820882"/>
                </a:lnTo>
                <a:lnTo>
                  <a:pt x="0" y="820882"/>
                </a:lnTo>
              </a:path>
            </a:pathLst>
          </a:cu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BB1E8B98-6885-401B-9AE8-B1DDC170A06C}"/>
              </a:ext>
            </a:extLst>
          </p:cNvPr>
          <p:cNvGrpSpPr/>
          <p:nvPr/>
        </p:nvGrpSpPr>
        <p:grpSpPr>
          <a:xfrm>
            <a:off x="6685940" y="325012"/>
            <a:ext cx="5507115" cy="522339"/>
            <a:chOff x="6684885" y="844822"/>
            <a:chExt cx="5507115" cy="522339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2E0938D9-30BD-4DDF-922F-1FED94FD4AA7}"/>
                </a:ext>
              </a:extLst>
            </p:cNvPr>
            <p:cNvSpPr/>
            <p:nvPr/>
          </p:nvSpPr>
          <p:spPr>
            <a:xfrm>
              <a:off x="6684885" y="844822"/>
              <a:ext cx="5507115" cy="522339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68FA14D-C768-4149-93FF-62AD1E28F0C6}"/>
                </a:ext>
              </a:extLst>
            </p:cNvPr>
            <p:cNvSpPr/>
            <p:nvPr/>
          </p:nvSpPr>
          <p:spPr>
            <a:xfrm>
              <a:off x="681718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 dirty="0"/>
            </a:p>
          </p:txBody>
        </p:sp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AC0D6753-0F97-4005-9C50-199EE46A7CAF}"/>
                </a:ext>
              </a:extLst>
            </p:cNvPr>
            <p:cNvSpPr/>
            <p:nvPr/>
          </p:nvSpPr>
          <p:spPr>
            <a:xfrm>
              <a:off x="7162415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5" name="Rettangolo 34">
              <a:extLst>
                <a:ext uri="{FF2B5EF4-FFF2-40B4-BE49-F238E27FC236}">
                  <a16:creationId xmlns:a16="http://schemas.microsoft.com/office/drawing/2014/main" id="{24B80F43-5A32-4769-8556-4F6BC95B549D}"/>
                </a:ext>
              </a:extLst>
            </p:cNvPr>
            <p:cNvSpPr/>
            <p:nvPr/>
          </p:nvSpPr>
          <p:spPr>
            <a:xfrm>
              <a:off x="752798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5B0A4CDD-D6E7-4E6F-B874-FED3FB5ACF42}"/>
                </a:ext>
              </a:extLst>
            </p:cNvPr>
            <p:cNvSpPr/>
            <p:nvPr/>
          </p:nvSpPr>
          <p:spPr>
            <a:xfrm>
              <a:off x="790127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2FBAC6D1-D452-45D3-AD31-30E477C674CA}"/>
                </a:ext>
              </a:extLst>
            </p:cNvPr>
            <p:cNvSpPr/>
            <p:nvPr/>
          </p:nvSpPr>
          <p:spPr>
            <a:xfrm>
              <a:off x="823529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1" name="Rettangolo 40">
              <a:extLst>
                <a:ext uri="{FF2B5EF4-FFF2-40B4-BE49-F238E27FC236}">
                  <a16:creationId xmlns:a16="http://schemas.microsoft.com/office/drawing/2014/main" id="{70D7702F-7CB3-4EE2-AF07-5904163F4247}"/>
                </a:ext>
              </a:extLst>
            </p:cNvPr>
            <p:cNvSpPr/>
            <p:nvPr/>
          </p:nvSpPr>
          <p:spPr>
            <a:xfrm>
              <a:off x="8580522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 dirty="0"/>
            </a:p>
          </p:txBody>
        </p:sp>
        <p:sp>
          <p:nvSpPr>
            <p:cNvPr id="42" name="Rettangolo 41">
              <a:extLst>
                <a:ext uri="{FF2B5EF4-FFF2-40B4-BE49-F238E27FC236}">
                  <a16:creationId xmlns:a16="http://schemas.microsoft.com/office/drawing/2014/main" id="{A4C6A5BB-918A-4907-862E-DC2D7CD54DB4}"/>
                </a:ext>
              </a:extLst>
            </p:cNvPr>
            <p:cNvSpPr/>
            <p:nvPr/>
          </p:nvSpPr>
          <p:spPr>
            <a:xfrm>
              <a:off x="8946088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3" name="Rettangolo 42">
              <a:extLst>
                <a:ext uri="{FF2B5EF4-FFF2-40B4-BE49-F238E27FC236}">
                  <a16:creationId xmlns:a16="http://schemas.microsoft.com/office/drawing/2014/main" id="{47F23DA2-1E0C-43CA-BB0C-67BD946107F3}"/>
                </a:ext>
              </a:extLst>
            </p:cNvPr>
            <p:cNvSpPr/>
            <p:nvPr/>
          </p:nvSpPr>
          <p:spPr>
            <a:xfrm>
              <a:off x="9319380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5" name="Rettangolo 44">
              <a:extLst>
                <a:ext uri="{FF2B5EF4-FFF2-40B4-BE49-F238E27FC236}">
                  <a16:creationId xmlns:a16="http://schemas.microsoft.com/office/drawing/2014/main" id="{63C7A080-AFF3-4186-806D-23EF80378D19}"/>
                </a:ext>
              </a:extLst>
            </p:cNvPr>
            <p:cNvSpPr/>
            <p:nvPr/>
          </p:nvSpPr>
          <p:spPr>
            <a:xfrm>
              <a:off x="965245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6" name="Rettangolo 45">
              <a:extLst>
                <a:ext uri="{FF2B5EF4-FFF2-40B4-BE49-F238E27FC236}">
                  <a16:creationId xmlns:a16="http://schemas.microsoft.com/office/drawing/2014/main" id="{BE297A63-511F-45F7-B908-6A2F7F097A8B}"/>
                </a:ext>
              </a:extLst>
            </p:cNvPr>
            <p:cNvSpPr/>
            <p:nvPr/>
          </p:nvSpPr>
          <p:spPr>
            <a:xfrm>
              <a:off x="9997680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7" name="Rettangolo 46">
              <a:extLst>
                <a:ext uri="{FF2B5EF4-FFF2-40B4-BE49-F238E27FC236}">
                  <a16:creationId xmlns:a16="http://schemas.microsoft.com/office/drawing/2014/main" id="{B005FE98-5C60-45F4-8961-F27C2362E123}"/>
                </a:ext>
              </a:extLst>
            </p:cNvPr>
            <p:cNvSpPr/>
            <p:nvPr/>
          </p:nvSpPr>
          <p:spPr>
            <a:xfrm>
              <a:off x="10363246" y="961991"/>
              <a:ext cx="288000" cy="288000"/>
            </a:xfrm>
            <a:prstGeom prst="rect">
              <a:avLst/>
            </a:prstGeom>
            <a:solidFill>
              <a:srgbClr val="03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8" name="Rettangolo 47">
              <a:extLst>
                <a:ext uri="{FF2B5EF4-FFF2-40B4-BE49-F238E27FC236}">
                  <a16:creationId xmlns:a16="http://schemas.microsoft.com/office/drawing/2014/main" id="{51C2AC3D-C853-4278-9F6A-329863EE41DF}"/>
                </a:ext>
              </a:extLst>
            </p:cNvPr>
            <p:cNvSpPr/>
            <p:nvPr/>
          </p:nvSpPr>
          <p:spPr>
            <a:xfrm>
              <a:off x="1073653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9" name="Rettangolo 48">
              <a:extLst>
                <a:ext uri="{FF2B5EF4-FFF2-40B4-BE49-F238E27FC236}">
                  <a16:creationId xmlns:a16="http://schemas.microsoft.com/office/drawing/2014/main" id="{31ED67AE-9105-4C08-8597-C1353C2DA0BA}"/>
                </a:ext>
              </a:extLst>
            </p:cNvPr>
            <p:cNvSpPr/>
            <p:nvPr/>
          </p:nvSpPr>
          <p:spPr>
            <a:xfrm>
              <a:off x="1107055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0" name="Rettangolo 49">
              <a:extLst>
                <a:ext uri="{FF2B5EF4-FFF2-40B4-BE49-F238E27FC236}">
                  <a16:creationId xmlns:a16="http://schemas.microsoft.com/office/drawing/2014/main" id="{26DCA49D-304F-40CA-A9FA-54AF349AE9D9}"/>
                </a:ext>
              </a:extLst>
            </p:cNvPr>
            <p:cNvSpPr/>
            <p:nvPr/>
          </p:nvSpPr>
          <p:spPr>
            <a:xfrm>
              <a:off x="11415787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1" name="Rettangolo 50">
              <a:extLst>
                <a:ext uri="{FF2B5EF4-FFF2-40B4-BE49-F238E27FC236}">
                  <a16:creationId xmlns:a16="http://schemas.microsoft.com/office/drawing/2014/main" id="{601DC664-6EE8-49E3-A0BA-7762122AB675}"/>
                </a:ext>
              </a:extLst>
            </p:cNvPr>
            <p:cNvSpPr/>
            <p:nvPr/>
          </p:nvSpPr>
          <p:spPr>
            <a:xfrm>
              <a:off x="11781353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2DABF2EB-1107-4DFC-992A-EA8865FEC344}"/>
                </a:ext>
              </a:extLst>
            </p:cNvPr>
            <p:cNvSpPr/>
            <p:nvPr/>
          </p:nvSpPr>
          <p:spPr>
            <a:xfrm>
              <a:off x="6776680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01</a:t>
              </a:r>
              <a:endParaRPr lang="it-IT" sz="1000" dirty="0"/>
            </a:p>
          </p:txBody>
        </p:sp>
        <p:sp>
          <p:nvSpPr>
            <p:cNvPr id="53" name="Rettangolo 52">
              <a:extLst>
                <a:ext uri="{FF2B5EF4-FFF2-40B4-BE49-F238E27FC236}">
                  <a16:creationId xmlns:a16="http://schemas.microsoft.com/office/drawing/2014/main" id="{42A77503-8F62-4750-AF4C-D7E001B1DDF2}"/>
                </a:ext>
              </a:extLst>
            </p:cNvPr>
            <p:cNvSpPr/>
            <p:nvPr/>
          </p:nvSpPr>
          <p:spPr>
            <a:xfrm>
              <a:off x="7119505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02</a:t>
              </a:r>
              <a:endParaRPr lang="it-IT" sz="1000" dirty="0"/>
            </a:p>
          </p:txBody>
        </p:sp>
        <p:sp>
          <p:nvSpPr>
            <p:cNvPr id="54" name="Rettangolo 53">
              <a:extLst>
                <a:ext uri="{FF2B5EF4-FFF2-40B4-BE49-F238E27FC236}">
                  <a16:creationId xmlns:a16="http://schemas.microsoft.com/office/drawing/2014/main" id="{D8A90131-9AD5-4F7A-91E2-941A1AC5BCD2}"/>
                </a:ext>
              </a:extLst>
            </p:cNvPr>
            <p:cNvSpPr/>
            <p:nvPr/>
          </p:nvSpPr>
          <p:spPr>
            <a:xfrm>
              <a:off x="7485071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03</a:t>
              </a:r>
              <a:endParaRPr lang="it-IT" sz="1000" dirty="0"/>
            </a:p>
          </p:txBody>
        </p:sp>
        <p:sp>
          <p:nvSpPr>
            <p:cNvPr id="55" name="Rettangolo 54">
              <a:extLst>
                <a:ext uri="{FF2B5EF4-FFF2-40B4-BE49-F238E27FC236}">
                  <a16:creationId xmlns:a16="http://schemas.microsoft.com/office/drawing/2014/main" id="{ABED6E22-16D4-4E0E-BFD9-D6BE0AD00794}"/>
                </a:ext>
              </a:extLst>
            </p:cNvPr>
            <p:cNvSpPr/>
            <p:nvPr/>
          </p:nvSpPr>
          <p:spPr>
            <a:xfrm>
              <a:off x="7855958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04</a:t>
              </a:r>
              <a:endParaRPr lang="it-IT" sz="1000" dirty="0"/>
            </a:p>
          </p:txBody>
        </p:sp>
        <p:sp>
          <p:nvSpPr>
            <p:cNvPr id="56" name="Rettangolo 55">
              <a:extLst>
                <a:ext uri="{FF2B5EF4-FFF2-40B4-BE49-F238E27FC236}">
                  <a16:creationId xmlns:a16="http://schemas.microsoft.com/office/drawing/2014/main" id="{EFA08303-E385-4EDA-91DB-6D1E11A10A68}"/>
                </a:ext>
              </a:extLst>
            </p:cNvPr>
            <p:cNvSpPr/>
            <p:nvPr/>
          </p:nvSpPr>
          <p:spPr>
            <a:xfrm>
              <a:off x="8191581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05</a:t>
              </a:r>
              <a:endParaRPr lang="it-IT" sz="1000" dirty="0"/>
            </a:p>
          </p:txBody>
        </p:sp>
        <p:sp>
          <p:nvSpPr>
            <p:cNvPr id="57" name="Rettangolo 56">
              <a:extLst>
                <a:ext uri="{FF2B5EF4-FFF2-40B4-BE49-F238E27FC236}">
                  <a16:creationId xmlns:a16="http://schemas.microsoft.com/office/drawing/2014/main" id="{6417140C-FF59-44D8-BAAA-B22C48BC851A}"/>
                </a:ext>
              </a:extLst>
            </p:cNvPr>
            <p:cNvSpPr/>
            <p:nvPr/>
          </p:nvSpPr>
          <p:spPr>
            <a:xfrm>
              <a:off x="8536810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06</a:t>
              </a:r>
              <a:endParaRPr lang="it-IT" sz="1000" dirty="0"/>
            </a:p>
          </p:txBody>
        </p:sp>
        <p:sp>
          <p:nvSpPr>
            <p:cNvPr id="58" name="Rettangolo 57">
              <a:extLst>
                <a:ext uri="{FF2B5EF4-FFF2-40B4-BE49-F238E27FC236}">
                  <a16:creationId xmlns:a16="http://schemas.microsoft.com/office/drawing/2014/main" id="{27022B04-5511-4023-BB70-B2D6A6753AA7}"/>
                </a:ext>
              </a:extLst>
            </p:cNvPr>
            <p:cNvSpPr/>
            <p:nvPr/>
          </p:nvSpPr>
          <p:spPr>
            <a:xfrm>
              <a:off x="8906384" y="982881"/>
              <a:ext cx="36740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07</a:t>
              </a:r>
              <a:endParaRPr lang="it-IT" sz="1000" dirty="0"/>
            </a:p>
          </p:txBody>
        </p:sp>
        <p:sp>
          <p:nvSpPr>
            <p:cNvPr id="59" name="Rettangolo 58">
              <a:extLst>
                <a:ext uri="{FF2B5EF4-FFF2-40B4-BE49-F238E27FC236}">
                  <a16:creationId xmlns:a16="http://schemas.microsoft.com/office/drawing/2014/main" id="{F013A9BD-5DEB-4DB0-AFEF-DD514E95D922}"/>
                </a:ext>
              </a:extLst>
            </p:cNvPr>
            <p:cNvSpPr/>
            <p:nvPr/>
          </p:nvSpPr>
          <p:spPr>
            <a:xfrm>
              <a:off x="9274065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08</a:t>
              </a:r>
              <a:endParaRPr lang="it-IT" sz="1000" dirty="0"/>
            </a:p>
          </p:txBody>
        </p:sp>
        <p:sp>
          <p:nvSpPr>
            <p:cNvPr id="60" name="Rettangolo 59">
              <a:extLst>
                <a:ext uri="{FF2B5EF4-FFF2-40B4-BE49-F238E27FC236}">
                  <a16:creationId xmlns:a16="http://schemas.microsoft.com/office/drawing/2014/main" id="{B7A592C8-2F08-4480-84B1-9B5107CF4247}"/>
                </a:ext>
              </a:extLst>
            </p:cNvPr>
            <p:cNvSpPr/>
            <p:nvPr/>
          </p:nvSpPr>
          <p:spPr>
            <a:xfrm>
              <a:off x="9607938" y="982881"/>
              <a:ext cx="37702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09</a:t>
              </a:r>
              <a:endParaRPr lang="it-IT" sz="1000" dirty="0"/>
            </a:p>
          </p:txBody>
        </p:sp>
        <p:sp>
          <p:nvSpPr>
            <p:cNvPr id="61" name="Rettangolo 60">
              <a:extLst>
                <a:ext uri="{FF2B5EF4-FFF2-40B4-BE49-F238E27FC236}">
                  <a16:creationId xmlns:a16="http://schemas.microsoft.com/office/drawing/2014/main" id="{29D41ED7-7368-4FBC-95A8-FA93CC3EFEB9}"/>
                </a:ext>
              </a:extLst>
            </p:cNvPr>
            <p:cNvSpPr/>
            <p:nvPr/>
          </p:nvSpPr>
          <p:spPr>
            <a:xfrm>
              <a:off x="9957174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10</a:t>
              </a:r>
              <a:endParaRPr lang="it-IT" sz="1000" dirty="0"/>
            </a:p>
          </p:txBody>
        </p:sp>
        <p:sp>
          <p:nvSpPr>
            <p:cNvPr id="62" name="Rettangolo 61">
              <a:extLst>
                <a:ext uri="{FF2B5EF4-FFF2-40B4-BE49-F238E27FC236}">
                  <a16:creationId xmlns:a16="http://schemas.microsoft.com/office/drawing/2014/main" id="{8EA49EA8-CF66-4E15-84E0-3DC9B8378664}"/>
                </a:ext>
              </a:extLst>
            </p:cNvPr>
            <p:cNvSpPr/>
            <p:nvPr/>
          </p:nvSpPr>
          <p:spPr>
            <a:xfrm>
              <a:off x="10327549" y="982881"/>
              <a:ext cx="35939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11</a:t>
              </a:r>
              <a:endParaRPr lang="it-IT" sz="1000" dirty="0"/>
            </a:p>
          </p:txBody>
        </p:sp>
        <p:sp>
          <p:nvSpPr>
            <p:cNvPr id="63" name="Rettangolo 62">
              <a:extLst>
                <a:ext uri="{FF2B5EF4-FFF2-40B4-BE49-F238E27FC236}">
                  <a16:creationId xmlns:a16="http://schemas.microsoft.com/office/drawing/2014/main" id="{72F9E20A-13FA-4E8B-BD97-C535F5C53093}"/>
                </a:ext>
              </a:extLst>
            </p:cNvPr>
            <p:cNvSpPr/>
            <p:nvPr/>
          </p:nvSpPr>
          <p:spPr>
            <a:xfrm>
              <a:off x="1069843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12</a:t>
              </a:r>
              <a:endParaRPr lang="it-IT" sz="1000" dirty="0"/>
            </a:p>
          </p:txBody>
        </p:sp>
        <p:sp>
          <p:nvSpPr>
            <p:cNvPr id="64" name="Rettangolo 63">
              <a:extLst>
                <a:ext uri="{FF2B5EF4-FFF2-40B4-BE49-F238E27FC236}">
                  <a16:creationId xmlns:a16="http://schemas.microsoft.com/office/drawing/2014/main" id="{0776E15B-D4E7-445B-BBA0-7C46EF11CEFE}"/>
                </a:ext>
              </a:extLst>
            </p:cNvPr>
            <p:cNvSpPr/>
            <p:nvPr/>
          </p:nvSpPr>
          <p:spPr>
            <a:xfrm>
              <a:off x="1103245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13</a:t>
              </a:r>
              <a:endParaRPr lang="it-IT" sz="1000" dirty="0"/>
            </a:p>
          </p:txBody>
        </p:sp>
        <p:sp>
          <p:nvSpPr>
            <p:cNvPr id="65" name="Rettangolo 64">
              <a:extLst>
                <a:ext uri="{FF2B5EF4-FFF2-40B4-BE49-F238E27FC236}">
                  <a16:creationId xmlns:a16="http://schemas.microsoft.com/office/drawing/2014/main" id="{B3E21542-0B68-4FE7-9912-44009D08273F}"/>
                </a:ext>
              </a:extLst>
            </p:cNvPr>
            <p:cNvSpPr/>
            <p:nvPr/>
          </p:nvSpPr>
          <p:spPr>
            <a:xfrm>
              <a:off x="11375282" y="982881"/>
              <a:ext cx="36901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14</a:t>
              </a:r>
              <a:endParaRPr lang="it-IT" sz="1000" dirty="0"/>
            </a:p>
          </p:txBody>
        </p:sp>
        <p:sp>
          <p:nvSpPr>
            <p:cNvPr id="66" name="Rettangolo 65">
              <a:extLst>
                <a:ext uri="{FF2B5EF4-FFF2-40B4-BE49-F238E27FC236}">
                  <a16:creationId xmlns:a16="http://schemas.microsoft.com/office/drawing/2014/main" id="{5BE9EE0D-D279-4679-B4C5-D0CF3E96715E}"/>
                </a:ext>
              </a:extLst>
            </p:cNvPr>
            <p:cNvSpPr/>
            <p:nvPr/>
          </p:nvSpPr>
          <p:spPr>
            <a:xfrm>
              <a:off x="11742450" y="982881"/>
              <a:ext cx="36580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15</a:t>
              </a:r>
              <a:endParaRPr lang="it-IT" sz="1000" dirty="0"/>
            </a:p>
          </p:txBody>
        </p:sp>
      </p:grpSp>
      <p:sp>
        <p:nvSpPr>
          <p:cNvPr id="71" name="Segnaposto testo 19">
            <a:extLst>
              <a:ext uri="{FF2B5EF4-FFF2-40B4-BE49-F238E27FC236}">
                <a16:creationId xmlns:a16="http://schemas.microsoft.com/office/drawing/2014/main" id="{E75355B6-784B-4BEA-8DBD-69DE329A8B1D}"/>
              </a:ext>
            </a:extLst>
          </p:cNvPr>
          <p:cNvSpPr txBox="1">
            <a:spLocks/>
          </p:cNvSpPr>
          <p:nvPr/>
        </p:nvSpPr>
        <p:spPr>
          <a:xfrm>
            <a:off x="616192" y="3406684"/>
            <a:ext cx="10615558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Caratteristiche Tecniche e Funzionalità</a:t>
            </a:r>
            <a:endParaRPr lang="en-US" sz="1400" b="1" dirty="0">
              <a:solidFill>
                <a:srgbClr val="104392"/>
              </a:solidFill>
            </a:endParaRPr>
          </a:p>
        </p:txBody>
      </p:sp>
      <p:graphicFrame>
        <p:nvGraphicFramePr>
          <p:cNvPr id="86" name="Tabella 31">
            <a:extLst>
              <a:ext uri="{FF2B5EF4-FFF2-40B4-BE49-F238E27FC236}">
                <a16:creationId xmlns:a16="http://schemas.microsoft.com/office/drawing/2014/main" id="{305877A8-DA03-49DD-8CD2-87596F41F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150340"/>
              </p:ext>
            </p:extLst>
          </p:nvPr>
        </p:nvGraphicFramePr>
        <p:xfrm>
          <a:off x="7662348" y="1477048"/>
          <a:ext cx="3724677" cy="1421280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3724677">
                  <a:extLst>
                    <a:ext uri="{9D8B030D-6E8A-4147-A177-3AD203B41FA5}">
                      <a16:colId xmlns:a16="http://schemas.microsoft.com/office/drawing/2014/main" val="4160693402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1" dirty="0">
                          <a:latin typeface="TIM Sans" panose="020B0604020202020204" charset="0"/>
                        </a:rPr>
                        <a:t>Fasce [Utenti]</a:t>
                      </a:r>
                    </a:p>
                  </a:txBody>
                  <a:tcPr anchor="ctr">
                    <a:solidFill>
                      <a:srgbClr val="0031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913830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kern="1200" spc="-5" noProof="0" dirty="0">
                          <a:solidFill>
                            <a:srgbClr val="002060"/>
                          </a:solidFill>
                          <a:latin typeface="TIM Sans Light" panose="020B0604020202020204" charset="0"/>
                          <a:ea typeface="+mn-ea"/>
                          <a:cs typeface="+mn-cs"/>
                        </a:rPr>
                        <a:t>Fascia 1: &gt; 50 e fino a 200 utenti;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866112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kern="1200" spc="-5" noProof="0" dirty="0">
                          <a:solidFill>
                            <a:srgbClr val="002060"/>
                          </a:solidFill>
                          <a:latin typeface="TIM Sans Light" panose="020B0604020202020204" charset="0"/>
                          <a:ea typeface="+mn-ea"/>
                          <a:cs typeface="+mn-cs"/>
                        </a:rPr>
                        <a:t>Fascia 2: &gt; 200 e fino a 500 utenti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0839819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kern="1200" spc="-5" noProof="0" dirty="0">
                          <a:solidFill>
                            <a:srgbClr val="002060"/>
                          </a:solidFill>
                          <a:latin typeface="TIM Sans Light" panose="020B0604020202020204" charset="0"/>
                          <a:ea typeface="+mn-ea"/>
                          <a:cs typeface="+mn-cs"/>
                        </a:rPr>
                        <a:t>Fascia 3: &gt; 500 e fino a 1.000 utenti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93164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kern="1200" spc="-5" noProof="0" dirty="0">
                          <a:solidFill>
                            <a:srgbClr val="002060"/>
                          </a:solidFill>
                          <a:latin typeface="TIM Sans Light" panose="020B0604020202020204" charset="0"/>
                          <a:ea typeface="+mn-ea"/>
                          <a:cs typeface="+mn-cs"/>
                        </a:rPr>
                        <a:t>Fascia 4: &gt; 1.000 utenti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746796"/>
                  </a:ext>
                </a:extLst>
              </a:tr>
            </a:tbl>
          </a:graphicData>
        </a:graphic>
      </p:graphicFrame>
      <p:sp>
        <p:nvSpPr>
          <p:cNvPr id="81" name="CasellaDiTesto 80">
            <a:extLst>
              <a:ext uri="{FF2B5EF4-FFF2-40B4-BE49-F238E27FC236}">
                <a16:creationId xmlns:a16="http://schemas.microsoft.com/office/drawing/2014/main" id="{30336F1C-A8FB-4589-9293-57C6B67E6720}"/>
              </a:ext>
            </a:extLst>
          </p:cNvPr>
          <p:cNvSpPr txBox="1"/>
          <p:nvPr/>
        </p:nvSpPr>
        <p:spPr>
          <a:xfrm>
            <a:off x="2884283" y="1305659"/>
            <a:ext cx="4221957" cy="1439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250" spc="-5" dirty="0">
                <a:solidFill>
                  <a:srgbClr val="084897"/>
                </a:solidFill>
                <a:latin typeface="TIM Sans Light" panose="020B0604020202020204" charset="0"/>
              </a:rPr>
              <a:t>Il servizio garantisce </a:t>
            </a:r>
            <a:r>
              <a:rPr lang="it-IT" sz="1250" b="1" spc="-5" dirty="0">
                <a:solidFill>
                  <a:srgbClr val="084897"/>
                </a:solidFill>
                <a:latin typeface="TIM Sans Light" panose="020B0604020202020204" charset="0"/>
              </a:rPr>
              <a:t>l’efficacia probatoria </a:t>
            </a:r>
            <a:r>
              <a:rPr lang="it-IT" sz="1250" spc="-5" dirty="0">
                <a:solidFill>
                  <a:srgbClr val="084897"/>
                </a:solidFill>
                <a:latin typeface="TIM Sans Light" panose="020B0604020202020204" charset="0"/>
              </a:rPr>
              <a:t>(l’autenticità, l’integrità e il non ripudio) dei documenti informatici firmati digitalmente prevedendo la </a:t>
            </a:r>
            <a:r>
              <a:rPr lang="it-IT" sz="1250" b="1" spc="-5" dirty="0">
                <a:solidFill>
                  <a:srgbClr val="084897"/>
                </a:solidFill>
                <a:latin typeface="TIM Sans Light" panose="020B0604020202020204" charset="0"/>
              </a:rPr>
              <a:t>fornitura dei certificati digitali </a:t>
            </a:r>
            <a:r>
              <a:rPr lang="it-IT" sz="1250" spc="-5" dirty="0">
                <a:solidFill>
                  <a:srgbClr val="084897"/>
                </a:solidFill>
                <a:latin typeface="TIM Sans Light" panose="020B0604020202020204" charset="0"/>
              </a:rPr>
              <a:t>rilasciati dal prestatore del servizio fiduciario qualificato e delle relative coppie di chiavi pubblica/privata.</a:t>
            </a:r>
          </a:p>
          <a:p>
            <a:pPr marR="0" algn="just" rtl="0"/>
            <a:endParaRPr lang="it-IT" sz="1254" i="1" dirty="0">
              <a:solidFill>
                <a:srgbClr val="134193"/>
              </a:solidFill>
              <a:latin typeface="TIM Sans Light" panose="020B0604020202020204" charset="0"/>
              <a:cs typeface="Arial"/>
            </a:endParaRPr>
          </a:p>
        </p:txBody>
      </p:sp>
      <p:sp>
        <p:nvSpPr>
          <p:cNvPr id="67" name="Segnaposto testo 19">
            <a:extLst>
              <a:ext uri="{FF2B5EF4-FFF2-40B4-BE49-F238E27FC236}">
                <a16:creationId xmlns:a16="http://schemas.microsoft.com/office/drawing/2014/main" id="{5E45B14F-9B74-4FEE-ACFE-31FD4A1CA9E3}"/>
              </a:ext>
            </a:extLst>
          </p:cNvPr>
          <p:cNvSpPr txBox="1">
            <a:spLocks/>
          </p:cNvSpPr>
          <p:nvPr/>
        </p:nvSpPr>
        <p:spPr>
          <a:xfrm>
            <a:off x="7617041" y="1070405"/>
            <a:ext cx="2043897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Tecnologia Proposta:</a:t>
            </a:r>
            <a:endParaRPr lang="en-US" sz="1400" b="1" dirty="0">
              <a:solidFill>
                <a:srgbClr val="104392"/>
              </a:solidFill>
            </a:endParaRPr>
          </a:p>
        </p:txBody>
      </p:sp>
      <p:grpSp>
        <p:nvGrpSpPr>
          <p:cNvPr id="69" name="Gruppo 68">
            <a:extLst>
              <a:ext uri="{FF2B5EF4-FFF2-40B4-BE49-F238E27FC236}">
                <a16:creationId xmlns:a16="http://schemas.microsoft.com/office/drawing/2014/main" id="{4B111A77-8D83-4C88-96C2-16586F4A0FA2}"/>
              </a:ext>
            </a:extLst>
          </p:cNvPr>
          <p:cNvGrpSpPr/>
          <p:nvPr/>
        </p:nvGrpSpPr>
        <p:grpSpPr>
          <a:xfrm>
            <a:off x="616192" y="3786410"/>
            <a:ext cx="10781522" cy="2248793"/>
            <a:chOff x="616192" y="3790056"/>
            <a:chExt cx="10781522" cy="2248793"/>
          </a:xfrm>
        </p:grpSpPr>
        <p:sp>
          <p:nvSpPr>
            <p:cNvPr id="70" name="Rettangolo 69">
              <a:extLst>
                <a:ext uri="{FF2B5EF4-FFF2-40B4-BE49-F238E27FC236}">
                  <a16:creationId xmlns:a16="http://schemas.microsoft.com/office/drawing/2014/main" id="{C9C4E938-0805-4A6F-A481-B87BD6AB87ED}"/>
                </a:ext>
              </a:extLst>
            </p:cNvPr>
            <p:cNvSpPr/>
            <p:nvPr/>
          </p:nvSpPr>
          <p:spPr>
            <a:xfrm>
              <a:off x="616192" y="3790056"/>
              <a:ext cx="10781522" cy="2248793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82" name="Rettangolo 81">
              <a:extLst>
                <a:ext uri="{FF2B5EF4-FFF2-40B4-BE49-F238E27FC236}">
                  <a16:creationId xmlns:a16="http://schemas.microsoft.com/office/drawing/2014/main" id="{00C1A5CF-556B-4738-91B6-C137DE5A1736}"/>
                </a:ext>
              </a:extLst>
            </p:cNvPr>
            <p:cNvSpPr/>
            <p:nvPr/>
          </p:nvSpPr>
          <p:spPr>
            <a:xfrm>
              <a:off x="857249" y="4068067"/>
              <a:ext cx="10214363" cy="16619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Il servizio prevede la modalità di utilizzo “da remoto", mediante l’impiego di </a:t>
              </a: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strumenti di autenticazione </a:t>
              </a:r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(userid + password + OTP SMS) che consentono la generazione della firma su un </a:t>
              </a: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dispositivo hardware (HSM)</a:t>
              </a:r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 custodito dal prestatore del servizio fiduciario qualificato nell’ambito del RTI (TI Trust Technologies).</a:t>
              </a:r>
            </a:p>
            <a:p>
              <a:endParaRPr lang="it-IT" sz="1200" dirty="0">
                <a:solidFill>
                  <a:schemeClr val="bg1"/>
                </a:solidFill>
                <a:latin typeface="TIM Sans" panose="020B0604020202020204" charset="0"/>
              </a:endParaRPr>
            </a:p>
            <a:p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La Firma Digitale Remota, in modalità mobile, è utilizzabile sia da smartphone/tablet che da PC/Mac/Linux.</a:t>
              </a:r>
            </a:p>
            <a:p>
              <a:endParaRPr lang="it-IT" sz="1200" dirty="0">
                <a:solidFill>
                  <a:schemeClr val="bg1"/>
                </a:solidFill>
                <a:latin typeface="TIM Sans" panose="020B0604020202020204" charset="0"/>
              </a:endParaRPr>
            </a:p>
            <a:p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Garantisce la sottoscrizione dei documenti in formato </a:t>
              </a:r>
              <a:r>
                <a:rPr lang="it-IT" sz="1200" b="1" dirty="0" err="1">
                  <a:solidFill>
                    <a:schemeClr val="bg1"/>
                  </a:solidFill>
                  <a:latin typeface="TIM Sans" panose="020B0604020202020204" charset="0"/>
                </a:rPr>
                <a:t>CAdES</a:t>
              </a: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, </a:t>
              </a:r>
              <a:r>
                <a:rPr lang="it-IT" sz="1200" b="1" dirty="0" err="1">
                  <a:solidFill>
                    <a:schemeClr val="bg1"/>
                  </a:solidFill>
                  <a:latin typeface="TIM Sans" panose="020B0604020202020204" charset="0"/>
                </a:rPr>
                <a:t>PAdES</a:t>
              </a: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 e </a:t>
              </a:r>
              <a:r>
                <a:rPr lang="it-IT" sz="1200" b="1" dirty="0" err="1">
                  <a:solidFill>
                    <a:schemeClr val="bg1"/>
                  </a:solidFill>
                  <a:latin typeface="TIM Sans" panose="020B0604020202020204" charset="0"/>
                </a:rPr>
                <a:t>XAdES</a:t>
              </a:r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 come previsto dalla normativa vigente in materia.</a:t>
              </a:r>
            </a:p>
            <a:p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L’attività di verifica dell’identità dei titolari dei certificati di firma digitale remota, propedeutica al loro rilascio, è effettuata a cura e sotto la responsabilità del </a:t>
              </a: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personale nominato dall’Amministrazione</a:t>
              </a:r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, debitamente formato a cura di TI Trust Technologies.</a:t>
              </a:r>
            </a:p>
          </p:txBody>
        </p:sp>
      </p:grpSp>
      <p:pic>
        <p:nvPicPr>
          <p:cNvPr id="72" name="Picture 2" descr="immagine">
            <a:extLst>
              <a:ext uri="{FF2B5EF4-FFF2-40B4-BE49-F238E27FC236}">
                <a16:creationId xmlns:a16="http://schemas.microsoft.com/office/drawing/2014/main" id="{07F1BF3F-9CB7-4C88-90B0-45653A41485E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73" y="1305659"/>
            <a:ext cx="2016000" cy="187200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Immagine 72">
            <a:extLst>
              <a:ext uri="{FF2B5EF4-FFF2-40B4-BE49-F238E27FC236}">
                <a16:creationId xmlns:a16="http://schemas.microsoft.com/office/drawing/2014/main" id="{DEEDAB89-B894-4C2E-879A-650241118F8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39716" y="916929"/>
            <a:ext cx="1573907" cy="634640"/>
          </a:xfrm>
          <a:prstGeom prst="rect">
            <a:avLst/>
          </a:prstGeom>
        </p:spPr>
      </p:pic>
      <p:graphicFrame>
        <p:nvGraphicFramePr>
          <p:cNvPr id="68" name="Tabella 31">
            <a:extLst>
              <a:ext uri="{FF2B5EF4-FFF2-40B4-BE49-F238E27FC236}">
                <a16:creationId xmlns:a16="http://schemas.microsoft.com/office/drawing/2014/main" id="{7659A5E2-0A89-49C9-B190-45FC9BA664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006838"/>
              </p:ext>
            </p:extLst>
          </p:nvPr>
        </p:nvGraphicFramePr>
        <p:xfrm>
          <a:off x="7662348" y="2901244"/>
          <a:ext cx="3724677" cy="872640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3724677">
                  <a:extLst>
                    <a:ext uri="{9D8B030D-6E8A-4147-A177-3AD203B41FA5}">
                      <a16:colId xmlns:a16="http://schemas.microsoft.com/office/drawing/2014/main" val="4160693402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it-IT" sz="1100" b="1" dirty="0">
                          <a:latin typeface="TIM Sans" panose="02020503040602060503" pitchFamily="18" charset="0"/>
                        </a:rPr>
                        <a:t>N. Firme massive/sec.*</a:t>
                      </a:r>
                    </a:p>
                  </a:txBody>
                  <a:tcPr anchor="ctr">
                    <a:solidFill>
                      <a:srgbClr val="0031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913830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kern="1200" spc="-5" noProof="0" dirty="0">
                          <a:solidFill>
                            <a:srgbClr val="002060"/>
                          </a:solidFill>
                          <a:latin typeface="TIM Sans Light" panose="020B0604020202020204" charset="0"/>
                          <a:ea typeface="+mn-ea"/>
                          <a:cs typeface="+mn-cs"/>
                        </a:rPr>
                        <a:t>N. 1 firma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866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kern="1200" spc="-5" noProof="0" dirty="0">
                          <a:solidFill>
                            <a:srgbClr val="002060"/>
                          </a:solidFill>
                          <a:latin typeface="TIM Sans Light" panose="020B0604020202020204" charset="0"/>
                          <a:ea typeface="+mn-ea"/>
                          <a:cs typeface="+mn-cs"/>
                        </a:rPr>
                        <a:t>N. 5 firma aggiuntiva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0839819"/>
                  </a:ext>
                </a:extLst>
              </a:tr>
            </a:tbl>
          </a:graphicData>
        </a:graphic>
      </p:graphicFrame>
      <p:sp>
        <p:nvSpPr>
          <p:cNvPr id="74" name="CasellaDiTesto 73">
            <a:extLst>
              <a:ext uri="{FF2B5EF4-FFF2-40B4-BE49-F238E27FC236}">
                <a16:creationId xmlns:a16="http://schemas.microsoft.com/office/drawing/2014/main" id="{D037E90B-70EA-4F94-843C-FCF9DDCDB32C}"/>
              </a:ext>
            </a:extLst>
          </p:cNvPr>
          <p:cNvSpPr txBox="1"/>
          <p:nvPr/>
        </p:nvSpPr>
        <p:spPr>
          <a:xfrm>
            <a:off x="9274847" y="5750003"/>
            <a:ext cx="216780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50" b="1" spc="-5" dirty="0">
                <a:solidFill>
                  <a:schemeClr val="bg1"/>
                </a:solidFill>
                <a:latin typeface="Nunito Light" pitchFamily="2" charset="0"/>
              </a:rPr>
              <a:t>*SLA Garantito [1 firma/secondo]</a:t>
            </a:r>
            <a:endParaRPr lang="it-IT" sz="10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600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ttangolo 75">
            <a:extLst>
              <a:ext uri="{FF2B5EF4-FFF2-40B4-BE49-F238E27FC236}">
                <a16:creationId xmlns:a16="http://schemas.microsoft.com/office/drawing/2014/main" id="{52228E92-6B2C-4344-BBFA-287E6F8306B5}"/>
              </a:ext>
            </a:extLst>
          </p:cNvPr>
          <p:cNvSpPr/>
          <p:nvPr/>
        </p:nvSpPr>
        <p:spPr>
          <a:xfrm>
            <a:off x="616193" y="1160865"/>
            <a:ext cx="6753928" cy="2146036"/>
          </a:xfrm>
          <a:prstGeom prst="rect">
            <a:avLst/>
          </a:prstGeom>
          <a:solidFill>
            <a:srgbClr val="0070C0">
              <a:alpha val="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E0588D4E-328A-2849-A2D5-7D835758E316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5691475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200" dirty="0">
                <a:solidFill>
                  <a:srgbClr val="283481"/>
                </a:solidFill>
                <a:latin typeface="TIM Sans Medium" panose="02020503040602060503" pitchFamily="18" charset="0"/>
              </a:rPr>
              <a:t>#12. Sigillo Elettronico</a:t>
            </a:r>
          </a:p>
        </p:txBody>
      </p:sp>
      <p:sp>
        <p:nvSpPr>
          <p:cNvPr id="15" name="Figura a mano libera 11">
            <a:extLst>
              <a:ext uri="{FF2B5EF4-FFF2-40B4-BE49-F238E27FC236}">
                <a16:creationId xmlns:a16="http://schemas.microsoft.com/office/drawing/2014/main" id="{43603206-9D69-40C7-8B2D-76B0E5EB87B8}"/>
              </a:ext>
            </a:extLst>
          </p:cNvPr>
          <p:cNvSpPr/>
          <p:nvPr/>
        </p:nvSpPr>
        <p:spPr>
          <a:xfrm>
            <a:off x="-6051" y="2061255"/>
            <a:ext cx="620122" cy="820882"/>
          </a:xfrm>
          <a:custGeom>
            <a:avLst/>
            <a:gdLst>
              <a:gd name="connsiteX0" fmla="*/ 2036619 w 2036619"/>
              <a:gd name="connsiteY0" fmla="*/ 0 h 820882"/>
              <a:gd name="connsiteX1" fmla="*/ 831273 w 2036619"/>
              <a:gd name="connsiteY1" fmla="*/ 0 h 820882"/>
              <a:gd name="connsiteX2" fmla="*/ 831273 w 2036619"/>
              <a:gd name="connsiteY2" fmla="*/ 820882 h 820882"/>
              <a:gd name="connsiteX3" fmla="*/ 0 w 2036619"/>
              <a:gd name="connsiteY3" fmla="*/ 820882 h 820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6619" h="820882">
                <a:moveTo>
                  <a:pt x="2036619" y="0"/>
                </a:moveTo>
                <a:lnTo>
                  <a:pt x="831273" y="0"/>
                </a:lnTo>
                <a:lnTo>
                  <a:pt x="831273" y="820882"/>
                </a:lnTo>
                <a:lnTo>
                  <a:pt x="0" y="820882"/>
                </a:lnTo>
              </a:path>
            </a:pathLst>
          </a:cu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BB1E8B98-6885-401B-9AE8-B1DDC170A06C}"/>
              </a:ext>
            </a:extLst>
          </p:cNvPr>
          <p:cNvGrpSpPr/>
          <p:nvPr/>
        </p:nvGrpSpPr>
        <p:grpSpPr>
          <a:xfrm>
            <a:off x="6685940" y="325012"/>
            <a:ext cx="5507115" cy="522339"/>
            <a:chOff x="6684885" y="844822"/>
            <a:chExt cx="5507115" cy="522339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2E0938D9-30BD-4DDF-922F-1FED94FD4AA7}"/>
                </a:ext>
              </a:extLst>
            </p:cNvPr>
            <p:cNvSpPr/>
            <p:nvPr/>
          </p:nvSpPr>
          <p:spPr>
            <a:xfrm>
              <a:off x="6684885" y="844822"/>
              <a:ext cx="5507115" cy="522339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68FA14D-C768-4149-93FF-62AD1E28F0C6}"/>
                </a:ext>
              </a:extLst>
            </p:cNvPr>
            <p:cNvSpPr/>
            <p:nvPr/>
          </p:nvSpPr>
          <p:spPr>
            <a:xfrm>
              <a:off x="681718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 dirty="0"/>
            </a:p>
          </p:txBody>
        </p:sp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AC0D6753-0F97-4005-9C50-199EE46A7CAF}"/>
                </a:ext>
              </a:extLst>
            </p:cNvPr>
            <p:cNvSpPr/>
            <p:nvPr/>
          </p:nvSpPr>
          <p:spPr>
            <a:xfrm>
              <a:off x="7162415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5" name="Rettangolo 34">
              <a:extLst>
                <a:ext uri="{FF2B5EF4-FFF2-40B4-BE49-F238E27FC236}">
                  <a16:creationId xmlns:a16="http://schemas.microsoft.com/office/drawing/2014/main" id="{24B80F43-5A32-4769-8556-4F6BC95B549D}"/>
                </a:ext>
              </a:extLst>
            </p:cNvPr>
            <p:cNvSpPr/>
            <p:nvPr/>
          </p:nvSpPr>
          <p:spPr>
            <a:xfrm>
              <a:off x="752798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5B0A4CDD-D6E7-4E6F-B874-FED3FB5ACF42}"/>
                </a:ext>
              </a:extLst>
            </p:cNvPr>
            <p:cNvSpPr/>
            <p:nvPr/>
          </p:nvSpPr>
          <p:spPr>
            <a:xfrm>
              <a:off x="790127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2FBAC6D1-D452-45D3-AD31-30E477C674CA}"/>
                </a:ext>
              </a:extLst>
            </p:cNvPr>
            <p:cNvSpPr/>
            <p:nvPr/>
          </p:nvSpPr>
          <p:spPr>
            <a:xfrm>
              <a:off x="823529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1" name="Rettangolo 40">
              <a:extLst>
                <a:ext uri="{FF2B5EF4-FFF2-40B4-BE49-F238E27FC236}">
                  <a16:creationId xmlns:a16="http://schemas.microsoft.com/office/drawing/2014/main" id="{70D7702F-7CB3-4EE2-AF07-5904163F4247}"/>
                </a:ext>
              </a:extLst>
            </p:cNvPr>
            <p:cNvSpPr/>
            <p:nvPr/>
          </p:nvSpPr>
          <p:spPr>
            <a:xfrm>
              <a:off x="8580522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 dirty="0"/>
            </a:p>
          </p:txBody>
        </p:sp>
        <p:sp>
          <p:nvSpPr>
            <p:cNvPr id="42" name="Rettangolo 41">
              <a:extLst>
                <a:ext uri="{FF2B5EF4-FFF2-40B4-BE49-F238E27FC236}">
                  <a16:creationId xmlns:a16="http://schemas.microsoft.com/office/drawing/2014/main" id="{A4C6A5BB-918A-4907-862E-DC2D7CD54DB4}"/>
                </a:ext>
              </a:extLst>
            </p:cNvPr>
            <p:cNvSpPr/>
            <p:nvPr/>
          </p:nvSpPr>
          <p:spPr>
            <a:xfrm>
              <a:off x="8946088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3" name="Rettangolo 42">
              <a:extLst>
                <a:ext uri="{FF2B5EF4-FFF2-40B4-BE49-F238E27FC236}">
                  <a16:creationId xmlns:a16="http://schemas.microsoft.com/office/drawing/2014/main" id="{47F23DA2-1E0C-43CA-BB0C-67BD946107F3}"/>
                </a:ext>
              </a:extLst>
            </p:cNvPr>
            <p:cNvSpPr/>
            <p:nvPr/>
          </p:nvSpPr>
          <p:spPr>
            <a:xfrm>
              <a:off x="9319380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5" name="Rettangolo 44">
              <a:extLst>
                <a:ext uri="{FF2B5EF4-FFF2-40B4-BE49-F238E27FC236}">
                  <a16:creationId xmlns:a16="http://schemas.microsoft.com/office/drawing/2014/main" id="{63C7A080-AFF3-4186-806D-23EF80378D19}"/>
                </a:ext>
              </a:extLst>
            </p:cNvPr>
            <p:cNvSpPr/>
            <p:nvPr/>
          </p:nvSpPr>
          <p:spPr>
            <a:xfrm>
              <a:off x="965245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6" name="Rettangolo 45">
              <a:extLst>
                <a:ext uri="{FF2B5EF4-FFF2-40B4-BE49-F238E27FC236}">
                  <a16:creationId xmlns:a16="http://schemas.microsoft.com/office/drawing/2014/main" id="{BE297A63-511F-45F7-B908-6A2F7F097A8B}"/>
                </a:ext>
              </a:extLst>
            </p:cNvPr>
            <p:cNvSpPr/>
            <p:nvPr/>
          </p:nvSpPr>
          <p:spPr>
            <a:xfrm>
              <a:off x="9997680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7" name="Rettangolo 46">
              <a:extLst>
                <a:ext uri="{FF2B5EF4-FFF2-40B4-BE49-F238E27FC236}">
                  <a16:creationId xmlns:a16="http://schemas.microsoft.com/office/drawing/2014/main" id="{B005FE98-5C60-45F4-8961-F27C2362E123}"/>
                </a:ext>
              </a:extLst>
            </p:cNvPr>
            <p:cNvSpPr/>
            <p:nvPr/>
          </p:nvSpPr>
          <p:spPr>
            <a:xfrm>
              <a:off x="10363246" y="961991"/>
              <a:ext cx="288000" cy="288000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8" name="Rettangolo 47">
              <a:extLst>
                <a:ext uri="{FF2B5EF4-FFF2-40B4-BE49-F238E27FC236}">
                  <a16:creationId xmlns:a16="http://schemas.microsoft.com/office/drawing/2014/main" id="{51C2AC3D-C853-4278-9F6A-329863EE41DF}"/>
                </a:ext>
              </a:extLst>
            </p:cNvPr>
            <p:cNvSpPr/>
            <p:nvPr/>
          </p:nvSpPr>
          <p:spPr>
            <a:xfrm>
              <a:off x="10736538" y="961991"/>
              <a:ext cx="288000" cy="288000"/>
            </a:xfrm>
            <a:prstGeom prst="rect">
              <a:avLst/>
            </a:prstGeom>
            <a:solidFill>
              <a:srgbClr val="03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9" name="Rettangolo 48">
              <a:extLst>
                <a:ext uri="{FF2B5EF4-FFF2-40B4-BE49-F238E27FC236}">
                  <a16:creationId xmlns:a16="http://schemas.microsoft.com/office/drawing/2014/main" id="{31ED67AE-9105-4C08-8597-C1353C2DA0BA}"/>
                </a:ext>
              </a:extLst>
            </p:cNvPr>
            <p:cNvSpPr/>
            <p:nvPr/>
          </p:nvSpPr>
          <p:spPr>
            <a:xfrm>
              <a:off x="1107055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0" name="Rettangolo 49">
              <a:extLst>
                <a:ext uri="{FF2B5EF4-FFF2-40B4-BE49-F238E27FC236}">
                  <a16:creationId xmlns:a16="http://schemas.microsoft.com/office/drawing/2014/main" id="{26DCA49D-304F-40CA-A9FA-54AF349AE9D9}"/>
                </a:ext>
              </a:extLst>
            </p:cNvPr>
            <p:cNvSpPr/>
            <p:nvPr/>
          </p:nvSpPr>
          <p:spPr>
            <a:xfrm>
              <a:off x="11415787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1" name="Rettangolo 50">
              <a:extLst>
                <a:ext uri="{FF2B5EF4-FFF2-40B4-BE49-F238E27FC236}">
                  <a16:creationId xmlns:a16="http://schemas.microsoft.com/office/drawing/2014/main" id="{601DC664-6EE8-49E3-A0BA-7762122AB675}"/>
                </a:ext>
              </a:extLst>
            </p:cNvPr>
            <p:cNvSpPr/>
            <p:nvPr/>
          </p:nvSpPr>
          <p:spPr>
            <a:xfrm>
              <a:off x="11781353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2DABF2EB-1107-4DFC-992A-EA8865FEC344}"/>
                </a:ext>
              </a:extLst>
            </p:cNvPr>
            <p:cNvSpPr/>
            <p:nvPr/>
          </p:nvSpPr>
          <p:spPr>
            <a:xfrm>
              <a:off x="6776680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01</a:t>
              </a:r>
              <a:endParaRPr lang="it-IT" sz="1000" dirty="0"/>
            </a:p>
          </p:txBody>
        </p:sp>
        <p:sp>
          <p:nvSpPr>
            <p:cNvPr id="53" name="Rettangolo 52">
              <a:extLst>
                <a:ext uri="{FF2B5EF4-FFF2-40B4-BE49-F238E27FC236}">
                  <a16:creationId xmlns:a16="http://schemas.microsoft.com/office/drawing/2014/main" id="{42A77503-8F62-4750-AF4C-D7E001B1DDF2}"/>
                </a:ext>
              </a:extLst>
            </p:cNvPr>
            <p:cNvSpPr/>
            <p:nvPr/>
          </p:nvSpPr>
          <p:spPr>
            <a:xfrm>
              <a:off x="7119505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02</a:t>
              </a:r>
              <a:endParaRPr lang="it-IT" sz="1000" dirty="0"/>
            </a:p>
          </p:txBody>
        </p:sp>
        <p:sp>
          <p:nvSpPr>
            <p:cNvPr id="54" name="Rettangolo 53">
              <a:extLst>
                <a:ext uri="{FF2B5EF4-FFF2-40B4-BE49-F238E27FC236}">
                  <a16:creationId xmlns:a16="http://schemas.microsoft.com/office/drawing/2014/main" id="{D8A90131-9AD5-4F7A-91E2-941A1AC5BCD2}"/>
                </a:ext>
              </a:extLst>
            </p:cNvPr>
            <p:cNvSpPr/>
            <p:nvPr/>
          </p:nvSpPr>
          <p:spPr>
            <a:xfrm>
              <a:off x="7485071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03</a:t>
              </a:r>
              <a:endParaRPr lang="it-IT" sz="1000" dirty="0"/>
            </a:p>
          </p:txBody>
        </p:sp>
        <p:sp>
          <p:nvSpPr>
            <p:cNvPr id="55" name="Rettangolo 54">
              <a:extLst>
                <a:ext uri="{FF2B5EF4-FFF2-40B4-BE49-F238E27FC236}">
                  <a16:creationId xmlns:a16="http://schemas.microsoft.com/office/drawing/2014/main" id="{ABED6E22-16D4-4E0E-BFD9-D6BE0AD00794}"/>
                </a:ext>
              </a:extLst>
            </p:cNvPr>
            <p:cNvSpPr/>
            <p:nvPr/>
          </p:nvSpPr>
          <p:spPr>
            <a:xfrm>
              <a:off x="7855958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04</a:t>
              </a:r>
              <a:endParaRPr lang="it-IT" sz="1000" dirty="0"/>
            </a:p>
          </p:txBody>
        </p:sp>
        <p:sp>
          <p:nvSpPr>
            <p:cNvPr id="56" name="Rettangolo 55">
              <a:extLst>
                <a:ext uri="{FF2B5EF4-FFF2-40B4-BE49-F238E27FC236}">
                  <a16:creationId xmlns:a16="http://schemas.microsoft.com/office/drawing/2014/main" id="{EFA08303-E385-4EDA-91DB-6D1E11A10A68}"/>
                </a:ext>
              </a:extLst>
            </p:cNvPr>
            <p:cNvSpPr/>
            <p:nvPr/>
          </p:nvSpPr>
          <p:spPr>
            <a:xfrm>
              <a:off x="8191581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05</a:t>
              </a:r>
              <a:endParaRPr lang="it-IT" sz="1000" dirty="0"/>
            </a:p>
          </p:txBody>
        </p:sp>
        <p:sp>
          <p:nvSpPr>
            <p:cNvPr id="57" name="Rettangolo 56">
              <a:extLst>
                <a:ext uri="{FF2B5EF4-FFF2-40B4-BE49-F238E27FC236}">
                  <a16:creationId xmlns:a16="http://schemas.microsoft.com/office/drawing/2014/main" id="{6417140C-FF59-44D8-BAAA-B22C48BC851A}"/>
                </a:ext>
              </a:extLst>
            </p:cNvPr>
            <p:cNvSpPr/>
            <p:nvPr/>
          </p:nvSpPr>
          <p:spPr>
            <a:xfrm>
              <a:off x="8536810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06</a:t>
              </a:r>
              <a:endParaRPr lang="it-IT" sz="1000" dirty="0"/>
            </a:p>
          </p:txBody>
        </p:sp>
        <p:sp>
          <p:nvSpPr>
            <p:cNvPr id="58" name="Rettangolo 57">
              <a:extLst>
                <a:ext uri="{FF2B5EF4-FFF2-40B4-BE49-F238E27FC236}">
                  <a16:creationId xmlns:a16="http://schemas.microsoft.com/office/drawing/2014/main" id="{27022B04-5511-4023-BB70-B2D6A6753AA7}"/>
                </a:ext>
              </a:extLst>
            </p:cNvPr>
            <p:cNvSpPr/>
            <p:nvPr/>
          </p:nvSpPr>
          <p:spPr>
            <a:xfrm>
              <a:off x="8906384" y="982881"/>
              <a:ext cx="36740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07</a:t>
              </a:r>
              <a:endParaRPr lang="it-IT" sz="1000" dirty="0"/>
            </a:p>
          </p:txBody>
        </p:sp>
        <p:sp>
          <p:nvSpPr>
            <p:cNvPr id="59" name="Rettangolo 58">
              <a:extLst>
                <a:ext uri="{FF2B5EF4-FFF2-40B4-BE49-F238E27FC236}">
                  <a16:creationId xmlns:a16="http://schemas.microsoft.com/office/drawing/2014/main" id="{F013A9BD-5DEB-4DB0-AFEF-DD514E95D922}"/>
                </a:ext>
              </a:extLst>
            </p:cNvPr>
            <p:cNvSpPr/>
            <p:nvPr/>
          </p:nvSpPr>
          <p:spPr>
            <a:xfrm>
              <a:off x="9274065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08</a:t>
              </a:r>
              <a:endParaRPr lang="it-IT" sz="1000" dirty="0"/>
            </a:p>
          </p:txBody>
        </p:sp>
        <p:sp>
          <p:nvSpPr>
            <p:cNvPr id="60" name="Rettangolo 59">
              <a:extLst>
                <a:ext uri="{FF2B5EF4-FFF2-40B4-BE49-F238E27FC236}">
                  <a16:creationId xmlns:a16="http://schemas.microsoft.com/office/drawing/2014/main" id="{B7A592C8-2F08-4480-84B1-9B5107CF4247}"/>
                </a:ext>
              </a:extLst>
            </p:cNvPr>
            <p:cNvSpPr/>
            <p:nvPr/>
          </p:nvSpPr>
          <p:spPr>
            <a:xfrm>
              <a:off x="9607938" y="982881"/>
              <a:ext cx="37702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09</a:t>
              </a:r>
              <a:endParaRPr lang="it-IT" sz="1000" dirty="0"/>
            </a:p>
          </p:txBody>
        </p:sp>
        <p:sp>
          <p:nvSpPr>
            <p:cNvPr id="61" name="Rettangolo 60">
              <a:extLst>
                <a:ext uri="{FF2B5EF4-FFF2-40B4-BE49-F238E27FC236}">
                  <a16:creationId xmlns:a16="http://schemas.microsoft.com/office/drawing/2014/main" id="{29D41ED7-7368-4FBC-95A8-FA93CC3EFEB9}"/>
                </a:ext>
              </a:extLst>
            </p:cNvPr>
            <p:cNvSpPr/>
            <p:nvPr/>
          </p:nvSpPr>
          <p:spPr>
            <a:xfrm>
              <a:off x="9957174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10</a:t>
              </a:r>
              <a:endParaRPr lang="it-IT" sz="1000" dirty="0"/>
            </a:p>
          </p:txBody>
        </p:sp>
        <p:sp>
          <p:nvSpPr>
            <p:cNvPr id="62" name="Rettangolo 61">
              <a:extLst>
                <a:ext uri="{FF2B5EF4-FFF2-40B4-BE49-F238E27FC236}">
                  <a16:creationId xmlns:a16="http://schemas.microsoft.com/office/drawing/2014/main" id="{8EA49EA8-CF66-4E15-84E0-3DC9B8378664}"/>
                </a:ext>
              </a:extLst>
            </p:cNvPr>
            <p:cNvSpPr/>
            <p:nvPr/>
          </p:nvSpPr>
          <p:spPr>
            <a:xfrm>
              <a:off x="10327549" y="982881"/>
              <a:ext cx="35939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11</a:t>
              </a:r>
              <a:endParaRPr lang="it-IT" sz="1000" dirty="0"/>
            </a:p>
          </p:txBody>
        </p:sp>
        <p:sp>
          <p:nvSpPr>
            <p:cNvPr id="63" name="Rettangolo 62">
              <a:extLst>
                <a:ext uri="{FF2B5EF4-FFF2-40B4-BE49-F238E27FC236}">
                  <a16:creationId xmlns:a16="http://schemas.microsoft.com/office/drawing/2014/main" id="{72F9E20A-13FA-4E8B-BD97-C535F5C53093}"/>
                </a:ext>
              </a:extLst>
            </p:cNvPr>
            <p:cNvSpPr/>
            <p:nvPr/>
          </p:nvSpPr>
          <p:spPr>
            <a:xfrm>
              <a:off x="1069843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12</a:t>
              </a:r>
              <a:endParaRPr lang="it-IT" sz="1000" dirty="0"/>
            </a:p>
          </p:txBody>
        </p:sp>
        <p:sp>
          <p:nvSpPr>
            <p:cNvPr id="64" name="Rettangolo 63">
              <a:extLst>
                <a:ext uri="{FF2B5EF4-FFF2-40B4-BE49-F238E27FC236}">
                  <a16:creationId xmlns:a16="http://schemas.microsoft.com/office/drawing/2014/main" id="{0776E15B-D4E7-445B-BBA0-7C46EF11CEFE}"/>
                </a:ext>
              </a:extLst>
            </p:cNvPr>
            <p:cNvSpPr/>
            <p:nvPr/>
          </p:nvSpPr>
          <p:spPr>
            <a:xfrm>
              <a:off x="1103245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13</a:t>
              </a:r>
              <a:endParaRPr lang="it-IT" sz="1000" dirty="0"/>
            </a:p>
          </p:txBody>
        </p:sp>
        <p:sp>
          <p:nvSpPr>
            <p:cNvPr id="65" name="Rettangolo 64">
              <a:extLst>
                <a:ext uri="{FF2B5EF4-FFF2-40B4-BE49-F238E27FC236}">
                  <a16:creationId xmlns:a16="http://schemas.microsoft.com/office/drawing/2014/main" id="{B3E21542-0B68-4FE7-9912-44009D08273F}"/>
                </a:ext>
              </a:extLst>
            </p:cNvPr>
            <p:cNvSpPr/>
            <p:nvPr/>
          </p:nvSpPr>
          <p:spPr>
            <a:xfrm>
              <a:off x="11375282" y="982881"/>
              <a:ext cx="36901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14</a:t>
              </a:r>
              <a:endParaRPr lang="it-IT" sz="1000" dirty="0"/>
            </a:p>
          </p:txBody>
        </p:sp>
        <p:sp>
          <p:nvSpPr>
            <p:cNvPr id="66" name="Rettangolo 65">
              <a:extLst>
                <a:ext uri="{FF2B5EF4-FFF2-40B4-BE49-F238E27FC236}">
                  <a16:creationId xmlns:a16="http://schemas.microsoft.com/office/drawing/2014/main" id="{5BE9EE0D-D279-4679-B4C5-D0CF3E96715E}"/>
                </a:ext>
              </a:extLst>
            </p:cNvPr>
            <p:cNvSpPr/>
            <p:nvPr/>
          </p:nvSpPr>
          <p:spPr>
            <a:xfrm>
              <a:off x="11742450" y="982881"/>
              <a:ext cx="36580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15</a:t>
              </a:r>
              <a:endParaRPr lang="it-IT" sz="1000" dirty="0"/>
            </a:p>
          </p:txBody>
        </p:sp>
      </p:grpSp>
      <p:sp>
        <p:nvSpPr>
          <p:cNvPr id="71" name="Segnaposto testo 19">
            <a:extLst>
              <a:ext uri="{FF2B5EF4-FFF2-40B4-BE49-F238E27FC236}">
                <a16:creationId xmlns:a16="http://schemas.microsoft.com/office/drawing/2014/main" id="{E75355B6-784B-4BEA-8DBD-69DE329A8B1D}"/>
              </a:ext>
            </a:extLst>
          </p:cNvPr>
          <p:cNvSpPr txBox="1">
            <a:spLocks/>
          </p:cNvSpPr>
          <p:nvPr/>
        </p:nvSpPr>
        <p:spPr>
          <a:xfrm>
            <a:off x="616192" y="3406684"/>
            <a:ext cx="10615558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Caratteristiche Tecniche e Funzionalità</a:t>
            </a:r>
            <a:endParaRPr lang="en-US" sz="1400" b="1" dirty="0">
              <a:solidFill>
                <a:srgbClr val="104392"/>
              </a:solidFill>
            </a:endParaRPr>
          </a:p>
        </p:txBody>
      </p:sp>
      <p:sp>
        <p:nvSpPr>
          <p:cNvPr id="81" name="CasellaDiTesto 80">
            <a:extLst>
              <a:ext uri="{FF2B5EF4-FFF2-40B4-BE49-F238E27FC236}">
                <a16:creationId xmlns:a16="http://schemas.microsoft.com/office/drawing/2014/main" id="{30336F1C-A8FB-4589-9293-57C6B67E6720}"/>
              </a:ext>
            </a:extLst>
          </p:cNvPr>
          <p:cNvSpPr txBox="1"/>
          <p:nvPr/>
        </p:nvSpPr>
        <p:spPr>
          <a:xfrm>
            <a:off x="2884283" y="1264582"/>
            <a:ext cx="4221957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250" spc="-5" dirty="0">
                <a:solidFill>
                  <a:srgbClr val="084897"/>
                </a:solidFill>
                <a:latin typeface="TIM Sans Light" panose="020B0604020202020204" charset="0"/>
              </a:rPr>
              <a:t>Il servizio garantisce </a:t>
            </a:r>
            <a:r>
              <a:rPr lang="it-IT" sz="1250" b="1" spc="-5" dirty="0">
                <a:solidFill>
                  <a:srgbClr val="084897"/>
                </a:solidFill>
                <a:latin typeface="TIM Sans Light" panose="020B0604020202020204" charset="0"/>
              </a:rPr>
              <a:t>l’efficacia probatoria </a:t>
            </a:r>
            <a:r>
              <a:rPr lang="it-IT" sz="1250" spc="-5" dirty="0">
                <a:solidFill>
                  <a:srgbClr val="084897"/>
                </a:solidFill>
                <a:latin typeface="TIM Sans Light" panose="020B0604020202020204" charset="0"/>
              </a:rPr>
              <a:t>ai documenti informatici firmati digitalmente, favorendo così i </a:t>
            </a:r>
            <a:r>
              <a:rPr lang="it-IT" sz="1250" b="1" spc="-5" dirty="0">
                <a:solidFill>
                  <a:srgbClr val="084897"/>
                </a:solidFill>
                <a:latin typeface="TIM Sans Light" panose="020B0604020202020204" charset="0"/>
              </a:rPr>
              <a:t>processi di dematerializzazione </a:t>
            </a:r>
            <a:r>
              <a:rPr lang="it-IT" sz="1250" spc="-5" dirty="0">
                <a:solidFill>
                  <a:srgbClr val="084897"/>
                </a:solidFill>
                <a:latin typeface="TIM Sans Light" panose="020B0604020202020204" charset="0"/>
              </a:rPr>
              <a:t>e consentendo l’automazione e l’ottimizzazione dei processi aziendali.</a:t>
            </a:r>
          </a:p>
          <a:p>
            <a:pPr algn="just"/>
            <a:r>
              <a:rPr lang="it-IT" sz="1250" spc="-5" dirty="0">
                <a:solidFill>
                  <a:srgbClr val="084897"/>
                </a:solidFill>
                <a:latin typeface="TIM Sans Light" panose="020B0604020202020204" charset="0"/>
              </a:rPr>
              <a:t>Rappresenta uno strumento analogo alla firma elettronica massiva, con la differenza che il sigillo rappresenta </a:t>
            </a:r>
            <a:r>
              <a:rPr lang="it-IT" sz="1250" b="1" spc="-5" dirty="0">
                <a:solidFill>
                  <a:srgbClr val="084897"/>
                </a:solidFill>
                <a:latin typeface="TIM Sans Light" panose="020B0604020202020204" charset="0"/>
              </a:rPr>
              <a:t>“la firma”</a:t>
            </a:r>
            <a:r>
              <a:rPr lang="it-IT" sz="1250" spc="-5" dirty="0">
                <a:solidFill>
                  <a:srgbClr val="084897"/>
                </a:solidFill>
                <a:latin typeface="TIM Sans Light" panose="020B0604020202020204" charset="0"/>
              </a:rPr>
              <a:t> di una </a:t>
            </a:r>
            <a:r>
              <a:rPr lang="it-IT" sz="1250" b="1" spc="-5" dirty="0">
                <a:solidFill>
                  <a:srgbClr val="084897"/>
                </a:solidFill>
                <a:latin typeface="TIM Sans Light" panose="020B0604020202020204" charset="0"/>
              </a:rPr>
              <a:t>persona giuridica </a:t>
            </a:r>
            <a:r>
              <a:rPr lang="it-IT" sz="1250" spc="-5" dirty="0">
                <a:solidFill>
                  <a:srgbClr val="084897"/>
                </a:solidFill>
                <a:latin typeface="TIM Sans Light" panose="020B0604020202020204" charset="0"/>
              </a:rPr>
              <a:t>(di una Amministrazione) mentre la firma elettronica permette di apporre digitalmente la firma di </a:t>
            </a:r>
            <a:r>
              <a:rPr lang="it-IT" sz="1250" b="1" spc="-5" dirty="0">
                <a:solidFill>
                  <a:srgbClr val="084897"/>
                </a:solidFill>
                <a:latin typeface="TIM Sans Light" panose="020B0604020202020204" charset="0"/>
              </a:rPr>
              <a:t>persone fisiche</a:t>
            </a:r>
            <a:r>
              <a:rPr lang="it-IT" sz="1250" spc="-5" dirty="0">
                <a:solidFill>
                  <a:srgbClr val="084897"/>
                </a:solidFill>
                <a:latin typeface="TIM Sans Light" panose="020B0604020202020204" charset="0"/>
              </a:rPr>
              <a:t>.</a:t>
            </a:r>
          </a:p>
        </p:txBody>
      </p:sp>
      <p:sp>
        <p:nvSpPr>
          <p:cNvPr id="67" name="Segnaposto testo 19">
            <a:extLst>
              <a:ext uri="{FF2B5EF4-FFF2-40B4-BE49-F238E27FC236}">
                <a16:creationId xmlns:a16="http://schemas.microsoft.com/office/drawing/2014/main" id="{56E14EF7-491D-4FCB-A5D3-E396E1CAC9A8}"/>
              </a:ext>
            </a:extLst>
          </p:cNvPr>
          <p:cNvSpPr txBox="1">
            <a:spLocks/>
          </p:cNvSpPr>
          <p:nvPr/>
        </p:nvSpPr>
        <p:spPr>
          <a:xfrm>
            <a:off x="7617041" y="1070405"/>
            <a:ext cx="2043897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Tecnologia Proposta:</a:t>
            </a:r>
            <a:endParaRPr lang="en-US" sz="1400" b="1" dirty="0">
              <a:solidFill>
                <a:srgbClr val="104392"/>
              </a:solidFill>
            </a:endParaRPr>
          </a:p>
        </p:txBody>
      </p:sp>
      <p:grpSp>
        <p:nvGrpSpPr>
          <p:cNvPr id="69" name="Gruppo 68">
            <a:extLst>
              <a:ext uri="{FF2B5EF4-FFF2-40B4-BE49-F238E27FC236}">
                <a16:creationId xmlns:a16="http://schemas.microsoft.com/office/drawing/2014/main" id="{27C1DD80-771D-45EE-8B8A-2A338F6F9287}"/>
              </a:ext>
            </a:extLst>
          </p:cNvPr>
          <p:cNvGrpSpPr/>
          <p:nvPr/>
        </p:nvGrpSpPr>
        <p:grpSpPr>
          <a:xfrm>
            <a:off x="616192" y="3786410"/>
            <a:ext cx="10781522" cy="2248793"/>
            <a:chOff x="616192" y="3790056"/>
            <a:chExt cx="10781522" cy="2248793"/>
          </a:xfrm>
        </p:grpSpPr>
        <p:sp>
          <p:nvSpPr>
            <p:cNvPr id="70" name="Rettangolo 69">
              <a:extLst>
                <a:ext uri="{FF2B5EF4-FFF2-40B4-BE49-F238E27FC236}">
                  <a16:creationId xmlns:a16="http://schemas.microsoft.com/office/drawing/2014/main" id="{CA308302-4462-4194-AE6C-040CCB6F3BF6}"/>
                </a:ext>
              </a:extLst>
            </p:cNvPr>
            <p:cNvSpPr/>
            <p:nvPr/>
          </p:nvSpPr>
          <p:spPr>
            <a:xfrm>
              <a:off x="616192" y="3790056"/>
              <a:ext cx="10781522" cy="2248793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82" name="Rettangolo 81">
              <a:extLst>
                <a:ext uri="{FF2B5EF4-FFF2-40B4-BE49-F238E27FC236}">
                  <a16:creationId xmlns:a16="http://schemas.microsoft.com/office/drawing/2014/main" id="{4EED00C0-9E1D-4D00-AB04-2C02F81071EF}"/>
                </a:ext>
              </a:extLst>
            </p:cNvPr>
            <p:cNvSpPr/>
            <p:nvPr/>
          </p:nvSpPr>
          <p:spPr>
            <a:xfrm>
              <a:off x="857249" y="4068067"/>
              <a:ext cx="10214363" cy="16619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Il servizio di «Sigillo Elettronico» è erogato in </a:t>
              </a: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modalità Application Service Provider (ASP)</a:t>
              </a:r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 ed è basato sull’emissione e la gestione di Certificati Qualificati per chiavi di sottoscrizione con procedura automatica.</a:t>
              </a:r>
            </a:p>
            <a:p>
              <a:endParaRPr lang="it-IT" sz="1200" dirty="0">
                <a:solidFill>
                  <a:schemeClr val="bg1"/>
                </a:solidFill>
                <a:latin typeface="TIM Sans" panose="020B0604020202020204" charset="0"/>
              </a:endParaRPr>
            </a:p>
            <a:p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Le chiavi sono custodite su </a:t>
              </a: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HSM (Hardware Security Module)</a:t>
              </a:r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 utilizzato presso il certificatore e sono utilizzabili per la firma in modalità massiva dei documenti ai sensi della normativa vigente in materia.</a:t>
              </a:r>
            </a:p>
            <a:p>
              <a:endParaRPr lang="it-IT" sz="1200" dirty="0">
                <a:solidFill>
                  <a:schemeClr val="bg1"/>
                </a:solidFill>
                <a:latin typeface="TIM Sans" panose="020B0604020202020204" charset="0"/>
              </a:endParaRPr>
            </a:p>
            <a:p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L’attivazione del Sigillo Elettronico, sebbene destinato a garantire l’“</a:t>
              </a: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integrità dei dati e la correttezza dell’origine di quei dati a cui il sigillo elettronico qualificato è associato</a:t>
              </a:r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”, richiede in fase di emissione l’identificazione di un Richiedente (Persona Fisica) che abbia titolo – Procura – a richiedere il servizio in nome e per conto della Persona Giuridica.</a:t>
              </a:r>
            </a:p>
          </p:txBody>
        </p:sp>
      </p:grpSp>
      <p:pic>
        <p:nvPicPr>
          <p:cNvPr id="72" name="Picture 4" descr="immagine">
            <a:extLst>
              <a:ext uri="{FF2B5EF4-FFF2-40B4-BE49-F238E27FC236}">
                <a16:creationId xmlns:a16="http://schemas.microsoft.com/office/drawing/2014/main" id="{A73266E9-2846-4C16-A140-17BB2FFF68F1}"/>
              </a:ext>
            </a:extLst>
          </p:cNvPr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63" r="17372" b="25000"/>
          <a:stretch/>
        </p:blipFill>
        <p:spPr bwMode="auto">
          <a:xfrm>
            <a:off x="796085" y="1264582"/>
            <a:ext cx="2016000" cy="187200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Immagine 67">
            <a:extLst>
              <a:ext uri="{FF2B5EF4-FFF2-40B4-BE49-F238E27FC236}">
                <a16:creationId xmlns:a16="http://schemas.microsoft.com/office/drawing/2014/main" id="{0A76728A-E123-4642-AC23-D69BBE5E92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39716" y="916929"/>
            <a:ext cx="1573907" cy="634640"/>
          </a:xfrm>
          <a:prstGeom prst="rect">
            <a:avLst/>
          </a:prstGeom>
        </p:spPr>
      </p:pic>
      <p:graphicFrame>
        <p:nvGraphicFramePr>
          <p:cNvPr id="74" name="Tabella 31">
            <a:extLst>
              <a:ext uri="{FF2B5EF4-FFF2-40B4-BE49-F238E27FC236}">
                <a16:creationId xmlns:a16="http://schemas.microsoft.com/office/drawing/2014/main" id="{0EBB1536-8CE8-4ACE-868D-288F509335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0394502"/>
              </p:ext>
            </p:extLst>
          </p:nvPr>
        </p:nvGraphicFramePr>
        <p:xfrm>
          <a:off x="7673035" y="1477048"/>
          <a:ext cx="3724677" cy="872640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3724677">
                  <a:extLst>
                    <a:ext uri="{9D8B030D-6E8A-4147-A177-3AD203B41FA5}">
                      <a16:colId xmlns:a16="http://schemas.microsoft.com/office/drawing/2014/main" val="4160693402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1" dirty="0">
                          <a:latin typeface="TIM Sans" panose="02020503040602060503" pitchFamily="18" charset="0"/>
                        </a:rPr>
                        <a:t>N. Sigilli/sec.*</a:t>
                      </a:r>
                    </a:p>
                  </a:txBody>
                  <a:tcPr anchor="ctr">
                    <a:solidFill>
                      <a:srgbClr val="0031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913830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kern="1200" spc="-5" noProof="0" dirty="0">
                          <a:solidFill>
                            <a:srgbClr val="002060"/>
                          </a:solidFill>
                          <a:latin typeface="TIM Sans Light" panose="020B0604020202020204" charset="0"/>
                          <a:ea typeface="+mn-ea"/>
                          <a:cs typeface="+mn-cs"/>
                        </a:rPr>
                        <a:t>N. 1 sigillo;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866112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kern="1200" spc="-5" noProof="0" dirty="0">
                          <a:solidFill>
                            <a:srgbClr val="002060"/>
                          </a:solidFill>
                          <a:latin typeface="TIM Sans Light" panose="020B0604020202020204" charset="0"/>
                          <a:ea typeface="+mn-ea"/>
                          <a:cs typeface="+mn-cs"/>
                        </a:rPr>
                        <a:t>N. 5 sigilli aggiuntivi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0839819"/>
                  </a:ext>
                </a:extLst>
              </a:tr>
            </a:tbl>
          </a:graphicData>
        </a:graphic>
      </p:graphicFrame>
      <p:sp>
        <p:nvSpPr>
          <p:cNvPr id="77" name="CasellaDiTesto 76">
            <a:extLst>
              <a:ext uri="{FF2B5EF4-FFF2-40B4-BE49-F238E27FC236}">
                <a16:creationId xmlns:a16="http://schemas.microsoft.com/office/drawing/2014/main" id="{BD9E30E7-D32C-4AA4-A3AB-AF11883B05FE}"/>
              </a:ext>
            </a:extLst>
          </p:cNvPr>
          <p:cNvSpPr txBox="1"/>
          <p:nvPr/>
        </p:nvSpPr>
        <p:spPr>
          <a:xfrm>
            <a:off x="9274847" y="5750003"/>
            <a:ext cx="216780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50" b="1" spc="-5" dirty="0">
                <a:solidFill>
                  <a:schemeClr val="bg1"/>
                </a:solidFill>
                <a:latin typeface="Nunito Light" pitchFamily="2" charset="0"/>
              </a:rPr>
              <a:t>*SLA Garantito [1 sigillo/secondo]</a:t>
            </a:r>
            <a:endParaRPr lang="it-IT" sz="10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6908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ttangolo 75">
            <a:extLst>
              <a:ext uri="{FF2B5EF4-FFF2-40B4-BE49-F238E27FC236}">
                <a16:creationId xmlns:a16="http://schemas.microsoft.com/office/drawing/2014/main" id="{52228E92-6B2C-4344-BBFA-287E6F8306B5}"/>
              </a:ext>
            </a:extLst>
          </p:cNvPr>
          <p:cNvSpPr/>
          <p:nvPr/>
        </p:nvSpPr>
        <p:spPr>
          <a:xfrm>
            <a:off x="616193" y="1160865"/>
            <a:ext cx="6753928" cy="2146036"/>
          </a:xfrm>
          <a:prstGeom prst="rect">
            <a:avLst/>
          </a:prstGeom>
          <a:solidFill>
            <a:srgbClr val="0070C0">
              <a:alpha val="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E0588D4E-328A-2849-A2D5-7D835758E316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5691475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200" dirty="0">
                <a:solidFill>
                  <a:srgbClr val="283481"/>
                </a:solidFill>
                <a:latin typeface="TIM Sans Medium" panose="02020503040602060503" pitchFamily="18" charset="0"/>
              </a:rPr>
              <a:t>#13. Timbro Elettronico</a:t>
            </a:r>
          </a:p>
          <a:p>
            <a:endParaRPr lang="it-IT" sz="2200" dirty="0">
              <a:solidFill>
                <a:srgbClr val="283481"/>
              </a:solidFill>
              <a:latin typeface="TIM Sans Medium" panose="02020503040602060503" pitchFamily="18" charset="0"/>
            </a:endParaRPr>
          </a:p>
        </p:txBody>
      </p:sp>
      <p:sp>
        <p:nvSpPr>
          <p:cNvPr id="15" name="Figura a mano libera 11">
            <a:extLst>
              <a:ext uri="{FF2B5EF4-FFF2-40B4-BE49-F238E27FC236}">
                <a16:creationId xmlns:a16="http://schemas.microsoft.com/office/drawing/2014/main" id="{43603206-9D69-40C7-8B2D-76B0E5EB87B8}"/>
              </a:ext>
            </a:extLst>
          </p:cNvPr>
          <p:cNvSpPr/>
          <p:nvPr/>
        </p:nvSpPr>
        <p:spPr>
          <a:xfrm>
            <a:off x="-6051" y="2061255"/>
            <a:ext cx="620122" cy="820882"/>
          </a:xfrm>
          <a:custGeom>
            <a:avLst/>
            <a:gdLst>
              <a:gd name="connsiteX0" fmla="*/ 2036619 w 2036619"/>
              <a:gd name="connsiteY0" fmla="*/ 0 h 820882"/>
              <a:gd name="connsiteX1" fmla="*/ 831273 w 2036619"/>
              <a:gd name="connsiteY1" fmla="*/ 0 h 820882"/>
              <a:gd name="connsiteX2" fmla="*/ 831273 w 2036619"/>
              <a:gd name="connsiteY2" fmla="*/ 820882 h 820882"/>
              <a:gd name="connsiteX3" fmla="*/ 0 w 2036619"/>
              <a:gd name="connsiteY3" fmla="*/ 820882 h 820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6619" h="820882">
                <a:moveTo>
                  <a:pt x="2036619" y="0"/>
                </a:moveTo>
                <a:lnTo>
                  <a:pt x="831273" y="0"/>
                </a:lnTo>
                <a:lnTo>
                  <a:pt x="831273" y="820882"/>
                </a:lnTo>
                <a:lnTo>
                  <a:pt x="0" y="820882"/>
                </a:lnTo>
              </a:path>
            </a:pathLst>
          </a:cu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BB1E8B98-6885-401B-9AE8-B1DDC170A06C}"/>
              </a:ext>
            </a:extLst>
          </p:cNvPr>
          <p:cNvGrpSpPr/>
          <p:nvPr/>
        </p:nvGrpSpPr>
        <p:grpSpPr>
          <a:xfrm>
            <a:off x="6685940" y="325012"/>
            <a:ext cx="5507115" cy="522339"/>
            <a:chOff x="6684885" y="844822"/>
            <a:chExt cx="5507115" cy="522339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2E0938D9-30BD-4DDF-922F-1FED94FD4AA7}"/>
                </a:ext>
              </a:extLst>
            </p:cNvPr>
            <p:cNvSpPr/>
            <p:nvPr/>
          </p:nvSpPr>
          <p:spPr>
            <a:xfrm>
              <a:off x="6684885" y="844822"/>
              <a:ext cx="5507115" cy="522339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68FA14D-C768-4149-93FF-62AD1E28F0C6}"/>
                </a:ext>
              </a:extLst>
            </p:cNvPr>
            <p:cNvSpPr/>
            <p:nvPr/>
          </p:nvSpPr>
          <p:spPr>
            <a:xfrm>
              <a:off x="681718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 dirty="0"/>
            </a:p>
          </p:txBody>
        </p:sp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AC0D6753-0F97-4005-9C50-199EE46A7CAF}"/>
                </a:ext>
              </a:extLst>
            </p:cNvPr>
            <p:cNvSpPr/>
            <p:nvPr/>
          </p:nvSpPr>
          <p:spPr>
            <a:xfrm>
              <a:off x="7162415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5" name="Rettangolo 34">
              <a:extLst>
                <a:ext uri="{FF2B5EF4-FFF2-40B4-BE49-F238E27FC236}">
                  <a16:creationId xmlns:a16="http://schemas.microsoft.com/office/drawing/2014/main" id="{24B80F43-5A32-4769-8556-4F6BC95B549D}"/>
                </a:ext>
              </a:extLst>
            </p:cNvPr>
            <p:cNvSpPr/>
            <p:nvPr/>
          </p:nvSpPr>
          <p:spPr>
            <a:xfrm>
              <a:off x="752798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5B0A4CDD-D6E7-4E6F-B874-FED3FB5ACF42}"/>
                </a:ext>
              </a:extLst>
            </p:cNvPr>
            <p:cNvSpPr/>
            <p:nvPr/>
          </p:nvSpPr>
          <p:spPr>
            <a:xfrm>
              <a:off x="790127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2FBAC6D1-D452-45D3-AD31-30E477C674CA}"/>
                </a:ext>
              </a:extLst>
            </p:cNvPr>
            <p:cNvSpPr/>
            <p:nvPr/>
          </p:nvSpPr>
          <p:spPr>
            <a:xfrm>
              <a:off x="823529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1" name="Rettangolo 40">
              <a:extLst>
                <a:ext uri="{FF2B5EF4-FFF2-40B4-BE49-F238E27FC236}">
                  <a16:creationId xmlns:a16="http://schemas.microsoft.com/office/drawing/2014/main" id="{70D7702F-7CB3-4EE2-AF07-5904163F4247}"/>
                </a:ext>
              </a:extLst>
            </p:cNvPr>
            <p:cNvSpPr/>
            <p:nvPr/>
          </p:nvSpPr>
          <p:spPr>
            <a:xfrm>
              <a:off x="8580522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2" name="Rettangolo 41">
              <a:extLst>
                <a:ext uri="{FF2B5EF4-FFF2-40B4-BE49-F238E27FC236}">
                  <a16:creationId xmlns:a16="http://schemas.microsoft.com/office/drawing/2014/main" id="{A4C6A5BB-918A-4907-862E-DC2D7CD54DB4}"/>
                </a:ext>
              </a:extLst>
            </p:cNvPr>
            <p:cNvSpPr/>
            <p:nvPr/>
          </p:nvSpPr>
          <p:spPr>
            <a:xfrm>
              <a:off x="8946088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3" name="Rettangolo 42">
              <a:extLst>
                <a:ext uri="{FF2B5EF4-FFF2-40B4-BE49-F238E27FC236}">
                  <a16:creationId xmlns:a16="http://schemas.microsoft.com/office/drawing/2014/main" id="{47F23DA2-1E0C-43CA-BB0C-67BD946107F3}"/>
                </a:ext>
              </a:extLst>
            </p:cNvPr>
            <p:cNvSpPr/>
            <p:nvPr/>
          </p:nvSpPr>
          <p:spPr>
            <a:xfrm>
              <a:off x="9319380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5" name="Rettangolo 44">
              <a:extLst>
                <a:ext uri="{FF2B5EF4-FFF2-40B4-BE49-F238E27FC236}">
                  <a16:creationId xmlns:a16="http://schemas.microsoft.com/office/drawing/2014/main" id="{63C7A080-AFF3-4186-806D-23EF80378D19}"/>
                </a:ext>
              </a:extLst>
            </p:cNvPr>
            <p:cNvSpPr/>
            <p:nvPr/>
          </p:nvSpPr>
          <p:spPr>
            <a:xfrm>
              <a:off x="965245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6" name="Rettangolo 45">
              <a:extLst>
                <a:ext uri="{FF2B5EF4-FFF2-40B4-BE49-F238E27FC236}">
                  <a16:creationId xmlns:a16="http://schemas.microsoft.com/office/drawing/2014/main" id="{BE297A63-511F-45F7-B908-6A2F7F097A8B}"/>
                </a:ext>
              </a:extLst>
            </p:cNvPr>
            <p:cNvSpPr/>
            <p:nvPr/>
          </p:nvSpPr>
          <p:spPr>
            <a:xfrm>
              <a:off x="9997680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7" name="Rettangolo 46">
              <a:extLst>
                <a:ext uri="{FF2B5EF4-FFF2-40B4-BE49-F238E27FC236}">
                  <a16:creationId xmlns:a16="http://schemas.microsoft.com/office/drawing/2014/main" id="{B005FE98-5C60-45F4-8961-F27C2362E123}"/>
                </a:ext>
              </a:extLst>
            </p:cNvPr>
            <p:cNvSpPr/>
            <p:nvPr/>
          </p:nvSpPr>
          <p:spPr>
            <a:xfrm>
              <a:off x="1036324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8" name="Rettangolo 47">
              <a:extLst>
                <a:ext uri="{FF2B5EF4-FFF2-40B4-BE49-F238E27FC236}">
                  <a16:creationId xmlns:a16="http://schemas.microsoft.com/office/drawing/2014/main" id="{51C2AC3D-C853-4278-9F6A-329863EE41DF}"/>
                </a:ext>
              </a:extLst>
            </p:cNvPr>
            <p:cNvSpPr/>
            <p:nvPr/>
          </p:nvSpPr>
          <p:spPr>
            <a:xfrm>
              <a:off x="1073653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9" name="Rettangolo 48">
              <a:extLst>
                <a:ext uri="{FF2B5EF4-FFF2-40B4-BE49-F238E27FC236}">
                  <a16:creationId xmlns:a16="http://schemas.microsoft.com/office/drawing/2014/main" id="{31ED67AE-9105-4C08-8597-C1353C2DA0BA}"/>
                </a:ext>
              </a:extLst>
            </p:cNvPr>
            <p:cNvSpPr/>
            <p:nvPr/>
          </p:nvSpPr>
          <p:spPr>
            <a:xfrm>
              <a:off x="11070558" y="961991"/>
              <a:ext cx="288000" cy="288000"/>
            </a:xfrm>
            <a:prstGeom prst="rect">
              <a:avLst/>
            </a:prstGeom>
            <a:solidFill>
              <a:srgbClr val="03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0" name="Rettangolo 49">
              <a:extLst>
                <a:ext uri="{FF2B5EF4-FFF2-40B4-BE49-F238E27FC236}">
                  <a16:creationId xmlns:a16="http://schemas.microsoft.com/office/drawing/2014/main" id="{26DCA49D-304F-40CA-A9FA-54AF349AE9D9}"/>
                </a:ext>
              </a:extLst>
            </p:cNvPr>
            <p:cNvSpPr/>
            <p:nvPr/>
          </p:nvSpPr>
          <p:spPr>
            <a:xfrm>
              <a:off x="11415787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1" name="Rettangolo 50">
              <a:extLst>
                <a:ext uri="{FF2B5EF4-FFF2-40B4-BE49-F238E27FC236}">
                  <a16:creationId xmlns:a16="http://schemas.microsoft.com/office/drawing/2014/main" id="{601DC664-6EE8-49E3-A0BA-7762122AB675}"/>
                </a:ext>
              </a:extLst>
            </p:cNvPr>
            <p:cNvSpPr/>
            <p:nvPr/>
          </p:nvSpPr>
          <p:spPr>
            <a:xfrm>
              <a:off x="11781353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2DABF2EB-1107-4DFC-992A-EA8865FEC344}"/>
                </a:ext>
              </a:extLst>
            </p:cNvPr>
            <p:cNvSpPr/>
            <p:nvPr/>
          </p:nvSpPr>
          <p:spPr>
            <a:xfrm>
              <a:off x="6776680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01</a:t>
              </a:r>
              <a:endParaRPr lang="it-IT" sz="1000" dirty="0"/>
            </a:p>
          </p:txBody>
        </p:sp>
        <p:sp>
          <p:nvSpPr>
            <p:cNvPr id="53" name="Rettangolo 52">
              <a:extLst>
                <a:ext uri="{FF2B5EF4-FFF2-40B4-BE49-F238E27FC236}">
                  <a16:creationId xmlns:a16="http://schemas.microsoft.com/office/drawing/2014/main" id="{42A77503-8F62-4750-AF4C-D7E001B1DDF2}"/>
                </a:ext>
              </a:extLst>
            </p:cNvPr>
            <p:cNvSpPr/>
            <p:nvPr/>
          </p:nvSpPr>
          <p:spPr>
            <a:xfrm>
              <a:off x="7119505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02</a:t>
              </a:r>
              <a:endParaRPr lang="it-IT" sz="1000" dirty="0"/>
            </a:p>
          </p:txBody>
        </p:sp>
        <p:sp>
          <p:nvSpPr>
            <p:cNvPr id="54" name="Rettangolo 53">
              <a:extLst>
                <a:ext uri="{FF2B5EF4-FFF2-40B4-BE49-F238E27FC236}">
                  <a16:creationId xmlns:a16="http://schemas.microsoft.com/office/drawing/2014/main" id="{D8A90131-9AD5-4F7A-91E2-941A1AC5BCD2}"/>
                </a:ext>
              </a:extLst>
            </p:cNvPr>
            <p:cNvSpPr/>
            <p:nvPr/>
          </p:nvSpPr>
          <p:spPr>
            <a:xfrm>
              <a:off x="7485071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03</a:t>
              </a:r>
              <a:endParaRPr lang="it-IT" sz="1000" dirty="0"/>
            </a:p>
          </p:txBody>
        </p:sp>
        <p:sp>
          <p:nvSpPr>
            <p:cNvPr id="55" name="Rettangolo 54">
              <a:extLst>
                <a:ext uri="{FF2B5EF4-FFF2-40B4-BE49-F238E27FC236}">
                  <a16:creationId xmlns:a16="http://schemas.microsoft.com/office/drawing/2014/main" id="{ABED6E22-16D4-4E0E-BFD9-D6BE0AD00794}"/>
                </a:ext>
              </a:extLst>
            </p:cNvPr>
            <p:cNvSpPr/>
            <p:nvPr/>
          </p:nvSpPr>
          <p:spPr>
            <a:xfrm>
              <a:off x="7855958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04</a:t>
              </a:r>
              <a:endParaRPr lang="it-IT" sz="1000" dirty="0"/>
            </a:p>
          </p:txBody>
        </p:sp>
        <p:sp>
          <p:nvSpPr>
            <p:cNvPr id="56" name="Rettangolo 55">
              <a:extLst>
                <a:ext uri="{FF2B5EF4-FFF2-40B4-BE49-F238E27FC236}">
                  <a16:creationId xmlns:a16="http://schemas.microsoft.com/office/drawing/2014/main" id="{EFA08303-E385-4EDA-91DB-6D1E11A10A68}"/>
                </a:ext>
              </a:extLst>
            </p:cNvPr>
            <p:cNvSpPr/>
            <p:nvPr/>
          </p:nvSpPr>
          <p:spPr>
            <a:xfrm>
              <a:off x="8191581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05</a:t>
              </a:r>
              <a:endParaRPr lang="it-IT" sz="1000" dirty="0"/>
            </a:p>
          </p:txBody>
        </p:sp>
        <p:sp>
          <p:nvSpPr>
            <p:cNvPr id="57" name="Rettangolo 56">
              <a:extLst>
                <a:ext uri="{FF2B5EF4-FFF2-40B4-BE49-F238E27FC236}">
                  <a16:creationId xmlns:a16="http://schemas.microsoft.com/office/drawing/2014/main" id="{6417140C-FF59-44D8-BAAA-B22C48BC851A}"/>
                </a:ext>
              </a:extLst>
            </p:cNvPr>
            <p:cNvSpPr/>
            <p:nvPr/>
          </p:nvSpPr>
          <p:spPr>
            <a:xfrm>
              <a:off x="8536810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06</a:t>
              </a:r>
              <a:endParaRPr lang="it-IT" sz="1000" dirty="0"/>
            </a:p>
          </p:txBody>
        </p:sp>
        <p:sp>
          <p:nvSpPr>
            <p:cNvPr id="58" name="Rettangolo 57">
              <a:extLst>
                <a:ext uri="{FF2B5EF4-FFF2-40B4-BE49-F238E27FC236}">
                  <a16:creationId xmlns:a16="http://schemas.microsoft.com/office/drawing/2014/main" id="{27022B04-5511-4023-BB70-B2D6A6753AA7}"/>
                </a:ext>
              </a:extLst>
            </p:cNvPr>
            <p:cNvSpPr/>
            <p:nvPr/>
          </p:nvSpPr>
          <p:spPr>
            <a:xfrm>
              <a:off x="8906384" y="982881"/>
              <a:ext cx="36740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07</a:t>
              </a:r>
              <a:endParaRPr lang="it-IT" sz="1000" dirty="0"/>
            </a:p>
          </p:txBody>
        </p:sp>
        <p:sp>
          <p:nvSpPr>
            <p:cNvPr id="59" name="Rettangolo 58">
              <a:extLst>
                <a:ext uri="{FF2B5EF4-FFF2-40B4-BE49-F238E27FC236}">
                  <a16:creationId xmlns:a16="http://schemas.microsoft.com/office/drawing/2014/main" id="{F013A9BD-5DEB-4DB0-AFEF-DD514E95D922}"/>
                </a:ext>
              </a:extLst>
            </p:cNvPr>
            <p:cNvSpPr/>
            <p:nvPr/>
          </p:nvSpPr>
          <p:spPr>
            <a:xfrm>
              <a:off x="9274065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08</a:t>
              </a:r>
              <a:endParaRPr lang="it-IT" sz="1000" dirty="0"/>
            </a:p>
          </p:txBody>
        </p:sp>
        <p:sp>
          <p:nvSpPr>
            <p:cNvPr id="60" name="Rettangolo 59">
              <a:extLst>
                <a:ext uri="{FF2B5EF4-FFF2-40B4-BE49-F238E27FC236}">
                  <a16:creationId xmlns:a16="http://schemas.microsoft.com/office/drawing/2014/main" id="{B7A592C8-2F08-4480-84B1-9B5107CF4247}"/>
                </a:ext>
              </a:extLst>
            </p:cNvPr>
            <p:cNvSpPr/>
            <p:nvPr/>
          </p:nvSpPr>
          <p:spPr>
            <a:xfrm>
              <a:off x="9607938" y="982881"/>
              <a:ext cx="37702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09</a:t>
              </a:r>
              <a:endParaRPr lang="it-IT" sz="1000" dirty="0"/>
            </a:p>
          </p:txBody>
        </p:sp>
        <p:sp>
          <p:nvSpPr>
            <p:cNvPr id="61" name="Rettangolo 60">
              <a:extLst>
                <a:ext uri="{FF2B5EF4-FFF2-40B4-BE49-F238E27FC236}">
                  <a16:creationId xmlns:a16="http://schemas.microsoft.com/office/drawing/2014/main" id="{29D41ED7-7368-4FBC-95A8-FA93CC3EFEB9}"/>
                </a:ext>
              </a:extLst>
            </p:cNvPr>
            <p:cNvSpPr/>
            <p:nvPr/>
          </p:nvSpPr>
          <p:spPr>
            <a:xfrm>
              <a:off x="9957174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10</a:t>
              </a:r>
              <a:endParaRPr lang="it-IT" sz="1000" dirty="0"/>
            </a:p>
          </p:txBody>
        </p:sp>
        <p:sp>
          <p:nvSpPr>
            <p:cNvPr id="62" name="Rettangolo 61">
              <a:extLst>
                <a:ext uri="{FF2B5EF4-FFF2-40B4-BE49-F238E27FC236}">
                  <a16:creationId xmlns:a16="http://schemas.microsoft.com/office/drawing/2014/main" id="{8EA49EA8-CF66-4E15-84E0-3DC9B8378664}"/>
                </a:ext>
              </a:extLst>
            </p:cNvPr>
            <p:cNvSpPr/>
            <p:nvPr/>
          </p:nvSpPr>
          <p:spPr>
            <a:xfrm>
              <a:off x="10327549" y="982881"/>
              <a:ext cx="35939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11</a:t>
              </a:r>
              <a:endParaRPr lang="it-IT" sz="1000" dirty="0"/>
            </a:p>
          </p:txBody>
        </p:sp>
        <p:sp>
          <p:nvSpPr>
            <p:cNvPr id="63" name="Rettangolo 62">
              <a:extLst>
                <a:ext uri="{FF2B5EF4-FFF2-40B4-BE49-F238E27FC236}">
                  <a16:creationId xmlns:a16="http://schemas.microsoft.com/office/drawing/2014/main" id="{72F9E20A-13FA-4E8B-BD97-C535F5C53093}"/>
                </a:ext>
              </a:extLst>
            </p:cNvPr>
            <p:cNvSpPr/>
            <p:nvPr/>
          </p:nvSpPr>
          <p:spPr>
            <a:xfrm>
              <a:off x="1069843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12</a:t>
              </a:r>
              <a:endParaRPr lang="it-IT" sz="1000" dirty="0"/>
            </a:p>
          </p:txBody>
        </p:sp>
        <p:sp>
          <p:nvSpPr>
            <p:cNvPr id="64" name="Rettangolo 63">
              <a:extLst>
                <a:ext uri="{FF2B5EF4-FFF2-40B4-BE49-F238E27FC236}">
                  <a16:creationId xmlns:a16="http://schemas.microsoft.com/office/drawing/2014/main" id="{0776E15B-D4E7-445B-BBA0-7C46EF11CEFE}"/>
                </a:ext>
              </a:extLst>
            </p:cNvPr>
            <p:cNvSpPr/>
            <p:nvPr/>
          </p:nvSpPr>
          <p:spPr>
            <a:xfrm>
              <a:off x="1103245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13</a:t>
              </a:r>
              <a:endParaRPr lang="it-IT" sz="1000" dirty="0"/>
            </a:p>
          </p:txBody>
        </p:sp>
        <p:sp>
          <p:nvSpPr>
            <p:cNvPr id="65" name="Rettangolo 64">
              <a:extLst>
                <a:ext uri="{FF2B5EF4-FFF2-40B4-BE49-F238E27FC236}">
                  <a16:creationId xmlns:a16="http://schemas.microsoft.com/office/drawing/2014/main" id="{B3E21542-0B68-4FE7-9912-44009D08273F}"/>
                </a:ext>
              </a:extLst>
            </p:cNvPr>
            <p:cNvSpPr/>
            <p:nvPr/>
          </p:nvSpPr>
          <p:spPr>
            <a:xfrm>
              <a:off x="11375282" y="982881"/>
              <a:ext cx="36901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14</a:t>
              </a:r>
              <a:endParaRPr lang="it-IT" sz="1000" dirty="0"/>
            </a:p>
          </p:txBody>
        </p:sp>
        <p:sp>
          <p:nvSpPr>
            <p:cNvPr id="66" name="Rettangolo 65">
              <a:extLst>
                <a:ext uri="{FF2B5EF4-FFF2-40B4-BE49-F238E27FC236}">
                  <a16:creationId xmlns:a16="http://schemas.microsoft.com/office/drawing/2014/main" id="{5BE9EE0D-D279-4679-B4C5-D0CF3E96715E}"/>
                </a:ext>
              </a:extLst>
            </p:cNvPr>
            <p:cNvSpPr/>
            <p:nvPr/>
          </p:nvSpPr>
          <p:spPr>
            <a:xfrm>
              <a:off x="11742450" y="982881"/>
              <a:ext cx="36580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15</a:t>
              </a:r>
              <a:endParaRPr lang="it-IT" sz="1000" dirty="0"/>
            </a:p>
          </p:txBody>
        </p:sp>
      </p:grpSp>
      <p:sp>
        <p:nvSpPr>
          <p:cNvPr id="71" name="Segnaposto testo 19">
            <a:extLst>
              <a:ext uri="{FF2B5EF4-FFF2-40B4-BE49-F238E27FC236}">
                <a16:creationId xmlns:a16="http://schemas.microsoft.com/office/drawing/2014/main" id="{E75355B6-784B-4BEA-8DBD-69DE329A8B1D}"/>
              </a:ext>
            </a:extLst>
          </p:cNvPr>
          <p:cNvSpPr txBox="1">
            <a:spLocks/>
          </p:cNvSpPr>
          <p:nvPr/>
        </p:nvSpPr>
        <p:spPr>
          <a:xfrm>
            <a:off x="616192" y="3406684"/>
            <a:ext cx="10615558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Caratteristiche Tecniche e Funzionalità</a:t>
            </a:r>
            <a:endParaRPr lang="en-US" sz="1400" b="1" dirty="0">
              <a:solidFill>
                <a:srgbClr val="104392"/>
              </a:solidFill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9A267EDA-CDCB-46D5-9F29-169C5A5BF59F}"/>
              </a:ext>
            </a:extLst>
          </p:cNvPr>
          <p:cNvGrpSpPr/>
          <p:nvPr/>
        </p:nvGrpSpPr>
        <p:grpSpPr>
          <a:xfrm>
            <a:off x="616192" y="3786410"/>
            <a:ext cx="10781522" cy="2248793"/>
            <a:chOff x="616192" y="3790056"/>
            <a:chExt cx="10781522" cy="2248793"/>
          </a:xfrm>
        </p:grpSpPr>
        <p:sp>
          <p:nvSpPr>
            <p:cNvPr id="72" name="Rettangolo 71">
              <a:extLst>
                <a:ext uri="{FF2B5EF4-FFF2-40B4-BE49-F238E27FC236}">
                  <a16:creationId xmlns:a16="http://schemas.microsoft.com/office/drawing/2014/main" id="{8F54A6AA-EE3B-4C94-8170-09D7D4FE4582}"/>
                </a:ext>
              </a:extLst>
            </p:cNvPr>
            <p:cNvSpPr/>
            <p:nvPr/>
          </p:nvSpPr>
          <p:spPr>
            <a:xfrm>
              <a:off x="616192" y="3790056"/>
              <a:ext cx="10781522" cy="2248793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7" name="Rettangolo 76">
              <a:extLst>
                <a:ext uri="{FF2B5EF4-FFF2-40B4-BE49-F238E27FC236}">
                  <a16:creationId xmlns:a16="http://schemas.microsoft.com/office/drawing/2014/main" id="{CD09DEA5-73E7-4EAC-8AE9-4F8CD47BCA06}"/>
                </a:ext>
              </a:extLst>
            </p:cNvPr>
            <p:cNvSpPr/>
            <p:nvPr/>
          </p:nvSpPr>
          <p:spPr>
            <a:xfrm>
              <a:off x="857249" y="4068067"/>
              <a:ext cx="10214363" cy="12926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Il servizio di «Timbro Elettronico» consiste nella creazione di un </a:t>
              </a: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codice grafico bidimensionale </a:t>
              </a:r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posizionato in un punto qualsiasi del documento, a scelta dell’utente, e generato a partire dal documento informatico originario sia questo munito o meno di firma digitale.</a:t>
              </a:r>
            </a:p>
            <a:p>
              <a:endParaRPr lang="it-IT" sz="1200" dirty="0">
                <a:solidFill>
                  <a:schemeClr val="bg1"/>
                </a:solidFill>
                <a:latin typeface="TIM Sans" panose="020B0604020202020204" charset="0"/>
              </a:endParaRPr>
            </a:p>
            <a:p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Il servizio partendo dalla </a:t>
              </a: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scansione del documento cartaceo</a:t>
              </a:r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, consente di recuperare il documento informatico originale, verificandone l’</a:t>
              </a: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integrità</a:t>
              </a:r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. </a:t>
              </a:r>
            </a:p>
            <a:p>
              <a:endParaRPr lang="it-IT" sz="1200" dirty="0">
                <a:solidFill>
                  <a:schemeClr val="bg1"/>
                </a:solidFill>
                <a:latin typeface="TIM Sans" panose="020B0604020202020204" charset="0"/>
              </a:endParaRPr>
            </a:p>
            <a:p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Nell’ambito del servizio proposto sono resi disponibili gli strumenti per la </a:t>
              </a: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decodifica del timbro</a:t>
              </a:r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 e la verifica di </a:t>
              </a: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conformità</a:t>
              </a:r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 rispetto al documento originale.</a:t>
              </a:r>
            </a:p>
          </p:txBody>
        </p:sp>
      </p:grpSp>
      <p:pic>
        <p:nvPicPr>
          <p:cNvPr id="67" name="Immagine 66">
            <a:extLst>
              <a:ext uri="{FF2B5EF4-FFF2-40B4-BE49-F238E27FC236}">
                <a16:creationId xmlns:a16="http://schemas.microsoft.com/office/drawing/2014/main" id="{1AE3DB88-153C-4EEB-A8E1-45DCCE319FB5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34540"/>
          <a:stretch/>
        </p:blipFill>
        <p:spPr>
          <a:xfrm>
            <a:off x="808488" y="1303448"/>
            <a:ext cx="2016000" cy="1872000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68" name="CasellaDiTesto 67">
            <a:extLst>
              <a:ext uri="{FF2B5EF4-FFF2-40B4-BE49-F238E27FC236}">
                <a16:creationId xmlns:a16="http://schemas.microsoft.com/office/drawing/2014/main" id="{BEC42F45-A20E-4089-973E-9F1877BB607B}"/>
              </a:ext>
            </a:extLst>
          </p:cNvPr>
          <p:cNvSpPr txBox="1"/>
          <p:nvPr/>
        </p:nvSpPr>
        <p:spPr>
          <a:xfrm>
            <a:off x="2884283" y="1303448"/>
            <a:ext cx="4221957" cy="1443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 rtl="0"/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Il servizio consente la creazione di 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documenti informatici 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che possano conservare la medesima validità legale anche dopo essere stati stampati su supporto cartaceo. Il “Timbro Digitale” è un sigillo digitale visibile (</a:t>
            </a:r>
            <a:r>
              <a:rPr lang="it-IT" sz="1254" b="1" dirty="0" err="1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Visible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 Digital Seal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), che garantisce 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l'autenticità e l'integrità dei documenti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 non elettronici in modo altamente sicuro utilizzando la crittografia a chiave pubblica. </a:t>
            </a:r>
          </a:p>
        </p:txBody>
      </p:sp>
      <p:sp>
        <p:nvSpPr>
          <p:cNvPr id="69" name="Segnaposto testo 19">
            <a:extLst>
              <a:ext uri="{FF2B5EF4-FFF2-40B4-BE49-F238E27FC236}">
                <a16:creationId xmlns:a16="http://schemas.microsoft.com/office/drawing/2014/main" id="{5F94A278-E297-4B17-B8B6-F7ED607DD885}"/>
              </a:ext>
            </a:extLst>
          </p:cNvPr>
          <p:cNvSpPr txBox="1">
            <a:spLocks/>
          </p:cNvSpPr>
          <p:nvPr/>
        </p:nvSpPr>
        <p:spPr>
          <a:xfrm>
            <a:off x="7617041" y="1070405"/>
            <a:ext cx="2043897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Tecnologia Proposta:</a:t>
            </a:r>
            <a:endParaRPr lang="en-US" sz="1400" b="1" dirty="0">
              <a:solidFill>
                <a:srgbClr val="104392"/>
              </a:solidFill>
            </a:endParaRPr>
          </a:p>
        </p:txBody>
      </p:sp>
      <p:pic>
        <p:nvPicPr>
          <p:cNvPr id="70" name="Immagine 69">
            <a:extLst>
              <a:ext uri="{FF2B5EF4-FFF2-40B4-BE49-F238E27FC236}">
                <a16:creationId xmlns:a16="http://schemas.microsoft.com/office/drawing/2014/main" id="{73627A48-ED94-4064-A2C3-9AD03BD1CF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39716" y="916929"/>
            <a:ext cx="1573907" cy="634640"/>
          </a:xfrm>
          <a:prstGeom prst="rect">
            <a:avLst/>
          </a:prstGeom>
        </p:spPr>
      </p:pic>
      <p:graphicFrame>
        <p:nvGraphicFramePr>
          <p:cNvPr id="73" name="Tabella 31">
            <a:extLst>
              <a:ext uri="{FF2B5EF4-FFF2-40B4-BE49-F238E27FC236}">
                <a16:creationId xmlns:a16="http://schemas.microsoft.com/office/drawing/2014/main" id="{5443A2F3-8EDE-4658-8AFF-B1FD919CB3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258291"/>
              </p:ext>
            </p:extLst>
          </p:nvPr>
        </p:nvGraphicFramePr>
        <p:xfrm>
          <a:off x="7673036" y="1477048"/>
          <a:ext cx="3743806" cy="1969920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3743806">
                  <a:extLst>
                    <a:ext uri="{9D8B030D-6E8A-4147-A177-3AD203B41FA5}">
                      <a16:colId xmlns:a16="http://schemas.microsoft.com/office/drawing/2014/main" val="4160693402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it-IT" sz="1100" b="0" dirty="0">
                          <a:latin typeface="TIM Sans" panose="020B0604020202020204" charset="0"/>
                        </a:rPr>
                        <a:t>Fasce [Timbrature] *</a:t>
                      </a:r>
                    </a:p>
                  </a:txBody>
                  <a:tcPr anchor="ctr">
                    <a:solidFill>
                      <a:srgbClr val="0031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913830"/>
                  </a:ext>
                </a:extLst>
              </a:tr>
              <a:tr h="27138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1: fino a 1.000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866112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2: &gt; 1.000 fino a 10.000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0839819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105750" indent="0" algn="ctr">
                        <a:buFont typeface="Arial" panose="020B0604020202020204" pitchFamily="34" charset="0"/>
                        <a:buNone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3: &gt; 10.000 fino a 100.000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93164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105750" indent="0" algn="ctr">
                        <a:buFont typeface="Arial" panose="020B0604020202020204" pitchFamily="34" charset="0"/>
                        <a:buNone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4: &gt; 100.000 fino a 1.000.000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746796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105750" indent="0" algn="ctr">
                        <a:buFont typeface="Arial" panose="020B0604020202020204" pitchFamily="34" charset="0"/>
                        <a:buNone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5: &gt; 1.000.000 fino a 10.000.000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1439074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10575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Fascia 6: &gt; 10.000.000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968198"/>
                  </a:ext>
                </a:extLst>
              </a:tr>
            </a:tbl>
          </a:graphicData>
        </a:graphic>
      </p:graphicFrame>
      <p:sp>
        <p:nvSpPr>
          <p:cNvPr id="75" name="CasellaDiTesto 74">
            <a:extLst>
              <a:ext uri="{FF2B5EF4-FFF2-40B4-BE49-F238E27FC236}">
                <a16:creationId xmlns:a16="http://schemas.microsoft.com/office/drawing/2014/main" id="{4D71128A-65B2-48A0-ABB2-6B7FF5747DF3}"/>
              </a:ext>
            </a:extLst>
          </p:cNvPr>
          <p:cNvSpPr txBox="1"/>
          <p:nvPr/>
        </p:nvSpPr>
        <p:spPr>
          <a:xfrm>
            <a:off x="9274847" y="5750003"/>
            <a:ext cx="216780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50" b="1" spc="-5" dirty="0">
                <a:solidFill>
                  <a:schemeClr val="bg1"/>
                </a:solidFill>
                <a:latin typeface="Nunito Light" pitchFamily="2" charset="0"/>
              </a:rPr>
              <a:t>*Fatturazione a Consumo</a:t>
            </a:r>
            <a:endParaRPr lang="it-IT" sz="10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6886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ttangolo 75">
            <a:extLst>
              <a:ext uri="{FF2B5EF4-FFF2-40B4-BE49-F238E27FC236}">
                <a16:creationId xmlns:a16="http://schemas.microsoft.com/office/drawing/2014/main" id="{52228E92-6B2C-4344-BBFA-287E6F8306B5}"/>
              </a:ext>
            </a:extLst>
          </p:cNvPr>
          <p:cNvSpPr/>
          <p:nvPr/>
        </p:nvSpPr>
        <p:spPr>
          <a:xfrm>
            <a:off x="616193" y="1160865"/>
            <a:ext cx="6753928" cy="2146036"/>
          </a:xfrm>
          <a:prstGeom prst="rect">
            <a:avLst/>
          </a:prstGeom>
          <a:solidFill>
            <a:srgbClr val="0070C0">
              <a:alpha val="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E0588D4E-328A-2849-A2D5-7D835758E316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5691475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200" dirty="0">
                <a:solidFill>
                  <a:srgbClr val="283481"/>
                </a:solidFill>
                <a:latin typeface="TIM Sans Medium" panose="02020503040602060503" pitchFamily="18" charset="0"/>
              </a:rPr>
              <a:t>#14. Validazione temporale elettronica qualificata</a:t>
            </a:r>
          </a:p>
        </p:txBody>
      </p:sp>
      <p:sp>
        <p:nvSpPr>
          <p:cNvPr id="15" name="Figura a mano libera 11">
            <a:extLst>
              <a:ext uri="{FF2B5EF4-FFF2-40B4-BE49-F238E27FC236}">
                <a16:creationId xmlns:a16="http://schemas.microsoft.com/office/drawing/2014/main" id="{43603206-9D69-40C7-8B2D-76B0E5EB87B8}"/>
              </a:ext>
            </a:extLst>
          </p:cNvPr>
          <p:cNvSpPr/>
          <p:nvPr/>
        </p:nvSpPr>
        <p:spPr>
          <a:xfrm>
            <a:off x="-6051" y="2061255"/>
            <a:ext cx="620122" cy="820882"/>
          </a:xfrm>
          <a:custGeom>
            <a:avLst/>
            <a:gdLst>
              <a:gd name="connsiteX0" fmla="*/ 2036619 w 2036619"/>
              <a:gd name="connsiteY0" fmla="*/ 0 h 820882"/>
              <a:gd name="connsiteX1" fmla="*/ 831273 w 2036619"/>
              <a:gd name="connsiteY1" fmla="*/ 0 h 820882"/>
              <a:gd name="connsiteX2" fmla="*/ 831273 w 2036619"/>
              <a:gd name="connsiteY2" fmla="*/ 820882 h 820882"/>
              <a:gd name="connsiteX3" fmla="*/ 0 w 2036619"/>
              <a:gd name="connsiteY3" fmla="*/ 820882 h 820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6619" h="820882">
                <a:moveTo>
                  <a:pt x="2036619" y="0"/>
                </a:moveTo>
                <a:lnTo>
                  <a:pt x="831273" y="0"/>
                </a:lnTo>
                <a:lnTo>
                  <a:pt x="831273" y="820882"/>
                </a:lnTo>
                <a:lnTo>
                  <a:pt x="0" y="820882"/>
                </a:lnTo>
              </a:path>
            </a:pathLst>
          </a:cu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BB1E8B98-6885-401B-9AE8-B1DDC170A06C}"/>
              </a:ext>
            </a:extLst>
          </p:cNvPr>
          <p:cNvGrpSpPr/>
          <p:nvPr/>
        </p:nvGrpSpPr>
        <p:grpSpPr>
          <a:xfrm>
            <a:off x="6685940" y="325012"/>
            <a:ext cx="5507115" cy="522339"/>
            <a:chOff x="6684885" y="844822"/>
            <a:chExt cx="5507115" cy="522339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2E0938D9-30BD-4DDF-922F-1FED94FD4AA7}"/>
                </a:ext>
              </a:extLst>
            </p:cNvPr>
            <p:cNvSpPr/>
            <p:nvPr/>
          </p:nvSpPr>
          <p:spPr>
            <a:xfrm>
              <a:off x="6684885" y="844822"/>
              <a:ext cx="5507115" cy="522339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68FA14D-C768-4149-93FF-62AD1E28F0C6}"/>
                </a:ext>
              </a:extLst>
            </p:cNvPr>
            <p:cNvSpPr/>
            <p:nvPr/>
          </p:nvSpPr>
          <p:spPr>
            <a:xfrm>
              <a:off x="681718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 dirty="0"/>
            </a:p>
          </p:txBody>
        </p:sp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AC0D6753-0F97-4005-9C50-199EE46A7CAF}"/>
                </a:ext>
              </a:extLst>
            </p:cNvPr>
            <p:cNvSpPr/>
            <p:nvPr/>
          </p:nvSpPr>
          <p:spPr>
            <a:xfrm>
              <a:off x="7162415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5" name="Rettangolo 34">
              <a:extLst>
                <a:ext uri="{FF2B5EF4-FFF2-40B4-BE49-F238E27FC236}">
                  <a16:creationId xmlns:a16="http://schemas.microsoft.com/office/drawing/2014/main" id="{24B80F43-5A32-4769-8556-4F6BC95B549D}"/>
                </a:ext>
              </a:extLst>
            </p:cNvPr>
            <p:cNvSpPr/>
            <p:nvPr/>
          </p:nvSpPr>
          <p:spPr>
            <a:xfrm>
              <a:off x="752798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5B0A4CDD-D6E7-4E6F-B874-FED3FB5ACF42}"/>
                </a:ext>
              </a:extLst>
            </p:cNvPr>
            <p:cNvSpPr/>
            <p:nvPr/>
          </p:nvSpPr>
          <p:spPr>
            <a:xfrm>
              <a:off x="790127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2FBAC6D1-D452-45D3-AD31-30E477C674CA}"/>
                </a:ext>
              </a:extLst>
            </p:cNvPr>
            <p:cNvSpPr/>
            <p:nvPr/>
          </p:nvSpPr>
          <p:spPr>
            <a:xfrm>
              <a:off x="823529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1" name="Rettangolo 40">
              <a:extLst>
                <a:ext uri="{FF2B5EF4-FFF2-40B4-BE49-F238E27FC236}">
                  <a16:creationId xmlns:a16="http://schemas.microsoft.com/office/drawing/2014/main" id="{70D7702F-7CB3-4EE2-AF07-5904163F4247}"/>
                </a:ext>
              </a:extLst>
            </p:cNvPr>
            <p:cNvSpPr/>
            <p:nvPr/>
          </p:nvSpPr>
          <p:spPr>
            <a:xfrm>
              <a:off x="8580522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 dirty="0"/>
            </a:p>
          </p:txBody>
        </p:sp>
        <p:sp>
          <p:nvSpPr>
            <p:cNvPr id="42" name="Rettangolo 41">
              <a:extLst>
                <a:ext uri="{FF2B5EF4-FFF2-40B4-BE49-F238E27FC236}">
                  <a16:creationId xmlns:a16="http://schemas.microsoft.com/office/drawing/2014/main" id="{A4C6A5BB-918A-4907-862E-DC2D7CD54DB4}"/>
                </a:ext>
              </a:extLst>
            </p:cNvPr>
            <p:cNvSpPr/>
            <p:nvPr/>
          </p:nvSpPr>
          <p:spPr>
            <a:xfrm>
              <a:off x="8946088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3" name="Rettangolo 42">
              <a:extLst>
                <a:ext uri="{FF2B5EF4-FFF2-40B4-BE49-F238E27FC236}">
                  <a16:creationId xmlns:a16="http://schemas.microsoft.com/office/drawing/2014/main" id="{47F23DA2-1E0C-43CA-BB0C-67BD946107F3}"/>
                </a:ext>
              </a:extLst>
            </p:cNvPr>
            <p:cNvSpPr/>
            <p:nvPr/>
          </p:nvSpPr>
          <p:spPr>
            <a:xfrm>
              <a:off x="9319380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5" name="Rettangolo 44">
              <a:extLst>
                <a:ext uri="{FF2B5EF4-FFF2-40B4-BE49-F238E27FC236}">
                  <a16:creationId xmlns:a16="http://schemas.microsoft.com/office/drawing/2014/main" id="{63C7A080-AFF3-4186-806D-23EF80378D19}"/>
                </a:ext>
              </a:extLst>
            </p:cNvPr>
            <p:cNvSpPr/>
            <p:nvPr/>
          </p:nvSpPr>
          <p:spPr>
            <a:xfrm>
              <a:off x="965245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6" name="Rettangolo 45">
              <a:extLst>
                <a:ext uri="{FF2B5EF4-FFF2-40B4-BE49-F238E27FC236}">
                  <a16:creationId xmlns:a16="http://schemas.microsoft.com/office/drawing/2014/main" id="{BE297A63-511F-45F7-B908-6A2F7F097A8B}"/>
                </a:ext>
              </a:extLst>
            </p:cNvPr>
            <p:cNvSpPr/>
            <p:nvPr/>
          </p:nvSpPr>
          <p:spPr>
            <a:xfrm>
              <a:off x="9997680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7" name="Rettangolo 46">
              <a:extLst>
                <a:ext uri="{FF2B5EF4-FFF2-40B4-BE49-F238E27FC236}">
                  <a16:creationId xmlns:a16="http://schemas.microsoft.com/office/drawing/2014/main" id="{B005FE98-5C60-45F4-8961-F27C2362E123}"/>
                </a:ext>
              </a:extLst>
            </p:cNvPr>
            <p:cNvSpPr/>
            <p:nvPr/>
          </p:nvSpPr>
          <p:spPr>
            <a:xfrm>
              <a:off x="10363246" y="961991"/>
              <a:ext cx="288000" cy="288000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8" name="Rettangolo 47">
              <a:extLst>
                <a:ext uri="{FF2B5EF4-FFF2-40B4-BE49-F238E27FC236}">
                  <a16:creationId xmlns:a16="http://schemas.microsoft.com/office/drawing/2014/main" id="{51C2AC3D-C853-4278-9F6A-329863EE41DF}"/>
                </a:ext>
              </a:extLst>
            </p:cNvPr>
            <p:cNvSpPr/>
            <p:nvPr/>
          </p:nvSpPr>
          <p:spPr>
            <a:xfrm>
              <a:off x="1073653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9" name="Rettangolo 48">
              <a:extLst>
                <a:ext uri="{FF2B5EF4-FFF2-40B4-BE49-F238E27FC236}">
                  <a16:creationId xmlns:a16="http://schemas.microsoft.com/office/drawing/2014/main" id="{31ED67AE-9105-4C08-8597-C1353C2DA0BA}"/>
                </a:ext>
              </a:extLst>
            </p:cNvPr>
            <p:cNvSpPr/>
            <p:nvPr/>
          </p:nvSpPr>
          <p:spPr>
            <a:xfrm>
              <a:off x="1107055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0" name="Rettangolo 49">
              <a:extLst>
                <a:ext uri="{FF2B5EF4-FFF2-40B4-BE49-F238E27FC236}">
                  <a16:creationId xmlns:a16="http://schemas.microsoft.com/office/drawing/2014/main" id="{26DCA49D-304F-40CA-A9FA-54AF349AE9D9}"/>
                </a:ext>
              </a:extLst>
            </p:cNvPr>
            <p:cNvSpPr/>
            <p:nvPr/>
          </p:nvSpPr>
          <p:spPr>
            <a:xfrm>
              <a:off x="11415787" y="961991"/>
              <a:ext cx="288000" cy="288000"/>
            </a:xfrm>
            <a:prstGeom prst="rect">
              <a:avLst/>
            </a:prstGeom>
            <a:solidFill>
              <a:srgbClr val="03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1" name="Rettangolo 50">
              <a:extLst>
                <a:ext uri="{FF2B5EF4-FFF2-40B4-BE49-F238E27FC236}">
                  <a16:creationId xmlns:a16="http://schemas.microsoft.com/office/drawing/2014/main" id="{601DC664-6EE8-49E3-A0BA-7762122AB675}"/>
                </a:ext>
              </a:extLst>
            </p:cNvPr>
            <p:cNvSpPr/>
            <p:nvPr/>
          </p:nvSpPr>
          <p:spPr>
            <a:xfrm>
              <a:off x="11781353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2DABF2EB-1107-4DFC-992A-EA8865FEC344}"/>
                </a:ext>
              </a:extLst>
            </p:cNvPr>
            <p:cNvSpPr/>
            <p:nvPr/>
          </p:nvSpPr>
          <p:spPr>
            <a:xfrm>
              <a:off x="6776680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01</a:t>
              </a:r>
              <a:endParaRPr lang="it-IT" sz="1000" dirty="0"/>
            </a:p>
          </p:txBody>
        </p:sp>
        <p:sp>
          <p:nvSpPr>
            <p:cNvPr id="53" name="Rettangolo 52">
              <a:extLst>
                <a:ext uri="{FF2B5EF4-FFF2-40B4-BE49-F238E27FC236}">
                  <a16:creationId xmlns:a16="http://schemas.microsoft.com/office/drawing/2014/main" id="{42A77503-8F62-4750-AF4C-D7E001B1DDF2}"/>
                </a:ext>
              </a:extLst>
            </p:cNvPr>
            <p:cNvSpPr/>
            <p:nvPr/>
          </p:nvSpPr>
          <p:spPr>
            <a:xfrm>
              <a:off x="7119505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02</a:t>
              </a:r>
              <a:endParaRPr lang="it-IT" sz="1000" dirty="0"/>
            </a:p>
          </p:txBody>
        </p:sp>
        <p:sp>
          <p:nvSpPr>
            <p:cNvPr id="54" name="Rettangolo 53">
              <a:extLst>
                <a:ext uri="{FF2B5EF4-FFF2-40B4-BE49-F238E27FC236}">
                  <a16:creationId xmlns:a16="http://schemas.microsoft.com/office/drawing/2014/main" id="{D8A90131-9AD5-4F7A-91E2-941A1AC5BCD2}"/>
                </a:ext>
              </a:extLst>
            </p:cNvPr>
            <p:cNvSpPr/>
            <p:nvPr/>
          </p:nvSpPr>
          <p:spPr>
            <a:xfrm>
              <a:off x="7485071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03</a:t>
              </a:r>
              <a:endParaRPr lang="it-IT" sz="1000" dirty="0"/>
            </a:p>
          </p:txBody>
        </p:sp>
        <p:sp>
          <p:nvSpPr>
            <p:cNvPr id="55" name="Rettangolo 54">
              <a:extLst>
                <a:ext uri="{FF2B5EF4-FFF2-40B4-BE49-F238E27FC236}">
                  <a16:creationId xmlns:a16="http://schemas.microsoft.com/office/drawing/2014/main" id="{ABED6E22-16D4-4E0E-BFD9-D6BE0AD00794}"/>
                </a:ext>
              </a:extLst>
            </p:cNvPr>
            <p:cNvSpPr/>
            <p:nvPr/>
          </p:nvSpPr>
          <p:spPr>
            <a:xfrm>
              <a:off x="7855958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04</a:t>
              </a:r>
              <a:endParaRPr lang="it-IT" sz="1000" dirty="0"/>
            </a:p>
          </p:txBody>
        </p:sp>
        <p:sp>
          <p:nvSpPr>
            <p:cNvPr id="56" name="Rettangolo 55">
              <a:extLst>
                <a:ext uri="{FF2B5EF4-FFF2-40B4-BE49-F238E27FC236}">
                  <a16:creationId xmlns:a16="http://schemas.microsoft.com/office/drawing/2014/main" id="{EFA08303-E385-4EDA-91DB-6D1E11A10A68}"/>
                </a:ext>
              </a:extLst>
            </p:cNvPr>
            <p:cNvSpPr/>
            <p:nvPr/>
          </p:nvSpPr>
          <p:spPr>
            <a:xfrm>
              <a:off x="8191581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05</a:t>
              </a:r>
              <a:endParaRPr lang="it-IT" sz="1000" dirty="0"/>
            </a:p>
          </p:txBody>
        </p:sp>
        <p:sp>
          <p:nvSpPr>
            <p:cNvPr id="57" name="Rettangolo 56">
              <a:extLst>
                <a:ext uri="{FF2B5EF4-FFF2-40B4-BE49-F238E27FC236}">
                  <a16:creationId xmlns:a16="http://schemas.microsoft.com/office/drawing/2014/main" id="{6417140C-FF59-44D8-BAAA-B22C48BC851A}"/>
                </a:ext>
              </a:extLst>
            </p:cNvPr>
            <p:cNvSpPr/>
            <p:nvPr/>
          </p:nvSpPr>
          <p:spPr>
            <a:xfrm>
              <a:off x="8536810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06</a:t>
              </a:r>
              <a:endParaRPr lang="it-IT" sz="1000" dirty="0"/>
            </a:p>
          </p:txBody>
        </p:sp>
        <p:sp>
          <p:nvSpPr>
            <p:cNvPr id="58" name="Rettangolo 57">
              <a:extLst>
                <a:ext uri="{FF2B5EF4-FFF2-40B4-BE49-F238E27FC236}">
                  <a16:creationId xmlns:a16="http://schemas.microsoft.com/office/drawing/2014/main" id="{27022B04-5511-4023-BB70-B2D6A6753AA7}"/>
                </a:ext>
              </a:extLst>
            </p:cNvPr>
            <p:cNvSpPr/>
            <p:nvPr/>
          </p:nvSpPr>
          <p:spPr>
            <a:xfrm>
              <a:off x="8906384" y="982881"/>
              <a:ext cx="36740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07</a:t>
              </a:r>
              <a:endParaRPr lang="it-IT" sz="1000" dirty="0"/>
            </a:p>
          </p:txBody>
        </p:sp>
        <p:sp>
          <p:nvSpPr>
            <p:cNvPr id="59" name="Rettangolo 58">
              <a:extLst>
                <a:ext uri="{FF2B5EF4-FFF2-40B4-BE49-F238E27FC236}">
                  <a16:creationId xmlns:a16="http://schemas.microsoft.com/office/drawing/2014/main" id="{F013A9BD-5DEB-4DB0-AFEF-DD514E95D922}"/>
                </a:ext>
              </a:extLst>
            </p:cNvPr>
            <p:cNvSpPr/>
            <p:nvPr/>
          </p:nvSpPr>
          <p:spPr>
            <a:xfrm>
              <a:off x="9274065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08</a:t>
              </a:r>
              <a:endParaRPr lang="it-IT" sz="1000" dirty="0"/>
            </a:p>
          </p:txBody>
        </p:sp>
        <p:sp>
          <p:nvSpPr>
            <p:cNvPr id="60" name="Rettangolo 59">
              <a:extLst>
                <a:ext uri="{FF2B5EF4-FFF2-40B4-BE49-F238E27FC236}">
                  <a16:creationId xmlns:a16="http://schemas.microsoft.com/office/drawing/2014/main" id="{B7A592C8-2F08-4480-84B1-9B5107CF4247}"/>
                </a:ext>
              </a:extLst>
            </p:cNvPr>
            <p:cNvSpPr/>
            <p:nvPr/>
          </p:nvSpPr>
          <p:spPr>
            <a:xfrm>
              <a:off x="9607938" y="982881"/>
              <a:ext cx="37702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09</a:t>
              </a:r>
              <a:endParaRPr lang="it-IT" sz="1000" dirty="0"/>
            </a:p>
          </p:txBody>
        </p:sp>
        <p:sp>
          <p:nvSpPr>
            <p:cNvPr id="61" name="Rettangolo 60">
              <a:extLst>
                <a:ext uri="{FF2B5EF4-FFF2-40B4-BE49-F238E27FC236}">
                  <a16:creationId xmlns:a16="http://schemas.microsoft.com/office/drawing/2014/main" id="{29D41ED7-7368-4FBC-95A8-FA93CC3EFEB9}"/>
                </a:ext>
              </a:extLst>
            </p:cNvPr>
            <p:cNvSpPr/>
            <p:nvPr/>
          </p:nvSpPr>
          <p:spPr>
            <a:xfrm>
              <a:off x="9957174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10</a:t>
              </a:r>
              <a:endParaRPr lang="it-IT" sz="1000" dirty="0"/>
            </a:p>
          </p:txBody>
        </p:sp>
        <p:sp>
          <p:nvSpPr>
            <p:cNvPr id="62" name="Rettangolo 61">
              <a:extLst>
                <a:ext uri="{FF2B5EF4-FFF2-40B4-BE49-F238E27FC236}">
                  <a16:creationId xmlns:a16="http://schemas.microsoft.com/office/drawing/2014/main" id="{8EA49EA8-CF66-4E15-84E0-3DC9B8378664}"/>
                </a:ext>
              </a:extLst>
            </p:cNvPr>
            <p:cNvSpPr/>
            <p:nvPr/>
          </p:nvSpPr>
          <p:spPr>
            <a:xfrm>
              <a:off x="10327549" y="982881"/>
              <a:ext cx="35939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11</a:t>
              </a:r>
              <a:endParaRPr lang="it-IT" sz="1000" dirty="0"/>
            </a:p>
          </p:txBody>
        </p:sp>
        <p:sp>
          <p:nvSpPr>
            <p:cNvPr id="63" name="Rettangolo 62">
              <a:extLst>
                <a:ext uri="{FF2B5EF4-FFF2-40B4-BE49-F238E27FC236}">
                  <a16:creationId xmlns:a16="http://schemas.microsoft.com/office/drawing/2014/main" id="{72F9E20A-13FA-4E8B-BD97-C535F5C53093}"/>
                </a:ext>
              </a:extLst>
            </p:cNvPr>
            <p:cNvSpPr/>
            <p:nvPr/>
          </p:nvSpPr>
          <p:spPr>
            <a:xfrm>
              <a:off x="1069843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12</a:t>
              </a:r>
              <a:endParaRPr lang="it-IT" sz="1000" dirty="0"/>
            </a:p>
          </p:txBody>
        </p:sp>
        <p:sp>
          <p:nvSpPr>
            <p:cNvPr id="64" name="Rettangolo 63">
              <a:extLst>
                <a:ext uri="{FF2B5EF4-FFF2-40B4-BE49-F238E27FC236}">
                  <a16:creationId xmlns:a16="http://schemas.microsoft.com/office/drawing/2014/main" id="{0776E15B-D4E7-445B-BBA0-7C46EF11CEFE}"/>
                </a:ext>
              </a:extLst>
            </p:cNvPr>
            <p:cNvSpPr/>
            <p:nvPr/>
          </p:nvSpPr>
          <p:spPr>
            <a:xfrm>
              <a:off x="1103245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13</a:t>
              </a:r>
              <a:endParaRPr lang="it-IT" sz="1000" dirty="0"/>
            </a:p>
          </p:txBody>
        </p:sp>
        <p:sp>
          <p:nvSpPr>
            <p:cNvPr id="65" name="Rettangolo 64">
              <a:extLst>
                <a:ext uri="{FF2B5EF4-FFF2-40B4-BE49-F238E27FC236}">
                  <a16:creationId xmlns:a16="http://schemas.microsoft.com/office/drawing/2014/main" id="{B3E21542-0B68-4FE7-9912-44009D08273F}"/>
                </a:ext>
              </a:extLst>
            </p:cNvPr>
            <p:cNvSpPr/>
            <p:nvPr/>
          </p:nvSpPr>
          <p:spPr>
            <a:xfrm>
              <a:off x="11375282" y="982881"/>
              <a:ext cx="36901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14</a:t>
              </a:r>
              <a:endParaRPr lang="it-IT" sz="1000" dirty="0"/>
            </a:p>
          </p:txBody>
        </p:sp>
        <p:sp>
          <p:nvSpPr>
            <p:cNvPr id="66" name="Rettangolo 65">
              <a:extLst>
                <a:ext uri="{FF2B5EF4-FFF2-40B4-BE49-F238E27FC236}">
                  <a16:creationId xmlns:a16="http://schemas.microsoft.com/office/drawing/2014/main" id="{5BE9EE0D-D279-4679-B4C5-D0CF3E96715E}"/>
                </a:ext>
              </a:extLst>
            </p:cNvPr>
            <p:cNvSpPr/>
            <p:nvPr/>
          </p:nvSpPr>
          <p:spPr>
            <a:xfrm>
              <a:off x="11742450" y="982881"/>
              <a:ext cx="36580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15</a:t>
              </a:r>
              <a:endParaRPr lang="it-IT" sz="1000" dirty="0"/>
            </a:p>
          </p:txBody>
        </p:sp>
      </p:grpSp>
      <p:sp>
        <p:nvSpPr>
          <p:cNvPr id="71" name="Segnaposto testo 19">
            <a:extLst>
              <a:ext uri="{FF2B5EF4-FFF2-40B4-BE49-F238E27FC236}">
                <a16:creationId xmlns:a16="http://schemas.microsoft.com/office/drawing/2014/main" id="{E75355B6-784B-4BEA-8DBD-69DE329A8B1D}"/>
              </a:ext>
            </a:extLst>
          </p:cNvPr>
          <p:cNvSpPr txBox="1">
            <a:spLocks/>
          </p:cNvSpPr>
          <p:nvPr/>
        </p:nvSpPr>
        <p:spPr>
          <a:xfrm>
            <a:off x="616192" y="3406684"/>
            <a:ext cx="10615558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Caratteristiche Tecniche e Funzionalità</a:t>
            </a:r>
            <a:endParaRPr lang="en-US" sz="1400" b="1" dirty="0">
              <a:solidFill>
                <a:srgbClr val="104392"/>
              </a:solidFill>
            </a:endParaRPr>
          </a:p>
        </p:txBody>
      </p:sp>
      <p:sp>
        <p:nvSpPr>
          <p:cNvPr id="81" name="CasellaDiTesto 80">
            <a:extLst>
              <a:ext uri="{FF2B5EF4-FFF2-40B4-BE49-F238E27FC236}">
                <a16:creationId xmlns:a16="http://schemas.microsoft.com/office/drawing/2014/main" id="{30336F1C-A8FB-4589-9293-57C6B67E6720}"/>
              </a:ext>
            </a:extLst>
          </p:cNvPr>
          <p:cNvSpPr txBox="1"/>
          <p:nvPr/>
        </p:nvSpPr>
        <p:spPr>
          <a:xfrm>
            <a:off x="2884283" y="1293104"/>
            <a:ext cx="4221957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250" spc="-5" dirty="0">
                <a:solidFill>
                  <a:srgbClr val="084897"/>
                </a:solidFill>
                <a:latin typeface="TIM Sans Light" panose="020B0604020202020204" charset="0"/>
              </a:rPr>
              <a:t>Il servizio consente di </a:t>
            </a:r>
            <a:r>
              <a:rPr lang="it-IT" sz="1250" b="1" spc="-5" dirty="0">
                <a:solidFill>
                  <a:srgbClr val="084897"/>
                </a:solidFill>
                <a:latin typeface="TIM Sans Light" panose="020B0604020202020204" charset="0"/>
              </a:rPr>
              <a:t>associare data e ora</a:t>
            </a:r>
            <a:r>
              <a:rPr lang="it-IT" sz="1250" spc="-5" dirty="0">
                <a:solidFill>
                  <a:srgbClr val="084897"/>
                </a:solidFill>
                <a:latin typeface="TIM Sans Light" panose="020B0604020202020204" charset="0"/>
              </a:rPr>
              <a:t>, certe e legalmente valide, a un documento informatico (firmato digitalmente o non firmato), permettendo una validazione temporale del </a:t>
            </a:r>
            <a:r>
              <a:rPr lang="it-IT" sz="1250" b="1" spc="-5" dirty="0">
                <a:solidFill>
                  <a:srgbClr val="084897"/>
                </a:solidFill>
                <a:latin typeface="TIM Sans Light" panose="020B0604020202020204" charset="0"/>
              </a:rPr>
              <a:t>documento opponibile a terzi </a:t>
            </a:r>
            <a:r>
              <a:rPr lang="it-IT" sz="1250" spc="-5" dirty="0">
                <a:solidFill>
                  <a:srgbClr val="084897"/>
                </a:solidFill>
                <a:latin typeface="TIM Sans Light" panose="020B0604020202020204" charset="0"/>
              </a:rPr>
              <a:t>oltre che l’estensione della </a:t>
            </a:r>
            <a:r>
              <a:rPr lang="it-IT" sz="1250" b="1" spc="-5" dirty="0">
                <a:solidFill>
                  <a:srgbClr val="084897"/>
                </a:solidFill>
                <a:latin typeface="TIM Sans Light" panose="020B0604020202020204" charset="0"/>
              </a:rPr>
              <a:t>validità legale </a:t>
            </a:r>
            <a:r>
              <a:rPr lang="it-IT" sz="1250" spc="-5" dirty="0">
                <a:solidFill>
                  <a:srgbClr val="084897"/>
                </a:solidFill>
                <a:latin typeface="TIM Sans Light" panose="020B0604020202020204" charset="0"/>
              </a:rPr>
              <a:t>dei propri documenti firmati digitalmente nel tempo.</a:t>
            </a:r>
          </a:p>
        </p:txBody>
      </p:sp>
      <p:sp>
        <p:nvSpPr>
          <p:cNvPr id="67" name="Segnaposto testo 19">
            <a:extLst>
              <a:ext uri="{FF2B5EF4-FFF2-40B4-BE49-F238E27FC236}">
                <a16:creationId xmlns:a16="http://schemas.microsoft.com/office/drawing/2014/main" id="{B437550E-BA9E-404B-AA55-37D237625546}"/>
              </a:ext>
            </a:extLst>
          </p:cNvPr>
          <p:cNvSpPr txBox="1">
            <a:spLocks/>
          </p:cNvSpPr>
          <p:nvPr/>
        </p:nvSpPr>
        <p:spPr>
          <a:xfrm>
            <a:off x="7617041" y="1070405"/>
            <a:ext cx="2043897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Tecnologia Proposta:</a:t>
            </a:r>
            <a:endParaRPr lang="en-US" sz="1400" b="1" dirty="0">
              <a:solidFill>
                <a:srgbClr val="104392"/>
              </a:solidFill>
            </a:endParaRPr>
          </a:p>
        </p:txBody>
      </p:sp>
      <p:grpSp>
        <p:nvGrpSpPr>
          <p:cNvPr id="69" name="Gruppo 68">
            <a:extLst>
              <a:ext uri="{FF2B5EF4-FFF2-40B4-BE49-F238E27FC236}">
                <a16:creationId xmlns:a16="http://schemas.microsoft.com/office/drawing/2014/main" id="{828307AA-2854-43AD-99ED-946793E40F30}"/>
              </a:ext>
            </a:extLst>
          </p:cNvPr>
          <p:cNvGrpSpPr/>
          <p:nvPr/>
        </p:nvGrpSpPr>
        <p:grpSpPr>
          <a:xfrm>
            <a:off x="616192" y="3786410"/>
            <a:ext cx="10781522" cy="2248793"/>
            <a:chOff x="616192" y="3790056"/>
            <a:chExt cx="10781522" cy="2248793"/>
          </a:xfrm>
        </p:grpSpPr>
        <p:sp>
          <p:nvSpPr>
            <p:cNvPr id="70" name="Rettangolo 69">
              <a:extLst>
                <a:ext uri="{FF2B5EF4-FFF2-40B4-BE49-F238E27FC236}">
                  <a16:creationId xmlns:a16="http://schemas.microsoft.com/office/drawing/2014/main" id="{7B0C873C-7CFD-4476-AA8B-3AB349C4CD3C}"/>
                </a:ext>
              </a:extLst>
            </p:cNvPr>
            <p:cNvSpPr/>
            <p:nvPr/>
          </p:nvSpPr>
          <p:spPr>
            <a:xfrm>
              <a:off x="616192" y="3790056"/>
              <a:ext cx="10781522" cy="2248793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82" name="Rettangolo 81">
              <a:extLst>
                <a:ext uri="{FF2B5EF4-FFF2-40B4-BE49-F238E27FC236}">
                  <a16:creationId xmlns:a16="http://schemas.microsoft.com/office/drawing/2014/main" id="{034A99A9-2E74-4614-B3E7-A27B293B7311}"/>
                </a:ext>
              </a:extLst>
            </p:cNvPr>
            <p:cNvSpPr/>
            <p:nvPr/>
          </p:nvSpPr>
          <p:spPr>
            <a:xfrm>
              <a:off x="857249" y="4068067"/>
              <a:ext cx="10214363" cy="147732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Con l’associazione di un riferimento temporale ai propri documenti elettronici l’Amministrazione può dimostrare la loro </a:t>
              </a: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esistenza ad un determinato istante</a:t>
              </a:r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 e dare loro la </a:t>
              </a: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validità legale</a:t>
              </a:r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 corrispondente alla tipologia di firma utilizzata per la sottoscrizione.</a:t>
              </a:r>
            </a:p>
            <a:p>
              <a:endParaRPr lang="it-IT" sz="1200" dirty="0">
                <a:solidFill>
                  <a:schemeClr val="bg1"/>
                </a:solidFill>
                <a:latin typeface="TIM Sans" panose="020B0604020202020204" charset="0"/>
              </a:endParaRPr>
            </a:p>
            <a:p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Il servizio di Validazione Temporale per uso applicativo è erogato in conformità alla </a:t>
              </a: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normativa in vigore</a:t>
              </a:r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 (“Best practices Time-Stamp Policy” (BTSP) definita nella norma [ETSI EN 319 421]). </a:t>
              </a:r>
            </a:p>
            <a:p>
              <a:endParaRPr lang="it-IT" sz="1200" dirty="0">
                <a:solidFill>
                  <a:schemeClr val="bg1"/>
                </a:solidFill>
                <a:latin typeface="TIM Sans" panose="020B0604020202020204" charset="0"/>
              </a:endParaRPr>
            </a:p>
            <a:p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Il servizio prevede che la richiesta di marca temporale venga effettuata secondo lo standard di riferimento </a:t>
              </a:r>
              <a:r>
                <a:rPr lang="it-IT" sz="1200" b="1" dirty="0">
                  <a:solidFill>
                    <a:schemeClr val="bg1"/>
                  </a:solidFill>
                  <a:latin typeface="TIM Sans" panose="020B0604020202020204" charset="0"/>
                </a:rPr>
                <a:t>RFC 3161</a:t>
              </a:r>
              <a:r>
                <a:rPr lang="it-IT" sz="1200" dirty="0">
                  <a:solidFill>
                    <a:schemeClr val="bg1"/>
                  </a:solidFill>
                  <a:latin typeface="TIM Sans" panose="020B0604020202020204" charset="0"/>
                </a:rPr>
                <a:t> mediante il protocollo HTTPS da parte di utenze applicative appositamente autorizzate. </a:t>
              </a:r>
            </a:p>
          </p:txBody>
        </p:sp>
      </p:grpSp>
      <p:pic>
        <p:nvPicPr>
          <p:cNvPr id="72" name="Picture 2" descr="immagine">
            <a:extLst>
              <a:ext uri="{FF2B5EF4-FFF2-40B4-BE49-F238E27FC236}">
                <a16:creationId xmlns:a16="http://schemas.microsoft.com/office/drawing/2014/main" id="{A7B0E76C-301A-488C-BD9C-78245611F911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26" y="1293104"/>
            <a:ext cx="2016000" cy="187200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Immagine 67">
            <a:extLst>
              <a:ext uri="{FF2B5EF4-FFF2-40B4-BE49-F238E27FC236}">
                <a16:creationId xmlns:a16="http://schemas.microsoft.com/office/drawing/2014/main" id="{BE1CF5B7-EA1E-4CFC-9E8F-E03C720C3F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39716" y="916929"/>
            <a:ext cx="1573907" cy="634640"/>
          </a:xfrm>
          <a:prstGeom prst="rect">
            <a:avLst/>
          </a:prstGeom>
        </p:spPr>
      </p:pic>
      <p:graphicFrame>
        <p:nvGraphicFramePr>
          <p:cNvPr id="73" name="Tabella 31">
            <a:extLst>
              <a:ext uri="{FF2B5EF4-FFF2-40B4-BE49-F238E27FC236}">
                <a16:creationId xmlns:a16="http://schemas.microsoft.com/office/drawing/2014/main" id="{308A6D15-D4AC-4FCB-82D6-D35C3BE609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904394"/>
              </p:ext>
            </p:extLst>
          </p:nvPr>
        </p:nvGraphicFramePr>
        <p:xfrm>
          <a:off x="7660257" y="1385077"/>
          <a:ext cx="3724677" cy="1691640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3724677">
                  <a:extLst>
                    <a:ext uri="{9D8B030D-6E8A-4147-A177-3AD203B41FA5}">
                      <a16:colId xmlns:a16="http://schemas.microsoft.com/office/drawing/2014/main" val="4160693402"/>
                    </a:ext>
                  </a:extLst>
                </a:gridCol>
              </a:tblGrid>
              <a:tr h="1891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0" dirty="0">
                          <a:latin typeface="TIM Sans" panose="02020503040602060503" pitchFamily="18" charset="0"/>
                        </a:rPr>
                        <a:t>Fasce [Marcature]*</a:t>
                      </a:r>
                    </a:p>
                  </a:txBody>
                  <a:tcPr anchor="ctr">
                    <a:solidFill>
                      <a:srgbClr val="0031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913830"/>
                  </a:ext>
                </a:extLst>
              </a:tr>
              <a:tr h="1967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kern="1200" spc="-5" dirty="0">
                          <a:solidFill>
                            <a:srgbClr val="002060"/>
                          </a:solidFill>
                          <a:latin typeface="TIM Sans Light" panose="020B0604020202020204" charset="0"/>
                          <a:ea typeface="+mn-ea"/>
                          <a:cs typeface="+mn-cs"/>
                        </a:rPr>
                        <a:t>Fascia 1: fino a 1.000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866112"/>
                  </a:ext>
                </a:extLst>
              </a:tr>
              <a:tr h="1967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kern="1200" spc="-5" dirty="0">
                          <a:solidFill>
                            <a:srgbClr val="002060"/>
                          </a:solidFill>
                          <a:latin typeface="TIM Sans Light" panose="020B0604020202020204" charset="0"/>
                          <a:ea typeface="+mn-ea"/>
                          <a:cs typeface="+mn-cs"/>
                        </a:rPr>
                        <a:t>Fascia 2: &gt; 1.000 fino a 10.000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334978"/>
                  </a:ext>
                </a:extLst>
              </a:tr>
              <a:tr h="1967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kern="1200" spc="-5" dirty="0">
                          <a:solidFill>
                            <a:srgbClr val="002060"/>
                          </a:solidFill>
                          <a:latin typeface="TIM Sans Light" panose="020B0604020202020204" charset="0"/>
                          <a:ea typeface="+mn-ea"/>
                          <a:cs typeface="+mn-cs"/>
                        </a:rPr>
                        <a:t>Fascia 3: &gt; 10.000 fino a 100.000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0839819"/>
                  </a:ext>
                </a:extLst>
              </a:tr>
              <a:tr h="1967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kern="1200" spc="-5" dirty="0">
                          <a:solidFill>
                            <a:srgbClr val="002060"/>
                          </a:solidFill>
                          <a:latin typeface="TIM Sans Light" panose="020B0604020202020204" charset="0"/>
                          <a:ea typeface="+mn-ea"/>
                          <a:cs typeface="+mn-cs"/>
                        </a:rPr>
                        <a:t>Fascia 4: &gt; 100.000 fino a 1.000.000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93164"/>
                  </a:ext>
                </a:extLst>
              </a:tr>
              <a:tr h="1967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kern="1200" spc="-5" dirty="0">
                          <a:solidFill>
                            <a:srgbClr val="002060"/>
                          </a:solidFill>
                          <a:latin typeface="TIM Sans Light" panose="020B0604020202020204" charset="0"/>
                          <a:ea typeface="+mn-ea"/>
                          <a:cs typeface="+mn-cs"/>
                        </a:rPr>
                        <a:t>Fascia 5: &gt; 1.000.000 fino a 10.000.000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746796"/>
                  </a:ext>
                </a:extLst>
              </a:tr>
              <a:tr h="1967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kern="1200" spc="-5" dirty="0">
                          <a:solidFill>
                            <a:srgbClr val="002060"/>
                          </a:solidFill>
                          <a:latin typeface="TIM Sans Light" panose="020B0604020202020204" charset="0"/>
                          <a:ea typeface="+mn-ea"/>
                          <a:cs typeface="+mn-cs"/>
                        </a:rPr>
                        <a:t>Fascia 6: &gt; 10.000.000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1439074"/>
                  </a:ext>
                </a:extLst>
              </a:tr>
            </a:tbl>
          </a:graphicData>
        </a:graphic>
      </p:graphicFrame>
      <p:graphicFrame>
        <p:nvGraphicFramePr>
          <p:cNvPr id="74" name="Tabella 31">
            <a:extLst>
              <a:ext uri="{FF2B5EF4-FFF2-40B4-BE49-F238E27FC236}">
                <a16:creationId xmlns:a16="http://schemas.microsoft.com/office/drawing/2014/main" id="{829DD165-46B1-4E4D-B035-04D2D5965F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552672"/>
              </p:ext>
            </p:extLst>
          </p:nvPr>
        </p:nvGraphicFramePr>
        <p:xfrm>
          <a:off x="7665338" y="3098484"/>
          <a:ext cx="3724677" cy="716280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3724677">
                  <a:extLst>
                    <a:ext uri="{9D8B030D-6E8A-4147-A177-3AD203B41FA5}">
                      <a16:colId xmlns:a16="http://schemas.microsoft.com/office/drawing/2014/main" val="4160693402"/>
                    </a:ext>
                  </a:extLst>
                </a:gridCol>
              </a:tblGrid>
              <a:tr h="17411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0" kern="1200" dirty="0">
                          <a:solidFill>
                            <a:schemeClr val="lt1"/>
                          </a:solidFill>
                          <a:latin typeface="TIM Sans" panose="02020503040602060503" pitchFamily="18" charset="0"/>
                          <a:ea typeface="+mn-ea"/>
                          <a:cs typeface="+mn-cs"/>
                        </a:rPr>
                        <a:t>N. Marcature massive/sec.**</a:t>
                      </a:r>
                    </a:p>
                  </a:txBody>
                  <a:tcPr anchor="ctr">
                    <a:solidFill>
                      <a:srgbClr val="0031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913830"/>
                  </a:ext>
                </a:extLst>
              </a:tr>
              <a:tr h="17411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kern="1200" spc="-5" noProof="0" dirty="0">
                          <a:solidFill>
                            <a:srgbClr val="002060"/>
                          </a:solidFill>
                          <a:latin typeface="TIM Sans Light" panose="020B0604020202020204" charset="0"/>
                          <a:ea typeface="+mn-ea"/>
                          <a:cs typeface="+mn-cs"/>
                        </a:rPr>
                        <a:t>N. 1 marcatura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866112"/>
                  </a:ext>
                </a:extLst>
              </a:tr>
              <a:tr h="17411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kern="1200" spc="-5" noProof="0" dirty="0">
                          <a:solidFill>
                            <a:srgbClr val="002060"/>
                          </a:solidFill>
                          <a:latin typeface="TIM Sans Light" panose="020B0604020202020204" charset="0"/>
                          <a:ea typeface="+mn-ea"/>
                          <a:cs typeface="+mn-cs"/>
                        </a:rPr>
                        <a:t>N. 1 marcatura aggiuntiva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334978"/>
                  </a:ext>
                </a:extLst>
              </a:tr>
            </a:tbl>
          </a:graphicData>
        </a:graphic>
      </p:graphicFrame>
      <p:sp>
        <p:nvSpPr>
          <p:cNvPr id="75" name="CasellaDiTesto 74">
            <a:extLst>
              <a:ext uri="{FF2B5EF4-FFF2-40B4-BE49-F238E27FC236}">
                <a16:creationId xmlns:a16="http://schemas.microsoft.com/office/drawing/2014/main" id="{AE7B1262-F78E-4AF7-91D0-4C3080656969}"/>
              </a:ext>
            </a:extLst>
          </p:cNvPr>
          <p:cNvSpPr txBox="1"/>
          <p:nvPr/>
        </p:nvSpPr>
        <p:spPr>
          <a:xfrm>
            <a:off x="8881312" y="5619370"/>
            <a:ext cx="2535212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50" b="1" spc="-5" dirty="0">
                <a:solidFill>
                  <a:schemeClr val="bg1"/>
                </a:solidFill>
                <a:latin typeface="Nunito Light" pitchFamily="2" charset="0"/>
              </a:rPr>
              <a:t>*Fatturazione a Consumo</a:t>
            </a:r>
          </a:p>
          <a:p>
            <a:r>
              <a:rPr lang="it-IT" sz="1050" b="1" spc="-5" dirty="0">
                <a:solidFill>
                  <a:schemeClr val="bg1"/>
                </a:solidFill>
                <a:latin typeface="Nunito Light" pitchFamily="2" charset="0"/>
              </a:rPr>
              <a:t>** SLA Garantito [1 marcatura/secondo]</a:t>
            </a:r>
            <a:endParaRPr lang="it-IT" sz="10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5021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ttangolo 75">
            <a:extLst>
              <a:ext uri="{FF2B5EF4-FFF2-40B4-BE49-F238E27FC236}">
                <a16:creationId xmlns:a16="http://schemas.microsoft.com/office/drawing/2014/main" id="{52228E92-6B2C-4344-BBFA-287E6F8306B5}"/>
              </a:ext>
            </a:extLst>
          </p:cNvPr>
          <p:cNvSpPr/>
          <p:nvPr/>
        </p:nvSpPr>
        <p:spPr>
          <a:xfrm>
            <a:off x="616193" y="1160865"/>
            <a:ext cx="6753928" cy="2146036"/>
          </a:xfrm>
          <a:prstGeom prst="rect">
            <a:avLst/>
          </a:prstGeom>
          <a:solidFill>
            <a:srgbClr val="0070C0">
              <a:alpha val="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E0588D4E-328A-2849-A2D5-7D835758E316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5691475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200" dirty="0">
                <a:solidFill>
                  <a:srgbClr val="283481"/>
                </a:solidFill>
                <a:latin typeface="TIM Sans Medium" panose="02020503040602060503" pitchFamily="18" charset="0"/>
              </a:rPr>
              <a:t>#15. Servizi Specialistici</a:t>
            </a:r>
          </a:p>
        </p:txBody>
      </p:sp>
      <p:sp>
        <p:nvSpPr>
          <p:cNvPr id="15" name="Figura a mano libera 11">
            <a:extLst>
              <a:ext uri="{FF2B5EF4-FFF2-40B4-BE49-F238E27FC236}">
                <a16:creationId xmlns:a16="http://schemas.microsoft.com/office/drawing/2014/main" id="{43603206-9D69-40C7-8B2D-76B0E5EB87B8}"/>
              </a:ext>
            </a:extLst>
          </p:cNvPr>
          <p:cNvSpPr/>
          <p:nvPr/>
        </p:nvSpPr>
        <p:spPr>
          <a:xfrm>
            <a:off x="-6051" y="2061255"/>
            <a:ext cx="620122" cy="820882"/>
          </a:xfrm>
          <a:custGeom>
            <a:avLst/>
            <a:gdLst>
              <a:gd name="connsiteX0" fmla="*/ 2036619 w 2036619"/>
              <a:gd name="connsiteY0" fmla="*/ 0 h 820882"/>
              <a:gd name="connsiteX1" fmla="*/ 831273 w 2036619"/>
              <a:gd name="connsiteY1" fmla="*/ 0 h 820882"/>
              <a:gd name="connsiteX2" fmla="*/ 831273 w 2036619"/>
              <a:gd name="connsiteY2" fmla="*/ 820882 h 820882"/>
              <a:gd name="connsiteX3" fmla="*/ 0 w 2036619"/>
              <a:gd name="connsiteY3" fmla="*/ 820882 h 820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6619" h="820882">
                <a:moveTo>
                  <a:pt x="2036619" y="0"/>
                </a:moveTo>
                <a:lnTo>
                  <a:pt x="831273" y="0"/>
                </a:lnTo>
                <a:lnTo>
                  <a:pt x="831273" y="820882"/>
                </a:lnTo>
                <a:lnTo>
                  <a:pt x="0" y="820882"/>
                </a:lnTo>
              </a:path>
            </a:pathLst>
          </a:cu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BB1E8B98-6885-401B-9AE8-B1DDC170A06C}"/>
              </a:ext>
            </a:extLst>
          </p:cNvPr>
          <p:cNvGrpSpPr/>
          <p:nvPr/>
        </p:nvGrpSpPr>
        <p:grpSpPr>
          <a:xfrm>
            <a:off x="6685940" y="325012"/>
            <a:ext cx="5507115" cy="522339"/>
            <a:chOff x="6684885" y="844822"/>
            <a:chExt cx="5507115" cy="522339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2E0938D9-30BD-4DDF-922F-1FED94FD4AA7}"/>
                </a:ext>
              </a:extLst>
            </p:cNvPr>
            <p:cNvSpPr/>
            <p:nvPr/>
          </p:nvSpPr>
          <p:spPr>
            <a:xfrm>
              <a:off x="6684885" y="844822"/>
              <a:ext cx="5507115" cy="522339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68FA14D-C768-4149-93FF-62AD1E28F0C6}"/>
                </a:ext>
              </a:extLst>
            </p:cNvPr>
            <p:cNvSpPr/>
            <p:nvPr/>
          </p:nvSpPr>
          <p:spPr>
            <a:xfrm>
              <a:off x="681718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 dirty="0"/>
            </a:p>
          </p:txBody>
        </p:sp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AC0D6753-0F97-4005-9C50-199EE46A7CAF}"/>
                </a:ext>
              </a:extLst>
            </p:cNvPr>
            <p:cNvSpPr/>
            <p:nvPr/>
          </p:nvSpPr>
          <p:spPr>
            <a:xfrm>
              <a:off x="7162415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5" name="Rettangolo 34">
              <a:extLst>
                <a:ext uri="{FF2B5EF4-FFF2-40B4-BE49-F238E27FC236}">
                  <a16:creationId xmlns:a16="http://schemas.microsoft.com/office/drawing/2014/main" id="{24B80F43-5A32-4769-8556-4F6BC95B549D}"/>
                </a:ext>
              </a:extLst>
            </p:cNvPr>
            <p:cNvSpPr/>
            <p:nvPr/>
          </p:nvSpPr>
          <p:spPr>
            <a:xfrm>
              <a:off x="752798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5B0A4CDD-D6E7-4E6F-B874-FED3FB5ACF42}"/>
                </a:ext>
              </a:extLst>
            </p:cNvPr>
            <p:cNvSpPr/>
            <p:nvPr/>
          </p:nvSpPr>
          <p:spPr>
            <a:xfrm>
              <a:off x="790127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2FBAC6D1-D452-45D3-AD31-30E477C674CA}"/>
                </a:ext>
              </a:extLst>
            </p:cNvPr>
            <p:cNvSpPr/>
            <p:nvPr/>
          </p:nvSpPr>
          <p:spPr>
            <a:xfrm>
              <a:off x="8235293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1" name="Rettangolo 40">
              <a:extLst>
                <a:ext uri="{FF2B5EF4-FFF2-40B4-BE49-F238E27FC236}">
                  <a16:creationId xmlns:a16="http://schemas.microsoft.com/office/drawing/2014/main" id="{70D7702F-7CB3-4EE2-AF07-5904163F4247}"/>
                </a:ext>
              </a:extLst>
            </p:cNvPr>
            <p:cNvSpPr/>
            <p:nvPr/>
          </p:nvSpPr>
          <p:spPr>
            <a:xfrm>
              <a:off x="8580522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2" name="Rettangolo 41">
              <a:extLst>
                <a:ext uri="{FF2B5EF4-FFF2-40B4-BE49-F238E27FC236}">
                  <a16:creationId xmlns:a16="http://schemas.microsoft.com/office/drawing/2014/main" id="{A4C6A5BB-918A-4907-862E-DC2D7CD54DB4}"/>
                </a:ext>
              </a:extLst>
            </p:cNvPr>
            <p:cNvSpPr/>
            <p:nvPr/>
          </p:nvSpPr>
          <p:spPr>
            <a:xfrm>
              <a:off x="8946088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3" name="Rettangolo 42">
              <a:extLst>
                <a:ext uri="{FF2B5EF4-FFF2-40B4-BE49-F238E27FC236}">
                  <a16:creationId xmlns:a16="http://schemas.microsoft.com/office/drawing/2014/main" id="{47F23DA2-1E0C-43CA-BB0C-67BD946107F3}"/>
                </a:ext>
              </a:extLst>
            </p:cNvPr>
            <p:cNvSpPr/>
            <p:nvPr/>
          </p:nvSpPr>
          <p:spPr>
            <a:xfrm>
              <a:off x="9319380" y="961991"/>
              <a:ext cx="288000" cy="288000"/>
            </a:xfrm>
            <a:prstGeom prst="rect">
              <a:avLst/>
            </a:prstGeom>
            <a:solidFill>
              <a:srgbClr val="04A338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5" name="Rettangolo 44">
              <a:extLst>
                <a:ext uri="{FF2B5EF4-FFF2-40B4-BE49-F238E27FC236}">
                  <a16:creationId xmlns:a16="http://schemas.microsoft.com/office/drawing/2014/main" id="{63C7A080-AFF3-4186-806D-23EF80378D19}"/>
                </a:ext>
              </a:extLst>
            </p:cNvPr>
            <p:cNvSpPr/>
            <p:nvPr/>
          </p:nvSpPr>
          <p:spPr>
            <a:xfrm>
              <a:off x="9652451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6" name="Rettangolo 45">
              <a:extLst>
                <a:ext uri="{FF2B5EF4-FFF2-40B4-BE49-F238E27FC236}">
                  <a16:creationId xmlns:a16="http://schemas.microsoft.com/office/drawing/2014/main" id="{BE297A63-511F-45F7-B908-6A2F7F097A8B}"/>
                </a:ext>
              </a:extLst>
            </p:cNvPr>
            <p:cNvSpPr/>
            <p:nvPr/>
          </p:nvSpPr>
          <p:spPr>
            <a:xfrm>
              <a:off x="9997680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7" name="Rettangolo 46">
              <a:extLst>
                <a:ext uri="{FF2B5EF4-FFF2-40B4-BE49-F238E27FC236}">
                  <a16:creationId xmlns:a16="http://schemas.microsoft.com/office/drawing/2014/main" id="{B005FE98-5C60-45F4-8961-F27C2362E123}"/>
                </a:ext>
              </a:extLst>
            </p:cNvPr>
            <p:cNvSpPr/>
            <p:nvPr/>
          </p:nvSpPr>
          <p:spPr>
            <a:xfrm>
              <a:off x="10363246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8" name="Rettangolo 47">
              <a:extLst>
                <a:ext uri="{FF2B5EF4-FFF2-40B4-BE49-F238E27FC236}">
                  <a16:creationId xmlns:a16="http://schemas.microsoft.com/office/drawing/2014/main" id="{51C2AC3D-C853-4278-9F6A-329863EE41DF}"/>
                </a:ext>
              </a:extLst>
            </p:cNvPr>
            <p:cNvSpPr/>
            <p:nvPr/>
          </p:nvSpPr>
          <p:spPr>
            <a:xfrm>
              <a:off x="1073653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49" name="Rettangolo 48">
              <a:extLst>
                <a:ext uri="{FF2B5EF4-FFF2-40B4-BE49-F238E27FC236}">
                  <a16:creationId xmlns:a16="http://schemas.microsoft.com/office/drawing/2014/main" id="{31ED67AE-9105-4C08-8597-C1353C2DA0BA}"/>
                </a:ext>
              </a:extLst>
            </p:cNvPr>
            <p:cNvSpPr/>
            <p:nvPr/>
          </p:nvSpPr>
          <p:spPr>
            <a:xfrm>
              <a:off x="11070558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0" name="Rettangolo 49">
              <a:extLst>
                <a:ext uri="{FF2B5EF4-FFF2-40B4-BE49-F238E27FC236}">
                  <a16:creationId xmlns:a16="http://schemas.microsoft.com/office/drawing/2014/main" id="{26DCA49D-304F-40CA-A9FA-54AF349AE9D9}"/>
                </a:ext>
              </a:extLst>
            </p:cNvPr>
            <p:cNvSpPr/>
            <p:nvPr/>
          </p:nvSpPr>
          <p:spPr>
            <a:xfrm>
              <a:off x="11415787" y="961991"/>
              <a:ext cx="288000" cy="288000"/>
            </a:xfrm>
            <a:prstGeom prst="rect">
              <a:avLst/>
            </a:prstGeom>
            <a:solidFill>
              <a:srgbClr val="01A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1" name="Rettangolo 50">
              <a:extLst>
                <a:ext uri="{FF2B5EF4-FFF2-40B4-BE49-F238E27FC236}">
                  <a16:creationId xmlns:a16="http://schemas.microsoft.com/office/drawing/2014/main" id="{601DC664-6EE8-49E3-A0BA-7762122AB675}"/>
                </a:ext>
              </a:extLst>
            </p:cNvPr>
            <p:cNvSpPr/>
            <p:nvPr/>
          </p:nvSpPr>
          <p:spPr>
            <a:xfrm>
              <a:off x="11781353" y="961991"/>
              <a:ext cx="288000" cy="288000"/>
            </a:xfrm>
            <a:prstGeom prst="rect">
              <a:avLst/>
            </a:prstGeom>
            <a:solidFill>
              <a:srgbClr val="03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2DABF2EB-1107-4DFC-992A-EA8865FEC344}"/>
                </a:ext>
              </a:extLst>
            </p:cNvPr>
            <p:cNvSpPr/>
            <p:nvPr/>
          </p:nvSpPr>
          <p:spPr>
            <a:xfrm>
              <a:off x="6776680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01</a:t>
              </a:r>
              <a:endParaRPr lang="it-IT" sz="1000" dirty="0"/>
            </a:p>
          </p:txBody>
        </p:sp>
        <p:sp>
          <p:nvSpPr>
            <p:cNvPr id="53" name="Rettangolo 52">
              <a:extLst>
                <a:ext uri="{FF2B5EF4-FFF2-40B4-BE49-F238E27FC236}">
                  <a16:creationId xmlns:a16="http://schemas.microsoft.com/office/drawing/2014/main" id="{42A77503-8F62-4750-AF4C-D7E001B1DDF2}"/>
                </a:ext>
              </a:extLst>
            </p:cNvPr>
            <p:cNvSpPr/>
            <p:nvPr/>
          </p:nvSpPr>
          <p:spPr>
            <a:xfrm>
              <a:off x="7119505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02</a:t>
              </a:r>
              <a:endParaRPr lang="it-IT" sz="1000" dirty="0"/>
            </a:p>
          </p:txBody>
        </p:sp>
        <p:sp>
          <p:nvSpPr>
            <p:cNvPr id="54" name="Rettangolo 53">
              <a:extLst>
                <a:ext uri="{FF2B5EF4-FFF2-40B4-BE49-F238E27FC236}">
                  <a16:creationId xmlns:a16="http://schemas.microsoft.com/office/drawing/2014/main" id="{D8A90131-9AD5-4F7A-91E2-941A1AC5BCD2}"/>
                </a:ext>
              </a:extLst>
            </p:cNvPr>
            <p:cNvSpPr/>
            <p:nvPr/>
          </p:nvSpPr>
          <p:spPr>
            <a:xfrm>
              <a:off x="7485071" y="982881"/>
              <a:ext cx="373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03</a:t>
              </a:r>
              <a:endParaRPr lang="it-IT" sz="1000" dirty="0"/>
            </a:p>
          </p:txBody>
        </p:sp>
        <p:sp>
          <p:nvSpPr>
            <p:cNvPr id="55" name="Rettangolo 54">
              <a:extLst>
                <a:ext uri="{FF2B5EF4-FFF2-40B4-BE49-F238E27FC236}">
                  <a16:creationId xmlns:a16="http://schemas.microsoft.com/office/drawing/2014/main" id="{ABED6E22-16D4-4E0E-BFD9-D6BE0AD00794}"/>
                </a:ext>
              </a:extLst>
            </p:cNvPr>
            <p:cNvSpPr/>
            <p:nvPr/>
          </p:nvSpPr>
          <p:spPr>
            <a:xfrm>
              <a:off x="7855958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04</a:t>
              </a:r>
              <a:endParaRPr lang="it-IT" sz="1000" dirty="0"/>
            </a:p>
          </p:txBody>
        </p:sp>
        <p:sp>
          <p:nvSpPr>
            <p:cNvPr id="56" name="Rettangolo 55">
              <a:extLst>
                <a:ext uri="{FF2B5EF4-FFF2-40B4-BE49-F238E27FC236}">
                  <a16:creationId xmlns:a16="http://schemas.microsoft.com/office/drawing/2014/main" id="{EFA08303-E385-4EDA-91DB-6D1E11A10A68}"/>
                </a:ext>
              </a:extLst>
            </p:cNvPr>
            <p:cNvSpPr/>
            <p:nvPr/>
          </p:nvSpPr>
          <p:spPr>
            <a:xfrm>
              <a:off x="8191581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05</a:t>
              </a:r>
              <a:endParaRPr lang="it-IT" sz="1000" dirty="0"/>
            </a:p>
          </p:txBody>
        </p:sp>
        <p:sp>
          <p:nvSpPr>
            <p:cNvPr id="57" name="Rettangolo 56">
              <a:extLst>
                <a:ext uri="{FF2B5EF4-FFF2-40B4-BE49-F238E27FC236}">
                  <a16:creationId xmlns:a16="http://schemas.microsoft.com/office/drawing/2014/main" id="{6417140C-FF59-44D8-BAAA-B22C48BC851A}"/>
                </a:ext>
              </a:extLst>
            </p:cNvPr>
            <p:cNvSpPr/>
            <p:nvPr/>
          </p:nvSpPr>
          <p:spPr>
            <a:xfrm>
              <a:off x="8536810" y="982881"/>
              <a:ext cx="3754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06</a:t>
              </a:r>
              <a:endParaRPr lang="it-IT" sz="1000" dirty="0"/>
            </a:p>
          </p:txBody>
        </p:sp>
        <p:sp>
          <p:nvSpPr>
            <p:cNvPr id="58" name="Rettangolo 57">
              <a:extLst>
                <a:ext uri="{FF2B5EF4-FFF2-40B4-BE49-F238E27FC236}">
                  <a16:creationId xmlns:a16="http://schemas.microsoft.com/office/drawing/2014/main" id="{27022B04-5511-4023-BB70-B2D6A6753AA7}"/>
                </a:ext>
              </a:extLst>
            </p:cNvPr>
            <p:cNvSpPr/>
            <p:nvPr/>
          </p:nvSpPr>
          <p:spPr>
            <a:xfrm>
              <a:off x="8906384" y="982881"/>
              <a:ext cx="36740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07</a:t>
              </a:r>
              <a:endParaRPr lang="it-IT" sz="1000" dirty="0"/>
            </a:p>
          </p:txBody>
        </p:sp>
        <p:sp>
          <p:nvSpPr>
            <p:cNvPr id="59" name="Rettangolo 58">
              <a:extLst>
                <a:ext uri="{FF2B5EF4-FFF2-40B4-BE49-F238E27FC236}">
                  <a16:creationId xmlns:a16="http://schemas.microsoft.com/office/drawing/2014/main" id="{F013A9BD-5DEB-4DB0-AFEF-DD514E95D922}"/>
                </a:ext>
              </a:extLst>
            </p:cNvPr>
            <p:cNvSpPr/>
            <p:nvPr/>
          </p:nvSpPr>
          <p:spPr>
            <a:xfrm>
              <a:off x="9274065" y="982881"/>
              <a:ext cx="3786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08</a:t>
              </a:r>
              <a:endParaRPr lang="it-IT" sz="1000" dirty="0"/>
            </a:p>
          </p:txBody>
        </p:sp>
        <p:sp>
          <p:nvSpPr>
            <p:cNvPr id="60" name="Rettangolo 59">
              <a:extLst>
                <a:ext uri="{FF2B5EF4-FFF2-40B4-BE49-F238E27FC236}">
                  <a16:creationId xmlns:a16="http://schemas.microsoft.com/office/drawing/2014/main" id="{B7A592C8-2F08-4480-84B1-9B5107CF4247}"/>
                </a:ext>
              </a:extLst>
            </p:cNvPr>
            <p:cNvSpPr/>
            <p:nvPr/>
          </p:nvSpPr>
          <p:spPr>
            <a:xfrm>
              <a:off x="9607938" y="982881"/>
              <a:ext cx="37702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09</a:t>
              </a:r>
              <a:endParaRPr lang="it-IT" sz="1000" dirty="0"/>
            </a:p>
          </p:txBody>
        </p:sp>
        <p:sp>
          <p:nvSpPr>
            <p:cNvPr id="61" name="Rettangolo 60">
              <a:extLst>
                <a:ext uri="{FF2B5EF4-FFF2-40B4-BE49-F238E27FC236}">
                  <a16:creationId xmlns:a16="http://schemas.microsoft.com/office/drawing/2014/main" id="{29D41ED7-7368-4FBC-95A8-FA93CC3EFEB9}"/>
                </a:ext>
              </a:extLst>
            </p:cNvPr>
            <p:cNvSpPr/>
            <p:nvPr/>
          </p:nvSpPr>
          <p:spPr>
            <a:xfrm>
              <a:off x="9957174" y="982881"/>
              <a:ext cx="36901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10</a:t>
              </a:r>
              <a:endParaRPr lang="it-IT" sz="1000" dirty="0"/>
            </a:p>
          </p:txBody>
        </p:sp>
        <p:sp>
          <p:nvSpPr>
            <p:cNvPr id="62" name="Rettangolo 61">
              <a:extLst>
                <a:ext uri="{FF2B5EF4-FFF2-40B4-BE49-F238E27FC236}">
                  <a16:creationId xmlns:a16="http://schemas.microsoft.com/office/drawing/2014/main" id="{8EA49EA8-CF66-4E15-84E0-3DC9B8378664}"/>
                </a:ext>
              </a:extLst>
            </p:cNvPr>
            <p:cNvSpPr/>
            <p:nvPr/>
          </p:nvSpPr>
          <p:spPr>
            <a:xfrm>
              <a:off x="10327549" y="982881"/>
              <a:ext cx="35939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11</a:t>
              </a:r>
              <a:endParaRPr lang="it-IT" sz="1000" dirty="0"/>
            </a:p>
          </p:txBody>
        </p:sp>
        <p:sp>
          <p:nvSpPr>
            <p:cNvPr id="63" name="Rettangolo 62">
              <a:extLst>
                <a:ext uri="{FF2B5EF4-FFF2-40B4-BE49-F238E27FC236}">
                  <a16:creationId xmlns:a16="http://schemas.microsoft.com/office/drawing/2014/main" id="{72F9E20A-13FA-4E8B-BD97-C535F5C53093}"/>
                </a:ext>
              </a:extLst>
            </p:cNvPr>
            <p:cNvSpPr/>
            <p:nvPr/>
          </p:nvSpPr>
          <p:spPr>
            <a:xfrm>
              <a:off x="1069843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12</a:t>
              </a:r>
              <a:endParaRPr lang="it-IT" sz="1000" dirty="0"/>
            </a:p>
          </p:txBody>
        </p:sp>
        <p:sp>
          <p:nvSpPr>
            <p:cNvPr id="64" name="Rettangolo 63">
              <a:extLst>
                <a:ext uri="{FF2B5EF4-FFF2-40B4-BE49-F238E27FC236}">
                  <a16:creationId xmlns:a16="http://schemas.microsoft.com/office/drawing/2014/main" id="{0776E15B-D4E7-445B-BBA0-7C46EF11CEFE}"/>
                </a:ext>
              </a:extLst>
            </p:cNvPr>
            <p:cNvSpPr/>
            <p:nvPr/>
          </p:nvSpPr>
          <p:spPr>
            <a:xfrm>
              <a:off x="11032456" y="982881"/>
              <a:ext cx="3642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13</a:t>
              </a:r>
              <a:endParaRPr lang="it-IT" sz="1000" dirty="0"/>
            </a:p>
          </p:txBody>
        </p:sp>
        <p:sp>
          <p:nvSpPr>
            <p:cNvPr id="65" name="Rettangolo 64">
              <a:extLst>
                <a:ext uri="{FF2B5EF4-FFF2-40B4-BE49-F238E27FC236}">
                  <a16:creationId xmlns:a16="http://schemas.microsoft.com/office/drawing/2014/main" id="{B3E21542-0B68-4FE7-9912-44009D08273F}"/>
                </a:ext>
              </a:extLst>
            </p:cNvPr>
            <p:cNvSpPr/>
            <p:nvPr/>
          </p:nvSpPr>
          <p:spPr>
            <a:xfrm>
              <a:off x="11375282" y="982881"/>
              <a:ext cx="36901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14</a:t>
              </a:r>
              <a:endParaRPr lang="it-IT" sz="1000" dirty="0"/>
            </a:p>
          </p:txBody>
        </p:sp>
        <p:sp>
          <p:nvSpPr>
            <p:cNvPr id="66" name="Rettangolo 65">
              <a:extLst>
                <a:ext uri="{FF2B5EF4-FFF2-40B4-BE49-F238E27FC236}">
                  <a16:creationId xmlns:a16="http://schemas.microsoft.com/office/drawing/2014/main" id="{5BE9EE0D-D279-4679-B4C5-D0CF3E96715E}"/>
                </a:ext>
              </a:extLst>
            </p:cNvPr>
            <p:cNvSpPr/>
            <p:nvPr/>
          </p:nvSpPr>
          <p:spPr>
            <a:xfrm>
              <a:off x="11742450" y="982881"/>
              <a:ext cx="36580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900" baseline="30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#</a:t>
              </a:r>
              <a:r>
                <a:rPr lang="it-IT" sz="1000" dirty="0">
                  <a:solidFill>
                    <a:srgbClr val="FFFFFF"/>
                  </a:solidFill>
                  <a:latin typeface="TIM Sans" panose="00000500000000000000" pitchFamily="50" charset="0"/>
                </a:rPr>
                <a:t>15</a:t>
              </a:r>
              <a:endParaRPr lang="it-IT" sz="1000" dirty="0"/>
            </a:p>
          </p:txBody>
        </p:sp>
      </p:grpSp>
      <p:sp>
        <p:nvSpPr>
          <p:cNvPr id="71" name="Segnaposto testo 19">
            <a:extLst>
              <a:ext uri="{FF2B5EF4-FFF2-40B4-BE49-F238E27FC236}">
                <a16:creationId xmlns:a16="http://schemas.microsoft.com/office/drawing/2014/main" id="{E75355B6-784B-4BEA-8DBD-69DE329A8B1D}"/>
              </a:ext>
            </a:extLst>
          </p:cNvPr>
          <p:cNvSpPr txBox="1">
            <a:spLocks/>
          </p:cNvSpPr>
          <p:nvPr/>
        </p:nvSpPr>
        <p:spPr>
          <a:xfrm>
            <a:off x="616192" y="3406684"/>
            <a:ext cx="10615558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Profili Professionali</a:t>
            </a:r>
            <a:endParaRPr lang="en-US" sz="1400" b="1" dirty="0">
              <a:solidFill>
                <a:srgbClr val="104392"/>
              </a:solidFill>
            </a:endParaRPr>
          </a:p>
        </p:txBody>
      </p:sp>
      <p:graphicFrame>
        <p:nvGraphicFramePr>
          <p:cNvPr id="86" name="Tabella 31">
            <a:extLst>
              <a:ext uri="{FF2B5EF4-FFF2-40B4-BE49-F238E27FC236}">
                <a16:creationId xmlns:a16="http://schemas.microsoft.com/office/drawing/2014/main" id="{305877A8-DA03-49DD-8CD2-87596F41F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097048"/>
              </p:ext>
            </p:extLst>
          </p:nvPr>
        </p:nvGraphicFramePr>
        <p:xfrm>
          <a:off x="7673036" y="1477048"/>
          <a:ext cx="3743806" cy="1512720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3743806">
                  <a:extLst>
                    <a:ext uri="{9D8B030D-6E8A-4147-A177-3AD203B41FA5}">
                      <a16:colId xmlns:a16="http://schemas.microsoft.com/office/drawing/2014/main" val="4160693402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it-IT" sz="1100" b="0" dirty="0">
                          <a:latin typeface="TIM Sans" panose="020B0604020202020204" charset="0"/>
                        </a:rPr>
                        <a:t>Metrica</a:t>
                      </a:r>
                    </a:p>
                  </a:txBody>
                  <a:tcPr anchor="ctr">
                    <a:solidFill>
                      <a:srgbClr val="0031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913830"/>
                  </a:ext>
                </a:extLst>
              </a:tr>
              <a:tr h="2713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Giornate/Uomo del Team Ottimale, pari a 8 ore lavorative complessive secondo le seguenti modalità di erogazione: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866112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288000" marR="0" lvl="0" indent="-144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On-site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0839819"/>
                  </a:ext>
                </a:extLst>
              </a:tr>
              <a:tr h="254001">
                <a:tc>
                  <a:txBody>
                    <a:bodyPr/>
                    <a:lstStyle/>
                    <a:p>
                      <a:pPr marL="288000" indent="-144000" algn="l">
                        <a:buFont typeface="Arial" panose="020B0604020202020204" pitchFamily="34" charset="0"/>
                        <a:buChar char="•"/>
                      </a:pPr>
                      <a:r>
                        <a:rPr lang="it-IT" sz="1200" b="0" i="0" kern="1200" dirty="0">
                          <a:solidFill>
                            <a:srgbClr val="002060"/>
                          </a:solidFill>
                          <a:latin typeface="TIM Sans Light" panose="02020503040602060503" pitchFamily="18" charset="77"/>
                          <a:ea typeface="+mn-ea"/>
                          <a:cs typeface="+mn-cs"/>
                        </a:rPr>
                        <a:t>Da Remoto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93164"/>
                  </a:ext>
                </a:extLst>
              </a:tr>
            </a:tbl>
          </a:graphicData>
        </a:graphic>
      </p:graphicFrame>
      <p:sp>
        <p:nvSpPr>
          <p:cNvPr id="68" name="CasellaDiTesto 67">
            <a:extLst>
              <a:ext uri="{FF2B5EF4-FFF2-40B4-BE49-F238E27FC236}">
                <a16:creationId xmlns:a16="http://schemas.microsoft.com/office/drawing/2014/main" id="{BEC42F45-A20E-4089-973E-9F1877BB607B}"/>
              </a:ext>
            </a:extLst>
          </p:cNvPr>
          <p:cNvSpPr txBox="1"/>
          <p:nvPr/>
        </p:nvSpPr>
        <p:spPr>
          <a:xfrm>
            <a:off x="2884283" y="1303448"/>
            <a:ext cx="4221957" cy="1681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 rtl="0"/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Il RTI offre il supporto tecnico necessario all’attivazione dei servizi oggetto di fornitura tramite figure 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professionali specializzate 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per l’esecuzione di attività quali il supporto alla </a:t>
            </a:r>
            <a:r>
              <a:rPr lang="it-IT" sz="1254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transizione dei servizi </a:t>
            </a:r>
            <a:r>
              <a:rPr lang="it-IT" sz="1254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di tipo on-premise verso i servizi remoti, nelle fasi di analisi e configurazione, di migrazione, di start-up e di gestione.</a:t>
            </a:r>
          </a:p>
          <a:p>
            <a:pPr marR="0" algn="just" rtl="0"/>
            <a:r>
              <a:rPr lang="it-IT" sz="1400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Il servizio deve essere </a:t>
            </a:r>
            <a:r>
              <a:rPr lang="it-IT" sz="1400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richiesto insieme ad un qualsiasi altro </a:t>
            </a:r>
            <a:r>
              <a:rPr lang="it-IT" sz="1400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e non </a:t>
            </a:r>
            <a:r>
              <a:rPr lang="it-IT" sz="1400" b="1" dirty="0">
                <a:solidFill>
                  <a:srgbClr val="134193"/>
                </a:solidFill>
                <a:latin typeface="TIM Sans Light" panose="020B0604020202020204" charset="0"/>
                <a:cs typeface="Arial"/>
              </a:rPr>
              <a:t>singolarmente.</a:t>
            </a:r>
            <a:endParaRPr lang="it-IT" sz="1254" dirty="0">
              <a:solidFill>
                <a:srgbClr val="134193"/>
              </a:solidFill>
              <a:latin typeface="TIM Sans Light" panose="020B0604020202020204" charset="0"/>
              <a:cs typeface="Arial"/>
            </a:endParaRPr>
          </a:p>
        </p:txBody>
      </p:sp>
      <p:pic>
        <p:nvPicPr>
          <p:cNvPr id="69" name="Picture 12" descr="Che cos'è l'antivirus fraudolento | Antivirus finto">
            <a:extLst>
              <a:ext uri="{FF2B5EF4-FFF2-40B4-BE49-F238E27FC236}">
                <a16:creationId xmlns:a16="http://schemas.microsoft.com/office/drawing/2014/main" id="{02BF92A2-CAC0-43D1-9F4B-6D84A32CE75A}"/>
              </a:ext>
            </a:extLst>
          </p:cNvPr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3" r="18053"/>
          <a:stretch/>
        </p:blipFill>
        <p:spPr bwMode="auto">
          <a:xfrm>
            <a:off x="810000" y="1303448"/>
            <a:ext cx="2016000" cy="187200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10" descr="Lead Auditor ISMS EN ISO 27001:2013 | Ettore Guarnaccia">
            <a:extLst>
              <a:ext uri="{FF2B5EF4-FFF2-40B4-BE49-F238E27FC236}">
                <a16:creationId xmlns:a16="http://schemas.microsoft.com/office/drawing/2014/main" id="{845092C5-94E5-444B-8234-B7475725C4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981" y="957679"/>
            <a:ext cx="438270" cy="438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Immagine 73">
            <a:extLst>
              <a:ext uri="{FF2B5EF4-FFF2-40B4-BE49-F238E27FC236}">
                <a16:creationId xmlns:a16="http://schemas.microsoft.com/office/drawing/2014/main" id="{0CDD6ED8-DE22-44F2-A8E5-B621379A81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0730" y="947134"/>
            <a:ext cx="1242973" cy="459360"/>
          </a:xfrm>
          <a:prstGeom prst="rect">
            <a:avLst/>
          </a:prstGeom>
        </p:spPr>
      </p:pic>
      <p:grpSp>
        <p:nvGrpSpPr>
          <p:cNvPr id="75" name="Gruppo 74">
            <a:extLst>
              <a:ext uri="{FF2B5EF4-FFF2-40B4-BE49-F238E27FC236}">
                <a16:creationId xmlns:a16="http://schemas.microsoft.com/office/drawing/2014/main" id="{F05D4A06-2F5A-4DFE-A3B0-3AFDB077E153}"/>
              </a:ext>
            </a:extLst>
          </p:cNvPr>
          <p:cNvGrpSpPr/>
          <p:nvPr/>
        </p:nvGrpSpPr>
        <p:grpSpPr>
          <a:xfrm>
            <a:off x="616192" y="3786410"/>
            <a:ext cx="2016000" cy="2248793"/>
            <a:chOff x="616192" y="3790056"/>
            <a:chExt cx="2016000" cy="2248793"/>
          </a:xfrm>
        </p:grpSpPr>
        <p:sp>
          <p:nvSpPr>
            <p:cNvPr id="78" name="Rettangolo 77">
              <a:extLst>
                <a:ext uri="{FF2B5EF4-FFF2-40B4-BE49-F238E27FC236}">
                  <a16:creationId xmlns:a16="http://schemas.microsoft.com/office/drawing/2014/main" id="{5B0452A7-07C2-46B4-9E6C-CCE36236E3CE}"/>
                </a:ext>
              </a:extLst>
            </p:cNvPr>
            <p:cNvSpPr/>
            <p:nvPr/>
          </p:nvSpPr>
          <p:spPr>
            <a:xfrm>
              <a:off x="616192" y="3790056"/>
              <a:ext cx="2016000" cy="2248793"/>
            </a:xfrm>
            <a:prstGeom prst="rect">
              <a:avLst/>
            </a:prstGeom>
            <a:solidFill>
              <a:srgbClr val="01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9" name="Rettangolo 78">
              <a:extLst>
                <a:ext uri="{FF2B5EF4-FFF2-40B4-BE49-F238E27FC236}">
                  <a16:creationId xmlns:a16="http://schemas.microsoft.com/office/drawing/2014/main" id="{64231A3A-9866-4005-B536-4138B6DF8D9C}"/>
                </a:ext>
              </a:extLst>
            </p:cNvPr>
            <p:cNvSpPr/>
            <p:nvPr/>
          </p:nvSpPr>
          <p:spPr>
            <a:xfrm>
              <a:off x="714375" y="3936034"/>
              <a:ext cx="1800000" cy="133113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Security Principal</a:t>
              </a:r>
            </a:p>
            <a:p>
              <a:pPr>
                <a:spcAft>
                  <a:spcPts val="300"/>
                </a:spcAft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Minimo 10 anni esperienza lavorativa, almeno 5 nella funzione.</a:t>
              </a:r>
            </a:p>
            <a:p>
              <a:pPr>
                <a:spcAft>
                  <a:spcPts val="300"/>
                </a:spcAft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Il 100% delle risorse è munito di certificazione ISACA CISM.</a:t>
              </a:r>
            </a:p>
          </p:txBody>
        </p:sp>
      </p:grpSp>
      <p:grpSp>
        <p:nvGrpSpPr>
          <p:cNvPr id="80" name="Gruppo 79">
            <a:extLst>
              <a:ext uri="{FF2B5EF4-FFF2-40B4-BE49-F238E27FC236}">
                <a16:creationId xmlns:a16="http://schemas.microsoft.com/office/drawing/2014/main" id="{B3EF8415-A401-4C2B-8C23-FF0176391D86}"/>
              </a:ext>
            </a:extLst>
          </p:cNvPr>
          <p:cNvGrpSpPr/>
          <p:nvPr/>
        </p:nvGrpSpPr>
        <p:grpSpPr>
          <a:xfrm>
            <a:off x="2715519" y="3786411"/>
            <a:ext cx="2016000" cy="2248791"/>
            <a:chOff x="2828219" y="3790057"/>
            <a:chExt cx="2016000" cy="2248791"/>
          </a:xfrm>
        </p:grpSpPr>
        <p:sp>
          <p:nvSpPr>
            <p:cNvPr id="81" name="Rettangolo 80">
              <a:extLst>
                <a:ext uri="{FF2B5EF4-FFF2-40B4-BE49-F238E27FC236}">
                  <a16:creationId xmlns:a16="http://schemas.microsoft.com/office/drawing/2014/main" id="{7C854D7C-83DE-4C21-9CB3-F7C30C62322C}"/>
                </a:ext>
              </a:extLst>
            </p:cNvPr>
            <p:cNvSpPr/>
            <p:nvPr/>
          </p:nvSpPr>
          <p:spPr>
            <a:xfrm>
              <a:off x="2828219" y="3790057"/>
              <a:ext cx="2016000" cy="224879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82" name="Rettangolo 81">
              <a:extLst>
                <a:ext uri="{FF2B5EF4-FFF2-40B4-BE49-F238E27FC236}">
                  <a16:creationId xmlns:a16="http://schemas.microsoft.com/office/drawing/2014/main" id="{644F3385-E300-42D1-B782-494ACE7C264C}"/>
                </a:ext>
              </a:extLst>
            </p:cNvPr>
            <p:cNvSpPr/>
            <p:nvPr/>
          </p:nvSpPr>
          <p:spPr>
            <a:xfrm>
              <a:off x="2919719" y="3936034"/>
              <a:ext cx="1800000" cy="98488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Security Solution Architect</a:t>
              </a:r>
            </a:p>
            <a:p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Minimo 8 anni di esperienza lavorativa, almeno 4 nella funzione.</a:t>
              </a:r>
            </a:p>
          </p:txBody>
        </p:sp>
      </p:grpSp>
      <p:grpSp>
        <p:nvGrpSpPr>
          <p:cNvPr id="83" name="Gruppo 82">
            <a:extLst>
              <a:ext uri="{FF2B5EF4-FFF2-40B4-BE49-F238E27FC236}">
                <a16:creationId xmlns:a16="http://schemas.microsoft.com/office/drawing/2014/main" id="{6C3E8419-1E58-4AF0-8E8A-E75A22853898}"/>
              </a:ext>
            </a:extLst>
          </p:cNvPr>
          <p:cNvGrpSpPr/>
          <p:nvPr/>
        </p:nvGrpSpPr>
        <p:grpSpPr>
          <a:xfrm>
            <a:off x="4814846" y="3786411"/>
            <a:ext cx="2016000" cy="2248790"/>
            <a:chOff x="5040246" y="3790058"/>
            <a:chExt cx="2016000" cy="2248790"/>
          </a:xfrm>
        </p:grpSpPr>
        <p:sp>
          <p:nvSpPr>
            <p:cNvPr id="84" name="Rettangolo 83">
              <a:extLst>
                <a:ext uri="{FF2B5EF4-FFF2-40B4-BE49-F238E27FC236}">
                  <a16:creationId xmlns:a16="http://schemas.microsoft.com/office/drawing/2014/main" id="{D14006CC-65F3-4CEB-BF80-76D302D9131F}"/>
                </a:ext>
              </a:extLst>
            </p:cNvPr>
            <p:cNvSpPr/>
            <p:nvPr/>
          </p:nvSpPr>
          <p:spPr>
            <a:xfrm>
              <a:off x="5040246" y="3790058"/>
              <a:ext cx="2016000" cy="2248790"/>
            </a:xfrm>
            <a:prstGeom prst="rect">
              <a:avLst/>
            </a:prstGeom>
            <a:solidFill>
              <a:srgbClr val="003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87" name="Rettangolo 86">
              <a:extLst>
                <a:ext uri="{FF2B5EF4-FFF2-40B4-BE49-F238E27FC236}">
                  <a16:creationId xmlns:a16="http://schemas.microsoft.com/office/drawing/2014/main" id="{47300D0B-BAA8-4DCF-AA3F-6E9B72676C36}"/>
                </a:ext>
              </a:extLst>
            </p:cNvPr>
            <p:cNvSpPr/>
            <p:nvPr/>
          </p:nvSpPr>
          <p:spPr>
            <a:xfrm>
              <a:off x="5143500" y="3936034"/>
              <a:ext cx="1800000" cy="15311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Senior Information Security Consultant</a:t>
              </a:r>
            </a:p>
            <a:p>
              <a:pPr>
                <a:spcAft>
                  <a:spcPts val="300"/>
                </a:spcAft>
              </a:pP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Minimo 8 anni di esperienza lavorativa, almeno 4 nella funzione.</a:t>
              </a:r>
            </a:p>
            <a:p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Più del 50% delle risorse è munito di certificazione </a:t>
              </a:r>
              <a:b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</a:br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ISO 27001 Lead Auditor.</a:t>
              </a:r>
            </a:p>
          </p:txBody>
        </p:sp>
      </p:grpSp>
      <p:grpSp>
        <p:nvGrpSpPr>
          <p:cNvPr id="88" name="Gruppo 87">
            <a:extLst>
              <a:ext uri="{FF2B5EF4-FFF2-40B4-BE49-F238E27FC236}">
                <a16:creationId xmlns:a16="http://schemas.microsoft.com/office/drawing/2014/main" id="{D3868F13-14F9-4F4C-8A8B-999B366A63BF}"/>
              </a:ext>
            </a:extLst>
          </p:cNvPr>
          <p:cNvGrpSpPr/>
          <p:nvPr/>
        </p:nvGrpSpPr>
        <p:grpSpPr>
          <a:xfrm>
            <a:off x="6914173" y="3786411"/>
            <a:ext cx="2016000" cy="2248790"/>
            <a:chOff x="7252273" y="3790058"/>
            <a:chExt cx="2016000" cy="2248790"/>
          </a:xfrm>
        </p:grpSpPr>
        <p:sp>
          <p:nvSpPr>
            <p:cNvPr id="89" name="Rettangolo 88">
              <a:extLst>
                <a:ext uri="{FF2B5EF4-FFF2-40B4-BE49-F238E27FC236}">
                  <a16:creationId xmlns:a16="http://schemas.microsoft.com/office/drawing/2014/main" id="{AB6436F8-1081-4A0F-B496-1707B639651F}"/>
                </a:ext>
              </a:extLst>
            </p:cNvPr>
            <p:cNvSpPr/>
            <p:nvPr/>
          </p:nvSpPr>
          <p:spPr>
            <a:xfrm>
              <a:off x="7252273" y="3790058"/>
              <a:ext cx="2016000" cy="2248790"/>
            </a:xfrm>
            <a:prstGeom prst="rect">
              <a:avLst/>
            </a:prstGeom>
            <a:solidFill>
              <a:srgbClr val="045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90" name="Rettangolo 89">
              <a:extLst>
                <a:ext uri="{FF2B5EF4-FFF2-40B4-BE49-F238E27FC236}">
                  <a16:creationId xmlns:a16="http://schemas.microsoft.com/office/drawing/2014/main" id="{B54E71B5-E63F-4BA5-A427-2755FB933DDA}"/>
                </a:ext>
              </a:extLst>
            </p:cNvPr>
            <p:cNvSpPr/>
            <p:nvPr/>
          </p:nvSpPr>
          <p:spPr>
            <a:xfrm>
              <a:off x="7370120" y="3936034"/>
              <a:ext cx="1800000" cy="98488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300" b="1" dirty="0">
                  <a:solidFill>
                    <a:schemeClr val="bg1"/>
                  </a:solidFill>
                  <a:latin typeface="TIM Sans" panose="020B0604020202020204" charset="0"/>
                </a:rPr>
                <a:t>Junior Information Security Consultant</a:t>
              </a:r>
            </a:p>
            <a:p>
              <a:r>
                <a:rPr lang="it-IT" sz="1100" dirty="0">
                  <a:solidFill>
                    <a:schemeClr val="bg1"/>
                  </a:solidFill>
                  <a:latin typeface="TIM Sans" panose="020B0604020202020204" charset="0"/>
                </a:rPr>
                <a:t>Minimo 4 anni di esperienza lavorativa, almeno 2 nella funzione.</a:t>
              </a:r>
            </a:p>
          </p:txBody>
        </p:sp>
      </p:grpSp>
      <p:sp>
        <p:nvSpPr>
          <p:cNvPr id="91" name="Segnaposto testo 19">
            <a:extLst>
              <a:ext uri="{FF2B5EF4-FFF2-40B4-BE49-F238E27FC236}">
                <a16:creationId xmlns:a16="http://schemas.microsoft.com/office/drawing/2014/main" id="{C9EC3612-1490-4E02-B999-201C1CEBE075}"/>
              </a:ext>
            </a:extLst>
          </p:cNvPr>
          <p:cNvSpPr txBox="1">
            <a:spLocks/>
          </p:cNvSpPr>
          <p:nvPr/>
        </p:nvSpPr>
        <p:spPr>
          <a:xfrm>
            <a:off x="9048750" y="3406684"/>
            <a:ext cx="2890759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it-IT" sz="1400" b="1" dirty="0">
                <a:solidFill>
                  <a:srgbClr val="104392"/>
                </a:solidFill>
              </a:rPr>
              <a:t>Il Plus dell’RTI</a:t>
            </a:r>
            <a:endParaRPr lang="en-US" sz="1400" b="1" dirty="0">
              <a:solidFill>
                <a:srgbClr val="104392"/>
              </a:solidFill>
            </a:endParaRPr>
          </a:p>
        </p:txBody>
      </p:sp>
      <p:sp>
        <p:nvSpPr>
          <p:cNvPr id="92" name="Rettangolo 91">
            <a:extLst>
              <a:ext uri="{FF2B5EF4-FFF2-40B4-BE49-F238E27FC236}">
                <a16:creationId xmlns:a16="http://schemas.microsoft.com/office/drawing/2014/main" id="{2C8BC134-1058-4893-B41D-01D1A1C14159}"/>
              </a:ext>
            </a:extLst>
          </p:cNvPr>
          <p:cNvSpPr/>
          <p:nvPr/>
        </p:nvSpPr>
        <p:spPr>
          <a:xfrm>
            <a:off x="9064170" y="3780155"/>
            <a:ext cx="2794456" cy="2247816"/>
          </a:xfrm>
          <a:prstGeom prst="rect">
            <a:avLst/>
          </a:prstGeom>
          <a:noFill/>
          <a:ln>
            <a:solidFill>
              <a:srgbClr val="5B9B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Mix ottimale di competenze ed esperienze all’interno del team.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Accurata selezione e preparazione delle risorse impiegate.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Consolidata capacità metodologica ed organizzativa dell’RTI.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it-IT" sz="1050" dirty="0">
                <a:solidFill>
                  <a:srgbClr val="283481"/>
                </a:solidFill>
                <a:latin typeface="TIM Sans" panose="020B0604020202020204" charset="0"/>
              </a:rPr>
              <a:t>Profonda conoscenza da parte dell’RTI delle specificità delle PAC.</a:t>
            </a:r>
          </a:p>
        </p:txBody>
      </p:sp>
      <p:sp>
        <p:nvSpPr>
          <p:cNvPr id="67" name="Segnaposto testo 19">
            <a:extLst>
              <a:ext uri="{FF2B5EF4-FFF2-40B4-BE49-F238E27FC236}">
                <a16:creationId xmlns:a16="http://schemas.microsoft.com/office/drawing/2014/main" id="{FCF740DF-C9E6-4CA9-AAE8-2D69BE9DD820}"/>
              </a:ext>
            </a:extLst>
          </p:cNvPr>
          <p:cNvSpPr txBox="1">
            <a:spLocks/>
          </p:cNvSpPr>
          <p:nvPr/>
        </p:nvSpPr>
        <p:spPr>
          <a:xfrm>
            <a:off x="7617041" y="1070405"/>
            <a:ext cx="2043897" cy="333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400" b="1" dirty="0">
                <a:solidFill>
                  <a:srgbClr val="104392"/>
                </a:solidFill>
              </a:rPr>
              <a:t>Tecnologia Proposta:</a:t>
            </a:r>
            <a:endParaRPr lang="en-US" sz="1400" b="1" dirty="0">
              <a:solidFill>
                <a:srgbClr val="1043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287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tangolo 20">
            <a:extLst>
              <a:ext uri="{FF2B5EF4-FFF2-40B4-BE49-F238E27FC236}">
                <a16:creationId xmlns:a16="http://schemas.microsoft.com/office/drawing/2014/main" id="{86DC33E6-354D-452B-A03D-B095FA86B4CD}"/>
              </a:ext>
            </a:extLst>
          </p:cNvPr>
          <p:cNvSpPr/>
          <p:nvPr/>
        </p:nvSpPr>
        <p:spPr>
          <a:xfrm>
            <a:off x="1" y="2294261"/>
            <a:ext cx="6000750" cy="1563664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01CA89D0-B72C-4492-B115-09F718626839}"/>
              </a:ext>
            </a:extLst>
          </p:cNvPr>
          <p:cNvSpPr/>
          <p:nvPr/>
        </p:nvSpPr>
        <p:spPr>
          <a:xfrm>
            <a:off x="6147797" y="2294261"/>
            <a:ext cx="6051652" cy="15636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E0588D4E-328A-2849-A2D5-7D835758E316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8244000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200" dirty="0">
                <a:solidFill>
                  <a:srgbClr val="283481"/>
                </a:solidFill>
                <a:latin typeface="TIM Sans Medium" panose="02020503040602060503" pitchFamily="18" charset="0"/>
              </a:rPr>
              <a:t>L’evoluzione del Contesto Normativo e la Gara Consip #2296</a:t>
            </a:r>
            <a:endParaRPr kumimoji="0" lang="it-IT" sz="2200" b="0" i="0" u="none" strike="noStrike" kern="1200" cap="none" spc="0" normalizeH="0" baseline="0" noProof="0" dirty="0">
              <a:ln>
                <a:noFill/>
              </a:ln>
              <a:solidFill>
                <a:srgbClr val="283481"/>
              </a:solidFill>
              <a:effectLst/>
              <a:uLnTx/>
              <a:uFillTx/>
              <a:latin typeface="TIM Sans Medium" panose="02020503040602060503" pitchFamily="18" charset="0"/>
              <a:ea typeface="+mj-ea"/>
              <a:cs typeface="+mj-cs"/>
            </a:endParaRPr>
          </a:p>
        </p:txBody>
      </p:sp>
      <p:pic>
        <p:nvPicPr>
          <p:cNvPr id="31" name="Immagine 30">
            <a:extLst>
              <a:ext uri="{FF2B5EF4-FFF2-40B4-BE49-F238E27FC236}">
                <a16:creationId xmlns:a16="http://schemas.microsoft.com/office/drawing/2014/main" id="{8D5D8F27-C6C5-474B-80E8-01BB985315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467" y="4368551"/>
            <a:ext cx="1613441" cy="585228"/>
          </a:xfrm>
          <a:prstGeom prst="rect">
            <a:avLst/>
          </a:prstGeom>
        </p:spPr>
      </p:pic>
      <p:pic>
        <p:nvPicPr>
          <p:cNvPr id="37" name="Immagine 36">
            <a:extLst>
              <a:ext uri="{FF2B5EF4-FFF2-40B4-BE49-F238E27FC236}">
                <a16:creationId xmlns:a16="http://schemas.microsoft.com/office/drawing/2014/main" id="{C5AC1E69-F061-46A5-929E-D60B592FC6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55" y="2522094"/>
            <a:ext cx="1107997" cy="1107997"/>
          </a:xfrm>
          <a:prstGeom prst="rect">
            <a:avLst/>
          </a:prstGeom>
        </p:spPr>
      </p:pic>
      <p:sp>
        <p:nvSpPr>
          <p:cNvPr id="38" name="Rettangolo 37">
            <a:extLst>
              <a:ext uri="{FF2B5EF4-FFF2-40B4-BE49-F238E27FC236}">
                <a16:creationId xmlns:a16="http://schemas.microsoft.com/office/drawing/2014/main" id="{BA9C08C8-74EC-4EA8-BDAB-22FB4B11B9A4}"/>
              </a:ext>
            </a:extLst>
          </p:cNvPr>
          <p:cNvSpPr/>
          <p:nvPr/>
        </p:nvSpPr>
        <p:spPr>
          <a:xfrm>
            <a:off x="6819838" y="2530854"/>
            <a:ext cx="4507686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600"/>
              </a:spcAft>
            </a:pPr>
            <a:r>
              <a:rPr lang="it-IT" sz="1200" dirty="0">
                <a:solidFill>
                  <a:schemeClr val="bg1"/>
                </a:solidFill>
                <a:latin typeface="TIM Sans Light" panose="020B0604020202020204" charset="0"/>
              </a:rPr>
              <a:t>Il </a:t>
            </a:r>
            <a:r>
              <a:rPr lang="it-IT" sz="1200" b="1" dirty="0">
                <a:solidFill>
                  <a:schemeClr val="bg1"/>
                </a:solidFill>
                <a:latin typeface="TIM Sans Light" panose="020B0604020202020204" charset="0"/>
              </a:rPr>
              <a:t>Piano Nazionale di Ripresa e Resilienza </a:t>
            </a:r>
            <a:r>
              <a:rPr lang="it-IT" sz="1200" dirty="0">
                <a:solidFill>
                  <a:schemeClr val="bg1"/>
                </a:solidFill>
                <a:latin typeface="TIM Sans Light" panose="020B0604020202020204" charset="0"/>
              </a:rPr>
              <a:t>(</a:t>
            </a:r>
            <a:r>
              <a:rPr lang="it-IT" sz="1200" b="1" dirty="0">
                <a:solidFill>
                  <a:schemeClr val="bg1"/>
                </a:solidFill>
                <a:latin typeface="TIM Sans Light" panose="020B0604020202020204" charset="0"/>
              </a:rPr>
              <a:t>PNRR</a:t>
            </a:r>
            <a:r>
              <a:rPr lang="it-IT" sz="1200" dirty="0">
                <a:solidFill>
                  <a:schemeClr val="bg1"/>
                </a:solidFill>
                <a:latin typeface="TIM Sans Light" panose="020B0604020202020204" charset="0"/>
              </a:rPr>
              <a:t>) prevede apposite progettualità in ambito Cyber Sicurezza. L’investimento prevede, tra le varie attività, l’i</a:t>
            </a:r>
            <a:r>
              <a:rPr lang="it-IT" sz="1200" b="0" dirty="0">
                <a:solidFill>
                  <a:schemeClr val="bg1"/>
                </a:solidFill>
                <a:latin typeface="TIM Sans Light" panose="020B0604020202020204" charset="0"/>
              </a:rPr>
              <a:t>mplementazione dell’</a:t>
            </a:r>
            <a:r>
              <a:rPr lang="it-IT" sz="1200" b="1" dirty="0">
                <a:solidFill>
                  <a:schemeClr val="bg1"/>
                </a:solidFill>
                <a:latin typeface="TIM Sans Light" panose="020B0604020202020204" charset="0"/>
              </a:rPr>
              <a:t>Infrastruttura Nazionale Cyber</a:t>
            </a:r>
            <a:r>
              <a:rPr lang="it-IT" sz="1200" b="0" dirty="0">
                <a:solidFill>
                  <a:schemeClr val="bg1"/>
                </a:solidFill>
                <a:latin typeface="TIM Sans Light" panose="020B0604020202020204" charset="0"/>
              </a:rPr>
              <a:t> tra cui si inserisce l’istituzione dell’</a:t>
            </a:r>
            <a:r>
              <a:rPr lang="it-IT" sz="1200" b="1" dirty="0">
                <a:solidFill>
                  <a:schemeClr val="bg1"/>
                </a:solidFill>
                <a:latin typeface="TIM Sans Light" panose="020B0604020202020204" charset="0"/>
              </a:rPr>
              <a:t>Agenzia per la Cyber Sicurezza Nazionale</a:t>
            </a:r>
            <a:r>
              <a:rPr lang="it-IT" sz="1200" b="0" dirty="0">
                <a:solidFill>
                  <a:schemeClr val="bg1"/>
                </a:solidFill>
                <a:latin typeface="TIM Sans Light" panose="020B0604020202020204" charset="0"/>
              </a:rPr>
              <a:t> (</a:t>
            </a:r>
            <a:r>
              <a:rPr lang="it-IT" sz="1200" b="1" dirty="0">
                <a:solidFill>
                  <a:schemeClr val="bg1"/>
                </a:solidFill>
                <a:latin typeface="TIM Sans Light" panose="020B0604020202020204" charset="0"/>
              </a:rPr>
              <a:t>ACN</a:t>
            </a:r>
            <a:r>
              <a:rPr lang="it-IT" sz="1200" b="0" dirty="0">
                <a:solidFill>
                  <a:schemeClr val="bg1"/>
                </a:solidFill>
                <a:latin typeface="TIM Sans Light" panose="020B0604020202020204" charset="0"/>
              </a:rPr>
              <a:t>) che ha l’obiettivo</a:t>
            </a:r>
            <a:r>
              <a:rPr lang="it-IT" sz="1200" dirty="0">
                <a:solidFill>
                  <a:schemeClr val="bg1"/>
                </a:solidFill>
                <a:latin typeface="TIM Sans Light" panose="020B0604020202020204" charset="0"/>
              </a:rPr>
              <a:t> la realizzazione di azioni comuni </a:t>
            </a:r>
            <a:r>
              <a:rPr lang="it-IT" sz="1200" b="1" dirty="0">
                <a:solidFill>
                  <a:schemeClr val="bg1"/>
                </a:solidFill>
                <a:latin typeface="TIM Sans Light" panose="020B0604020202020204" charset="0"/>
              </a:rPr>
              <a:t>volte a garantire la sicurezza cibernetica.</a:t>
            </a:r>
            <a:endParaRPr lang="it-IT" sz="1200" b="0" dirty="0">
              <a:solidFill>
                <a:schemeClr val="bg1"/>
              </a:solidFill>
              <a:latin typeface="TIM Sans Light" panose="020B0604020202020204" charset="0"/>
            </a:endParaRPr>
          </a:p>
        </p:txBody>
      </p:sp>
      <p:sp>
        <p:nvSpPr>
          <p:cNvPr id="39" name="Rettangolo 38">
            <a:extLst>
              <a:ext uri="{FF2B5EF4-FFF2-40B4-BE49-F238E27FC236}">
                <a16:creationId xmlns:a16="http://schemas.microsoft.com/office/drawing/2014/main" id="{A3194AF3-1AEF-46E5-A92A-E82AAC3BB648}"/>
              </a:ext>
            </a:extLst>
          </p:cNvPr>
          <p:cNvSpPr/>
          <p:nvPr/>
        </p:nvSpPr>
        <p:spPr>
          <a:xfrm>
            <a:off x="678722" y="2530854"/>
            <a:ext cx="4693439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spcAft>
                <a:spcPts val="600"/>
              </a:spcAft>
            </a:pPr>
            <a:r>
              <a:rPr lang="it-IT" sz="1200" dirty="0">
                <a:solidFill>
                  <a:schemeClr val="bg1"/>
                </a:solidFill>
                <a:latin typeface="TIM Sans Light" panose="020B0604020202020204" charset="0"/>
              </a:rPr>
              <a:t>Il </a:t>
            </a:r>
            <a:r>
              <a:rPr lang="it-IT" sz="1200" b="1" dirty="0">
                <a:solidFill>
                  <a:schemeClr val="bg1"/>
                </a:solidFill>
                <a:latin typeface="TIM Sans Light" panose="020B0604020202020204" charset="0"/>
              </a:rPr>
              <a:t>Perimetro di Sicurezza Nazionale Cibernetica </a:t>
            </a:r>
            <a:r>
              <a:rPr lang="it-IT" sz="1200" dirty="0">
                <a:solidFill>
                  <a:schemeClr val="bg1"/>
                </a:solidFill>
                <a:latin typeface="TIM Sans Light" panose="020B0604020202020204" charset="0"/>
              </a:rPr>
              <a:t>(</a:t>
            </a:r>
            <a:r>
              <a:rPr lang="it-IT" sz="1200" b="1" dirty="0">
                <a:solidFill>
                  <a:schemeClr val="bg1"/>
                </a:solidFill>
                <a:latin typeface="TIM Sans Light" panose="020B0604020202020204" charset="0"/>
              </a:rPr>
              <a:t>PSNC</a:t>
            </a:r>
            <a:r>
              <a:rPr lang="it-IT" sz="1200" dirty="0">
                <a:solidFill>
                  <a:schemeClr val="bg1"/>
                </a:solidFill>
                <a:latin typeface="TIM Sans Light" panose="020B0604020202020204" charset="0"/>
              </a:rPr>
              <a:t>) istituito con </a:t>
            </a:r>
            <a:r>
              <a:rPr lang="it-IT" sz="1200" b="1" dirty="0">
                <a:solidFill>
                  <a:schemeClr val="bg1"/>
                </a:solidFill>
                <a:latin typeface="TIM Sans Light" panose="020B0604020202020204" charset="0"/>
              </a:rPr>
              <a:t>D.L. n.105/2019 </a:t>
            </a:r>
            <a:r>
              <a:rPr lang="it-IT" sz="1200" dirty="0">
                <a:solidFill>
                  <a:schemeClr val="bg1"/>
                </a:solidFill>
                <a:latin typeface="TIM Sans Light" panose="020B0604020202020204" charset="0"/>
              </a:rPr>
              <a:t>ha come obiettivo quello di </a:t>
            </a:r>
            <a:r>
              <a:rPr lang="it-IT" sz="1200" b="1" dirty="0">
                <a:solidFill>
                  <a:schemeClr val="bg1"/>
                </a:solidFill>
                <a:latin typeface="TIM Sans Light" panose="020B0604020202020204" charset="0"/>
              </a:rPr>
              <a:t>assicurare </a:t>
            </a:r>
            <a:r>
              <a:rPr lang="it-IT" sz="1200" dirty="0">
                <a:solidFill>
                  <a:schemeClr val="bg1"/>
                </a:solidFill>
                <a:latin typeface="TIM Sans Light" panose="020B0604020202020204" charset="0"/>
              </a:rPr>
              <a:t>un livello elevato di sicurezza delle reti, dei sistemi informativi e dei servizi informatici delle </a:t>
            </a:r>
            <a:r>
              <a:rPr lang="it-IT" sz="1200" b="1" dirty="0">
                <a:solidFill>
                  <a:schemeClr val="bg1"/>
                </a:solidFill>
                <a:latin typeface="TIM Sans Light" panose="020B0604020202020204" charset="0"/>
              </a:rPr>
              <a:t>Amministrazioni Pubbliche</a:t>
            </a:r>
            <a:r>
              <a:rPr lang="it-IT" sz="1200" dirty="0">
                <a:solidFill>
                  <a:schemeClr val="bg1"/>
                </a:solidFill>
                <a:latin typeface="TIM Sans Light" panose="020B0604020202020204" charset="0"/>
              </a:rPr>
              <a:t>, degli </a:t>
            </a:r>
            <a:r>
              <a:rPr lang="it-IT" sz="1200" b="1" dirty="0">
                <a:solidFill>
                  <a:schemeClr val="bg1"/>
                </a:solidFill>
                <a:latin typeface="TIM Sans Light" panose="020B0604020202020204" charset="0"/>
              </a:rPr>
              <a:t>enti</a:t>
            </a:r>
            <a:r>
              <a:rPr lang="it-IT" sz="1200" dirty="0">
                <a:solidFill>
                  <a:schemeClr val="bg1"/>
                </a:solidFill>
                <a:latin typeface="TIM Sans Light" panose="020B0604020202020204" charset="0"/>
              </a:rPr>
              <a:t> e degli </a:t>
            </a:r>
            <a:r>
              <a:rPr lang="it-IT" sz="1200" b="1" dirty="0">
                <a:solidFill>
                  <a:schemeClr val="bg1"/>
                </a:solidFill>
                <a:latin typeface="TIM Sans Light" panose="020B0604020202020204" charset="0"/>
              </a:rPr>
              <a:t>operatori nazionali </a:t>
            </a:r>
            <a:r>
              <a:rPr lang="it-IT" sz="1200" dirty="0">
                <a:solidFill>
                  <a:schemeClr val="bg1"/>
                </a:solidFill>
                <a:latin typeface="TIM Sans Light" panose="020B0604020202020204" charset="0"/>
              </a:rPr>
              <a:t>dal cui malfunzionamento o interruzione possa derivare un pregiudizio per la Sicurezza Nazionale.</a:t>
            </a:r>
            <a:endParaRPr lang="it-IT" sz="1200" b="0" dirty="0">
              <a:solidFill>
                <a:schemeClr val="bg1"/>
              </a:solidFill>
              <a:latin typeface="TIM Sans Light" panose="020B0604020202020204" charset="0"/>
            </a:endParaRPr>
          </a:p>
        </p:txBody>
      </p:sp>
      <p:sp>
        <p:nvSpPr>
          <p:cNvPr id="44" name="Rettangolo 43">
            <a:extLst>
              <a:ext uri="{FF2B5EF4-FFF2-40B4-BE49-F238E27FC236}">
                <a16:creationId xmlns:a16="http://schemas.microsoft.com/office/drawing/2014/main" id="{218C0D25-A8E2-4141-BE45-BB0CB1A6313B}"/>
              </a:ext>
            </a:extLst>
          </p:cNvPr>
          <p:cNvSpPr/>
          <p:nvPr/>
        </p:nvSpPr>
        <p:spPr>
          <a:xfrm>
            <a:off x="7995648" y="5921928"/>
            <a:ext cx="3634260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it-IT" sz="1050" b="1" i="1" dirty="0">
                <a:solidFill>
                  <a:srgbClr val="00338D"/>
                </a:solidFill>
                <a:latin typeface="Univers for KPMG Light" panose="020B0403020202020204" pitchFamily="34" charset="0"/>
              </a:rPr>
              <a:t>*AQ: </a:t>
            </a:r>
            <a:r>
              <a:rPr lang="it-IT" sz="1050" i="1" dirty="0">
                <a:solidFill>
                  <a:srgbClr val="00338D"/>
                </a:solidFill>
                <a:latin typeface="Univers for KPMG Light" panose="020B0403020202020204" pitchFamily="34" charset="0"/>
              </a:rPr>
              <a:t>Accordo Quadro - </a:t>
            </a:r>
            <a:r>
              <a:rPr lang="it-IT" sz="1050" b="1" i="1" dirty="0">
                <a:solidFill>
                  <a:srgbClr val="00338D"/>
                </a:solidFill>
                <a:latin typeface="Univers for KPMG Light" panose="020B0403020202020204" pitchFamily="34" charset="0"/>
              </a:rPr>
              <a:t>CE: </a:t>
            </a:r>
            <a:r>
              <a:rPr lang="it-IT" sz="1050" i="1" dirty="0">
                <a:solidFill>
                  <a:srgbClr val="00338D"/>
                </a:solidFill>
                <a:latin typeface="Univers for KPMG Light" panose="020B0403020202020204" pitchFamily="34" charset="0"/>
              </a:rPr>
              <a:t>Contratti Esecutivi</a:t>
            </a:r>
          </a:p>
        </p:txBody>
      </p:sp>
      <p:sp>
        <p:nvSpPr>
          <p:cNvPr id="20" name="Segnaposto testo 19">
            <a:extLst>
              <a:ext uri="{FF2B5EF4-FFF2-40B4-BE49-F238E27FC236}">
                <a16:creationId xmlns:a16="http://schemas.microsoft.com/office/drawing/2014/main" id="{8AF56752-8CD6-490E-B8B3-766A94880CCC}"/>
              </a:ext>
            </a:extLst>
          </p:cNvPr>
          <p:cNvSpPr txBox="1">
            <a:spLocks/>
          </p:cNvSpPr>
          <p:nvPr/>
        </p:nvSpPr>
        <p:spPr>
          <a:xfrm>
            <a:off x="678723" y="847146"/>
            <a:ext cx="10648800" cy="11462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  <a:buNone/>
            </a:pP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L’evoluzione tecnologica e la digitalizzazione degli ultimi anni, caratterizzate soprattutto </a:t>
            </a:r>
            <a:r>
              <a:rPr lang="it-IT" sz="1330" b="1" dirty="0">
                <a:solidFill>
                  <a:srgbClr val="134193"/>
                </a:solidFill>
                <a:latin typeface="TIM Sans Light" panose="020B0604020202020204" charset="0"/>
              </a:rPr>
              <a:t>dall’introduzione dello Smart-Working</a:t>
            </a: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, hanno visto un notevole incremento del numero di </a:t>
            </a:r>
            <a:r>
              <a:rPr lang="it-IT" sz="1330" b="1" dirty="0">
                <a:solidFill>
                  <a:srgbClr val="134193"/>
                </a:solidFill>
                <a:latin typeface="TIM Sans Light" panose="020B0604020202020204" charset="0"/>
              </a:rPr>
              <a:t>attacchi informatici </a:t>
            </a: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cresciuto del </a:t>
            </a:r>
            <a:r>
              <a:rPr lang="it-IT" sz="1330" b="1" dirty="0">
                <a:solidFill>
                  <a:srgbClr val="134193"/>
                </a:solidFill>
                <a:latin typeface="TIM Sans Light" panose="020B0604020202020204" charset="0"/>
              </a:rPr>
              <a:t>+12% </a:t>
            </a: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rispetto al 2019 e del </a:t>
            </a:r>
            <a:r>
              <a:rPr lang="it-IT" sz="1330" b="1" dirty="0">
                <a:solidFill>
                  <a:srgbClr val="134193"/>
                </a:solidFill>
                <a:latin typeface="TIM Sans Light" panose="020B0604020202020204" charset="0"/>
              </a:rPr>
              <a:t>+66% </a:t>
            </a: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rispetto al </a:t>
            </a:r>
            <a:r>
              <a:rPr lang="it-IT" sz="1330" b="1" dirty="0">
                <a:solidFill>
                  <a:srgbClr val="134193"/>
                </a:solidFill>
                <a:latin typeface="TIM Sans Light" panose="020B0604020202020204" charset="0"/>
              </a:rPr>
              <a:t>2017</a:t>
            </a: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. </a:t>
            </a:r>
          </a:p>
          <a:p>
            <a:pPr algn="just">
              <a:spcAft>
                <a:spcPts val="600"/>
              </a:spcAft>
              <a:buNone/>
            </a:pP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Gli aggiornamenti normativi in ambito di Sicurezza Nazionale impongono un regime sanzionatorio sempre più stringente rendendo necessari investimenti volti a </a:t>
            </a:r>
            <a:r>
              <a:rPr lang="it-IT" sz="1330" b="1" dirty="0">
                <a:solidFill>
                  <a:srgbClr val="134193"/>
                </a:solidFill>
                <a:latin typeface="TIM Sans Light" panose="020B0604020202020204" charset="0"/>
              </a:rPr>
              <a:t>rafforzare </a:t>
            </a: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le </a:t>
            </a:r>
            <a:r>
              <a:rPr lang="it-IT" sz="1330" b="1" dirty="0">
                <a:solidFill>
                  <a:srgbClr val="134193"/>
                </a:solidFill>
                <a:latin typeface="TIM Sans Light" panose="020B0604020202020204" charset="0"/>
              </a:rPr>
              <a:t>difese cyber </a:t>
            </a: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contro minacce, frodi e criminalità informatica della </a:t>
            </a:r>
            <a:r>
              <a:rPr lang="it-IT" sz="1330" b="1" dirty="0">
                <a:solidFill>
                  <a:srgbClr val="134193"/>
                </a:solidFill>
                <a:latin typeface="TIM Sans Light" panose="020B0604020202020204" charset="0"/>
              </a:rPr>
              <a:t>Pubblica Amministrazione Centrale</a:t>
            </a: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. Di seguito vengono riportati i principali aggiornamenti normativi in materia di Cyber Security:</a:t>
            </a:r>
          </a:p>
        </p:txBody>
      </p:sp>
      <p:sp>
        <p:nvSpPr>
          <p:cNvPr id="17" name="Segnaposto testo 19">
            <a:extLst>
              <a:ext uri="{FF2B5EF4-FFF2-40B4-BE49-F238E27FC236}">
                <a16:creationId xmlns:a16="http://schemas.microsoft.com/office/drawing/2014/main" id="{93E60D0C-3115-4B78-B3D3-4A0253DA6341}"/>
              </a:ext>
            </a:extLst>
          </p:cNvPr>
          <p:cNvSpPr txBox="1">
            <a:spLocks/>
          </p:cNvSpPr>
          <p:nvPr/>
        </p:nvSpPr>
        <p:spPr>
          <a:xfrm>
            <a:off x="678725" y="4082592"/>
            <a:ext cx="9093926" cy="12514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  <a:buNone/>
            </a:pPr>
            <a:r>
              <a:rPr lang="it-IT" sz="1400" b="1" dirty="0">
                <a:solidFill>
                  <a:srgbClr val="134193"/>
                </a:solidFill>
                <a:latin typeface="TIM Sans Light" panose="020B0604020202020204" charset="0"/>
              </a:rPr>
              <a:t>Consip</a:t>
            </a:r>
            <a:r>
              <a:rPr lang="it-IT" sz="1400" dirty="0">
                <a:solidFill>
                  <a:srgbClr val="134193"/>
                </a:solidFill>
                <a:latin typeface="TIM Sans Light" panose="020B0604020202020204" charset="0"/>
              </a:rPr>
              <a:t> ha indetto un bando finalizzato alla conclusione di un Accordo Quadro (AQ) avente ad oggetto l’affidamento di servizi di </a:t>
            </a:r>
            <a:r>
              <a:rPr lang="it-IT" sz="1400" b="1" dirty="0">
                <a:solidFill>
                  <a:srgbClr val="134193"/>
                </a:solidFill>
                <a:latin typeface="TIM Sans Light" panose="020B0604020202020204" charset="0"/>
              </a:rPr>
              <a:t>sicurezza da remoto</a:t>
            </a:r>
            <a:r>
              <a:rPr lang="it-IT" sz="1400" dirty="0">
                <a:solidFill>
                  <a:srgbClr val="134193"/>
                </a:solidFill>
                <a:latin typeface="TIM Sans Light" panose="020B0604020202020204" charset="0"/>
              </a:rPr>
              <a:t>, di </a:t>
            </a:r>
            <a:r>
              <a:rPr lang="it-IT" sz="1400" b="1" dirty="0">
                <a:solidFill>
                  <a:srgbClr val="134193"/>
                </a:solidFill>
                <a:latin typeface="TIM Sans Light" panose="020B0604020202020204" charset="0"/>
              </a:rPr>
              <a:t>compliance</a:t>
            </a:r>
            <a:r>
              <a:rPr lang="it-IT" sz="1400" dirty="0">
                <a:solidFill>
                  <a:srgbClr val="134193"/>
                </a:solidFill>
                <a:latin typeface="TIM Sans Light" panose="020B0604020202020204" charset="0"/>
              </a:rPr>
              <a:t> e </a:t>
            </a:r>
            <a:r>
              <a:rPr lang="it-IT" sz="1400" b="1" dirty="0">
                <a:solidFill>
                  <a:srgbClr val="134193"/>
                </a:solidFill>
                <a:latin typeface="TIM Sans Light" panose="020B0604020202020204" charset="0"/>
              </a:rPr>
              <a:t>controllo</a:t>
            </a:r>
            <a:r>
              <a:rPr lang="it-IT" sz="1400" dirty="0">
                <a:solidFill>
                  <a:srgbClr val="134193"/>
                </a:solidFill>
                <a:latin typeface="TIM Sans Light" panose="020B0604020202020204" charset="0"/>
              </a:rPr>
              <a:t> per le Pubbliche Amministrazioni (Lotto 1 e 2). L’obiettivo è quello di </a:t>
            </a:r>
            <a:r>
              <a:rPr lang="it-IT" sz="1400" b="1" dirty="0">
                <a:solidFill>
                  <a:srgbClr val="134193"/>
                </a:solidFill>
                <a:latin typeface="TIM Sans Light" panose="020B0604020202020204" charset="0"/>
              </a:rPr>
              <a:t>affiancare</a:t>
            </a:r>
            <a:r>
              <a:rPr lang="it-IT" sz="1400" dirty="0">
                <a:solidFill>
                  <a:srgbClr val="134193"/>
                </a:solidFill>
                <a:latin typeface="TIM Sans Light" panose="020B0604020202020204" charset="0"/>
              </a:rPr>
              <a:t> la PA nell’identificazione dei </a:t>
            </a:r>
            <a:r>
              <a:rPr lang="it-IT" sz="1400" b="1" dirty="0">
                <a:solidFill>
                  <a:srgbClr val="134193"/>
                </a:solidFill>
                <a:latin typeface="TIM Sans Light" panose="020B0604020202020204" charset="0"/>
              </a:rPr>
              <a:t>fabbisogni</a:t>
            </a:r>
            <a:r>
              <a:rPr lang="it-IT" sz="1400" dirty="0">
                <a:solidFill>
                  <a:srgbClr val="134193"/>
                </a:solidFill>
                <a:latin typeface="TIM Sans Light" panose="020B0604020202020204" charset="0"/>
              </a:rPr>
              <a:t> in materia di </a:t>
            </a:r>
            <a:r>
              <a:rPr lang="it-IT" sz="1400" b="1" dirty="0">
                <a:solidFill>
                  <a:srgbClr val="134193"/>
                </a:solidFill>
                <a:latin typeface="TIM Sans Light" panose="020B0604020202020204" charset="0"/>
              </a:rPr>
              <a:t>Cyber</a:t>
            </a:r>
            <a:r>
              <a:rPr lang="it-IT" sz="1400" dirty="0">
                <a:solidFill>
                  <a:srgbClr val="134193"/>
                </a:solidFill>
                <a:latin typeface="TIM Sans Light" panose="020B0604020202020204" charset="0"/>
              </a:rPr>
              <a:t> </a:t>
            </a:r>
            <a:r>
              <a:rPr lang="it-IT" sz="1400" b="1" dirty="0">
                <a:solidFill>
                  <a:srgbClr val="134193"/>
                </a:solidFill>
                <a:latin typeface="TIM Sans Light" panose="020B0604020202020204" charset="0"/>
              </a:rPr>
              <a:t>Security</a:t>
            </a:r>
            <a:r>
              <a:rPr lang="it-IT" sz="1400" dirty="0">
                <a:solidFill>
                  <a:srgbClr val="134193"/>
                </a:solidFill>
                <a:latin typeface="TIM Sans Light" panose="020B0604020202020204" charset="0"/>
              </a:rPr>
              <a:t> identificando un </a:t>
            </a:r>
            <a:r>
              <a:rPr lang="it-IT" sz="1400" b="1" dirty="0">
                <a:solidFill>
                  <a:srgbClr val="134193"/>
                </a:solidFill>
                <a:latin typeface="TIM Sans Light" panose="020B0604020202020204" charset="0"/>
              </a:rPr>
              <a:t>piano</a:t>
            </a:r>
            <a:r>
              <a:rPr lang="it-IT" sz="1400" dirty="0">
                <a:solidFill>
                  <a:srgbClr val="134193"/>
                </a:solidFill>
                <a:latin typeface="TIM Sans Light" panose="020B0604020202020204" charset="0"/>
              </a:rPr>
              <a:t> </a:t>
            </a:r>
            <a:r>
              <a:rPr lang="it-IT" sz="1400" b="1" dirty="0">
                <a:solidFill>
                  <a:srgbClr val="134193"/>
                </a:solidFill>
                <a:latin typeface="TIM Sans Light" panose="020B0604020202020204" charset="0"/>
              </a:rPr>
              <a:t>pluriennale</a:t>
            </a:r>
            <a:r>
              <a:rPr lang="it-IT" sz="1400" dirty="0">
                <a:solidFill>
                  <a:srgbClr val="134193"/>
                </a:solidFill>
                <a:latin typeface="TIM Sans Light" panose="020B0604020202020204" charset="0"/>
              </a:rPr>
              <a:t> per l’implementazione dei servizi richiesti nel lungo periodo.</a:t>
            </a:r>
          </a:p>
          <a:p>
            <a:pPr algn="just">
              <a:spcAft>
                <a:spcPts val="600"/>
              </a:spcAft>
              <a:buNone/>
            </a:pPr>
            <a:r>
              <a:rPr lang="it-IT" sz="1400" dirty="0">
                <a:solidFill>
                  <a:srgbClr val="134193"/>
                </a:solidFill>
                <a:latin typeface="TIM Sans Light" panose="020B0604020202020204" charset="0"/>
              </a:rPr>
              <a:t>Il RTI si è aggiudicato il Lotto 1 per la quota parte dei servizi per le </a:t>
            </a:r>
            <a:r>
              <a:rPr lang="it-IT" sz="1400" b="1" dirty="0">
                <a:solidFill>
                  <a:srgbClr val="134193"/>
                </a:solidFill>
                <a:latin typeface="TIM Sans Light" panose="020B0604020202020204" charset="0"/>
              </a:rPr>
              <a:t>Pubbliche Amministrazioni Centrali (PAC).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69B994F7-2395-4331-8375-A5C26759B802}"/>
              </a:ext>
            </a:extLst>
          </p:cNvPr>
          <p:cNvSpPr/>
          <p:nvPr/>
        </p:nvSpPr>
        <p:spPr>
          <a:xfrm>
            <a:off x="1" y="5411029"/>
            <a:ext cx="4743449" cy="5238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8" name="Picture 6">
            <a:extLst>
              <a:ext uri="{FF2B5EF4-FFF2-40B4-BE49-F238E27FC236}">
                <a16:creationId xmlns:a16="http://schemas.microsoft.com/office/drawing/2014/main" id="{B0A899B6-2AAA-4DEF-A05D-ED33688A2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450" y="5493397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DAF2C7F3-73EA-4ECB-815E-095653BF0D7C}"/>
              </a:ext>
            </a:extLst>
          </p:cNvPr>
          <p:cNvSpPr txBox="1"/>
          <p:nvPr/>
        </p:nvSpPr>
        <p:spPr>
          <a:xfrm>
            <a:off x="678725" y="5518166"/>
            <a:ext cx="38792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330" b="1" i="1" dirty="0">
                <a:solidFill>
                  <a:schemeClr val="bg1"/>
                </a:solidFill>
                <a:latin typeface="TIM Sans Light" panose="020B0604020202020204" charset="0"/>
              </a:rPr>
              <a:t>Durata AQ*: </a:t>
            </a:r>
            <a:r>
              <a:rPr lang="it-IT" sz="1330" i="1" dirty="0">
                <a:solidFill>
                  <a:schemeClr val="bg1"/>
                </a:solidFill>
                <a:latin typeface="TIM Sans Light" panose="020B0604020202020204" charset="0"/>
              </a:rPr>
              <a:t>24 mesi       </a:t>
            </a:r>
            <a:r>
              <a:rPr lang="it-IT" sz="1330" b="1" i="1" dirty="0">
                <a:solidFill>
                  <a:schemeClr val="bg1"/>
                </a:solidFill>
                <a:latin typeface="TIM Sans Light" panose="020B0604020202020204" charset="0"/>
              </a:rPr>
              <a:t>Durata CE*: </a:t>
            </a:r>
            <a:r>
              <a:rPr lang="it-IT" sz="1330" i="1" dirty="0">
                <a:solidFill>
                  <a:schemeClr val="bg1"/>
                </a:solidFill>
                <a:latin typeface="TIM Sans Light" panose="020B0604020202020204" charset="0"/>
              </a:rPr>
              <a:t>48 mesi</a:t>
            </a:r>
            <a:endParaRPr lang="it-IT" sz="1330" dirty="0">
              <a:solidFill>
                <a:schemeClr val="bg1"/>
              </a:solidFill>
              <a:latin typeface="TIM Sans Ligh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729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2">
            <a:extLst>
              <a:ext uri="{FF2B5EF4-FFF2-40B4-BE49-F238E27FC236}">
                <a16:creationId xmlns:a16="http://schemas.microsoft.com/office/drawing/2014/main" id="{ACAAB448-F307-F742-99FB-AEEE70210645}"/>
              </a:ext>
            </a:extLst>
          </p:cNvPr>
          <p:cNvSpPr txBox="1"/>
          <p:nvPr/>
        </p:nvSpPr>
        <p:spPr>
          <a:xfrm>
            <a:off x="11718524" y="6514635"/>
            <a:ext cx="229953" cy="12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 b="0" i="0" u="none" strike="noStrike" cap="none">
                <a:solidFill>
                  <a:schemeClr val="bg1"/>
                </a:solidFill>
                <a:latin typeface="TIM Sans" panose="02020503040602060503" pitchFamily="18" charset="77"/>
                <a:ea typeface="Arial"/>
                <a:cs typeface="Arial"/>
                <a:sym typeface="Arial"/>
              </a:rPr>
              <a:t>4</a:t>
            </a:fld>
            <a:endParaRPr sz="800" b="0" i="0" u="none" strike="noStrike" cap="none">
              <a:solidFill>
                <a:schemeClr val="bg1"/>
              </a:solidFill>
              <a:latin typeface="TIM Sans" panose="02020503040602060503" pitchFamily="18" charset="77"/>
              <a:ea typeface="Arial"/>
              <a:cs typeface="Arial"/>
              <a:sym typeface="Arial"/>
            </a:endParaRP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F2D60E3E-856F-9346-959D-AFF1BFDDA771}"/>
              </a:ext>
            </a:extLst>
          </p:cNvPr>
          <p:cNvGrpSpPr/>
          <p:nvPr/>
        </p:nvGrpSpPr>
        <p:grpSpPr>
          <a:xfrm>
            <a:off x="0" y="1448615"/>
            <a:ext cx="7573513" cy="514882"/>
            <a:chOff x="0" y="1448615"/>
            <a:chExt cx="7573513" cy="514882"/>
          </a:xfrm>
        </p:grpSpPr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CAEC8F91-04A2-F248-A9F8-12DFB8A631D9}"/>
                </a:ext>
              </a:extLst>
            </p:cNvPr>
            <p:cNvSpPr txBox="1"/>
            <p:nvPr/>
          </p:nvSpPr>
          <p:spPr>
            <a:xfrm>
              <a:off x="2000713" y="1448759"/>
              <a:ext cx="5572800" cy="514738"/>
            </a:xfrm>
            <a:prstGeom prst="rect">
              <a:avLst/>
            </a:prstGeom>
            <a:noFill/>
            <a:ln w="50800">
              <a:solidFill>
                <a:srgbClr val="00B0EF"/>
              </a:solidFill>
              <a:miter lim="800000"/>
            </a:ln>
          </p:spPr>
          <p:txBody>
            <a:bodyPr wrap="square" lIns="108000" tIns="72000" bIns="72000" rtlCol="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Contesto di Riferimento</a:t>
              </a:r>
            </a:p>
          </p:txBody>
        </p:sp>
        <p:cxnSp>
          <p:nvCxnSpPr>
            <p:cNvPr id="4" name="Connettore 4 3">
              <a:extLst>
                <a:ext uri="{FF2B5EF4-FFF2-40B4-BE49-F238E27FC236}">
                  <a16:creationId xmlns:a16="http://schemas.microsoft.com/office/drawing/2014/main" id="{19E4AE24-617D-614C-B7B5-EBE306CDE98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1448615"/>
              <a:ext cx="1876472" cy="500707"/>
            </a:xfrm>
            <a:prstGeom prst="bentConnector3">
              <a:avLst>
                <a:gd name="adj1" fmla="val 78852"/>
              </a:avLst>
            </a:prstGeom>
            <a:ln w="50800">
              <a:solidFill>
                <a:srgbClr val="00B0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147AF547-2BC0-1B4F-A786-6A34FF78E8C6}"/>
                </a:ext>
              </a:extLst>
            </p:cNvPr>
            <p:cNvSpPr/>
            <p:nvPr/>
          </p:nvSpPr>
          <p:spPr>
            <a:xfrm>
              <a:off x="1467555" y="1448615"/>
              <a:ext cx="408917" cy="338554"/>
            </a:xfrm>
            <a:prstGeom prst="rect">
              <a:avLst/>
            </a:prstGeom>
            <a:solidFill>
              <a:srgbClr val="00B0EF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chemeClr val="bg1"/>
                  </a:solidFill>
                  <a:latin typeface="TIM Sans" panose="02020503040602060503" pitchFamily="18" charset="0"/>
                </a:rPr>
                <a:t>1</a:t>
              </a:r>
            </a:p>
          </p:txBody>
        </p:sp>
      </p:grpSp>
      <p:grpSp>
        <p:nvGrpSpPr>
          <p:cNvPr id="3" name="Gruppo 2">
            <a:extLst>
              <a:ext uri="{FF2B5EF4-FFF2-40B4-BE49-F238E27FC236}">
                <a16:creationId xmlns:a16="http://schemas.microsoft.com/office/drawing/2014/main" id="{E5630AE1-5B1B-8946-AE6D-0CCB2E9FF9C1}"/>
              </a:ext>
            </a:extLst>
          </p:cNvPr>
          <p:cNvGrpSpPr/>
          <p:nvPr/>
        </p:nvGrpSpPr>
        <p:grpSpPr>
          <a:xfrm>
            <a:off x="0" y="2268859"/>
            <a:ext cx="7573515" cy="527130"/>
            <a:chOff x="0" y="2268859"/>
            <a:chExt cx="7573515" cy="527130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D07BE20B-037F-2446-BFD3-57E38AFCAF2A}"/>
                </a:ext>
              </a:extLst>
            </p:cNvPr>
            <p:cNvSpPr/>
            <p:nvPr/>
          </p:nvSpPr>
          <p:spPr>
            <a:xfrm>
              <a:off x="2000715" y="2268859"/>
              <a:ext cx="5572800" cy="514738"/>
            </a:xfrm>
            <a:prstGeom prst="rect">
              <a:avLst/>
            </a:prstGeom>
            <a:solidFill>
              <a:srgbClr val="FF3BB4"/>
            </a:solidFill>
            <a:ln w="50800">
              <a:solidFill>
                <a:srgbClr val="FF3BB4"/>
              </a:solidFill>
            </a:ln>
          </p:spPr>
          <p:txBody>
            <a:bodyPr wrap="square" lIns="108000" tIns="72000" bIns="7200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Introduzione RTI</a:t>
              </a:r>
            </a:p>
          </p:txBody>
        </p:sp>
        <p:cxnSp>
          <p:nvCxnSpPr>
            <p:cNvPr id="32" name="Connettore 4 31">
              <a:extLst>
                <a:ext uri="{FF2B5EF4-FFF2-40B4-BE49-F238E27FC236}">
                  <a16:creationId xmlns:a16="http://schemas.microsoft.com/office/drawing/2014/main" id="{91F95591-F781-EE4D-B4AB-B2BD795F4F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2283993"/>
              <a:ext cx="1876472" cy="511996"/>
            </a:xfrm>
            <a:prstGeom prst="bentConnector3">
              <a:avLst>
                <a:gd name="adj1" fmla="val 79087"/>
              </a:avLst>
            </a:prstGeom>
            <a:ln w="50800">
              <a:solidFill>
                <a:srgbClr val="FF3B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ttangolo 36">
              <a:extLst>
                <a:ext uri="{FF2B5EF4-FFF2-40B4-BE49-F238E27FC236}">
                  <a16:creationId xmlns:a16="http://schemas.microsoft.com/office/drawing/2014/main" id="{4F988E25-A101-224B-B2C0-1763630998D1}"/>
                </a:ext>
              </a:extLst>
            </p:cNvPr>
            <p:cNvSpPr/>
            <p:nvPr/>
          </p:nvSpPr>
          <p:spPr>
            <a:xfrm>
              <a:off x="1467555" y="2283993"/>
              <a:ext cx="408917" cy="338554"/>
            </a:xfrm>
            <a:prstGeom prst="rect">
              <a:avLst/>
            </a:prstGeom>
            <a:solidFill>
              <a:srgbClr val="FF3BB4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chemeClr val="bg1"/>
                  </a:solidFill>
                  <a:latin typeface="TIM Sans" panose="02020503040602060503" pitchFamily="18" charset="0"/>
                </a:rPr>
                <a:t>2</a:t>
              </a:r>
            </a:p>
          </p:txBody>
        </p: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DE5A012F-94A2-AF4D-818C-1A0A37CB4347}"/>
              </a:ext>
            </a:extLst>
          </p:cNvPr>
          <p:cNvGrpSpPr/>
          <p:nvPr/>
        </p:nvGrpSpPr>
        <p:grpSpPr>
          <a:xfrm>
            <a:off x="-11017" y="3103135"/>
            <a:ext cx="7584530" cy="514738"/>
            <a:chOff x="-11017" y="3103135"/>
            <a:chExt cx="7584530" cy="514738"/>
          </a:xfrm>
        </p:grpSpPr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9D48D916-0EF6-E94E-B3AD-0A77FACF390F}"/>
                </a:ext>
              </a:extLst>
            </p:cNvPr>
            <p:cNvSpPr/>
            <p:nvPr/>
          </p:nvSpPr>
          <p:spPr>
            <a:xfrm>
              <a:off x="2000713" y="3103135"/>
              <a:ext cx="5572800" cy="514738"/>
            </a:xfrm>
            <a:prstGeom prst="rect">
              <a:avLst/>
            </a:prstGeom>
            <a:ln w="50800">
              <a:solidFill>
                <a:srgbClr val="FFC003"/>
              </a:solidFill>
              <a:miter lim="800000"/>
            </a:ln>
          </p:spPr>
          <p:txBody>
            <a:bodyPr wrap="square" lIns="108000" tIns="72000" bIns="7200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Servizi di Sicurezza da Remoto</a:t>
              </a:r>
            </a:p>
          </p:txBody>
        </p:sp>
        <p:cxnSp>
          <p:nvCxnSpPr>
            <p:cNvPr id="33" name="Connettore 4 32">
              <a:extLst>
                <a:ext uri="{FF2B5EF4-FFF2-40B4-BE49-F238E27FC236}">
                  <a16:creationId xmlns:a16="http://schemas.microsoft.com/office/drawing/2014/main" id="{87135251-F2AD-4142-B183-45012AA324E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1017" y="3111180"/>
              <a:ext cx="1876472" cy="497608"/>
            </a:xfrm>
            <a:prstGeom prst="bentConnector3">
              <a:avLst>
                <a:gd name="adj1" fmla="val 78709"/>
              </a:avLst>
            </a:prstGeom>
            <a:ln w="50800">
              <a:solidFill>
                <a:srgbClr val="FFC0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ttangolo 37">
              <a:extLst>
                <a:ext uri="{FF2B5EF4-FFF2-40B4-BE49-F238E27FC236}">
                  <a16:creationId xmlns:a16="http://schemas.microsoft.com/office/drawing/2014/main" id="{EDC9684F-E9A3-454D-B6DD-6528CDCB49D2}"/>
                </a:ext>
              </a:extLst>
            </p:cNvPr>
            <p:cNvSpPr/>
            <p:nvPr/>
          </p:nvSpPr>
          <p:spPr>
            <a:xfrm>
              <a:off x="1467555" y="3108082"/>
              <a:ext cx="408917" cy="338554"/>
            </a:xfrm>
            <a:prstGeom prst="rect">
              <a:avLst/>
            </a:prstGeom>
            <a:solidFill>
              <a:srgbClr val="FFC003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chemeClr val="bg1"/>
                  </a:solidFill>
                  <a:latin typeface="TIM Sans" panose="02020503040602060503" pitchFamily="18" charset="0"/>
                </a:rPr>
                <a:t>3</a:t>
              </a:r>
            </a:p>
          </p:txBody>
        </p:sp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B3ECA461-9DB2-BB40-B53D-7A2C89F562B5}"/>
              </a:ext>
            </a:extLst>
          </p:cNvPr>
          <p:cNvGrpSpPr/>
          <p:nvPr/>
        </p:nvGrpSpPr>
        <p:grpSpPr>
          <a:xfrm>
            <a:off x="0" y="3932171"/>
            <a:ext cx="7573513" cy="519979"/>
            <a:chOff x="0" y="3932171"/>
            <a:chExt cx="7573513" cy="519979"/>
          </a:xfrm>
        </p:grpSpPr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C32E5F40-3938-9647-A202-049088760CD3}"/>
                </a:ext>
              </a:extLst>
            </p:cNvPr>
            <p:cNvSpPr txBox="1"/>
            <p:nvPr/>
          </p:nvSpPr>
          <p:spPr>
            <a:xfrm>
              <a:off x="2000713" y="3937412"/>
              <a:ext cx="5572800" cy="514738"/>
            </a:xfrm>
            <a:prstGeom prst="rect">
              <a:avLst/>
            </a:prstGeom>
            <a:noFill/>
            <a:ln w="50800">
              <a:solidFill>
                <a:srgbClr val="FF0000"/>
              </a:solidFill>
              <a:miter lim="800000"/>
            </a:ln>
          </p:spPr>
          <p:txBody>
            <a:bodyPr wrap="square" lIns="108000" tIns="72000" bIns="72000" rtlCol="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Modalità di Attivazione dei Servizi</a:t>
              </a:r>
            </a:p>
          </p:txBody>
        </p:sp>
        <p:cxnSp>
          <p:nvCxnSpPr>
            <p:cNvPr id="34" name="Connettore 4 33">
              <a:extLst>
                <a:ext uri="{FF2B5EF4-FFF2-40B4-BE49-F238E27FC236}">
                  <a16:creationId xmlns:a16="http://schemas.microsoft.com/office/drawing/2014/main" id="{4AB6E592-99FA-7D4A-995E-51D3607A1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948702"/>
              <a:ext cx="1876472" cy="503448"/>
            </a:xfrm>
            <a:prstGeom prst="bentConnector3">
              <a:avLst>
                <a:gd name="adj1" fmla="val 79087"/>
              </a:avLst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ttangolo 38">
              <a:extLst>
                <a:ext uri="{FF2B5EF4-FFF2-40B4-BE49-F238E27FC236}">
                  <a16:creationId xmlns:a16="http://schemas.microsoft.com/office/drawing/2014/main" id="{7731B310-16DA-464F-B077-BF7D3E450463}"/>
                </a:ext>
              </a:extLst>
            </p:cNvPr>
            <p:cNvSpPr/>
            <p:nvPr/>
          </p:nvSpPr>
          <p:spPr>
            <a:xfrm>
              <a:off x="1467555" y="3932171"/>
              <a:ext cx="408917" cy="338554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chemeClr val="bg1"/>
                  </a:solidFill>
                  <a:latin typeface="TIM Sans" panose="02020503040602060503" pitchFamily="18" charset="0"/>
                </a:rPr>
                <a:t>4</a:t>
              </a:r>
            </a:p>
          </p:txBody>
        </p: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E07EBD33-5B3A-074D-A325-9538477D5598}"/>
              </a:ext>
            </a:extLst>
          </p:cNvPr>
          <p:cNvGrpSpPr/>
          <p:nvPr/>
        </p:nvGrpSpPr>
        <p:grpSpPr>
          <a:xfrm>
            <a:off x="0" y="4767549"/>
            <a:ext cx="7573513" cy="518876"/>
            <a:chOff x="0" y="4767549"/>
            <a:chExt cx="7573513" cy="518876"/>
          </a:xfrm>
        </p:grpSpPr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8DEFE7E6-3995-6B43-8229-D1F952860E88}"/>
                </a:ext>
              </a:extLst>
            </p:cNvPr>
            <p:cNvSpPr txBox="1"/>
            <p:nvPr/>
          </p:nvSpPr>
          <p:spPr>
            <a:xfrm>
              <a:off x="2000713" y="4771687"/>
              <a:ext cx="5572800" cy="514738"/>
            </a:xfrm>
            <a:prstGeom prst="rect">
              <a:avLst/>
            </a:prstGeom>
            <a:noFill/>
            <a:ln w="50800">
              <a:solidFill>
                <a:srgbClr val="DAF120"/>
              </a:solidFill>
              <a:miter lim="800000"/>
            </a:ln>
          </p:spPr>
          <p:txBody>
            <a:bodyPr wrap="square" lIns="108000" tIns="72000" bIns="72000" rtlCol="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Allegato Tecnico</a:t>
              </a:r>
            </a:p>
          </p:txBody>
        </p:sp>
        <p:cxnSp>
          <p:nvCxnSpPr>
            <p:cNvPr id="35" name="Connettore 4 34">
              <a:extLst>
                <a:ext uri="{FF2B5EF4-FFF2-40B4-BE49-F238E27FC236}">
                  <a16:creationId xmlns:a16="http://schemas.microsoft.com/office/drawing/2014/main" id="{F41F67A0-AD0B-6841-B842-73E4A8559A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4782976"/>
              <a:ext cx="1876472" cy="492159"/>
            </a:xfrm>
            <a:prstGeom prst="bentConnector3">
              <a:avLst>
                <a:gd name="adj1" fmla="val 78709"/>
              </a:avLst>
            </a:prstGeom>
            <a:ln w="50800">
              <a:solidFill>
                <a:srgbClr val="DAF1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C58536D2-072E-6C4C-ADC3-3CFA07EC95B5}"/>
                </a:ext>
              </a:extLst>
            </p:cNvPr>
            <p:cNvSpPr/>
            <p:nvPr/>
          </p:nvSpPr>
          <p:spPr>
            <a:xfrm>
              <a:off x="1467555" y="4767549"/>
              <a:ext cx="408917" cy="338554"/>
            </a:xfrm>
            <a:prstGeom prst="rect">
              <a:avLst/>
            </a:prstGeom>
            <a:solidFill>
              <a:srgbClr val="DAF120"/>
            </a:solidFill>
            <a:ln>
              <a:noFill/>
            </a:ln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rgbClr val="134193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rgbClr val="134193"/>
                  </a:solidFill>
                  <a:latin typeface="TIM Sans" panose="02020503040602060503" pitchFamily="18" charset="0"/>
                </a:rPr>
                <a:t>5</a:t>
              </a:r>
            </a:p>
          </p:txBody>
        </p:sp>
      </p:grpSp>
      <p:sp>
        <p:nvSpPr>
          <p:cNvPr id="22" name="Titolo 1">
            <a:extLst>
              <a:ext uri="{FF2B5EF4-FFF2-40B4-BE49-F238E27FC236}">
                <a16:creationId xmlns:a16="http://schemas.microsoft.com/office/drawing/2014/main" id="{45A2B9C4-93AA-8740-9CAB-C3D3C5342948}"/>
              </a:ext>
            </a:extLst>
          </p:cNvPr>
          <p:cNvSpPr txBox="1">
            <a:spLocks/>
          </p:cNvSpPr>
          <p:nvPr/>
        </p:nvSpPr>
        <p:spPr>
          <a:xfrm>
            <a:off x="320430" y="335815"/>
            <a:ext cx="3575139" cy="5096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>
                <a:solidFill>
                  <a:schemeClr val="bg1"/>
                </a:solidFill>
                <a:latin typeface="TIM Sans Medium" panose="02020503040602060503" pitchFamily="18" charset="0"/>
              </a:rPr>
              <a:t>Indice</a:t>
            </a:r>
          </a:p>
        </p:txBody>
      </p:sp>
    </p:spTree>
    <p:extLst>
      <p:ext uri="{BB962C8B-B14F-4D97-AF65-F5344CB8AC3E}">
        <p14:creationId xmlns:p14="http://schemas.microsoft.com/office/powerpoint/2010/main" val="3669197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ttangolo 49">
            <a:extLst>
              <a:ext uri="{FF2B5EF4-FFF2-40B4-BE49-F238E27FC236}">
                <a16:creationId xmlns:a16="http://schemas.microsoft.com/office/drawing/2014/main" id="{7B2B4B53-8F24-491A-ACBE-C5CEB40C3A00}"/>
              </a:ext>
            </a:extLst>
          </p:cNvPr>
          <p:cNvSpPr/>
          <p:nvPr/>
        </p:nvSpPr>
        <p:spPr>
          <a:xfrm>
            <a:off x="-13712" y="5310329"/>
            <a:ext cx="12192000" cy="648000"/>
          </a:xfrm>
          <a:prstGeom prst="rect">
            <a:avLst/>
          </a:prstGeom>
          <a:solidFill>
            <a:srgbClr val="8E1573">
              <a:alpha val="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6" name="Rettangolo 55">
            <a:extLst>
              <a:ext uri="{FF2B5EF4-FFF2-40B4-BE49-F238E27FC236}">
                <a16:creationId xmlns:a16="http://schemas.microsoft.com/office/drawing/2014/main" id="{071C01E6-C179-440B-8658-11D09161D316}"/>
              </a:ext>
            </a:extLst>
          </p:cNvPr>
          <p:cNvSpPr/>
          <p:nvPr/>
        </p:nvSpPr>
        <p:spPr>
          <a:xfrm>
            <a:off x="-13712" y="3911753"/>
            <a:ext cx="12192000" cy="648000"/>
          </a:xfrm>
          <a:prstGeom prst="rect">
            <a:avLst/>
          </a:prstGeom>
          <a:solidFill>
            <a:srgbClr val="8E1573">
              <a:alpha val="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7" name="Rettangolo 56">
            <a:extLst>
              <a:ext uri="{FF2B5EF4-FFF2-40B4-BE49-F238E27FC236}">
                <a16:creationId xmlns:a16="http://schemas.microsoft.com/office/drawing/2014/main" id="{9F01E73F-9E43-4CA6-BFC5-46635919E8BE}"/>
              </a:ext>
            </a:extLst>
          </p:cNvPr>
          <p:cNvSpPr/>
          <p:nvPr/>
        </p:nvSpPr>
        <p:spPr>
          <a:xfrm>
            <a:off x="-13712" y="4607261"/>
            <a:ext cx="12192000" cy="648000"/>
          </a:xfrm>
          <a:prstGeom prst="rect">
            <a:avLst/>
          </a:prstGeom>
          <a:solidFill>
            <a:srgbClr val="8E1573">
              <a:alpha val="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6" name="Titolo 1">
            <a:extLst>
              <a:ext uri="{FF2B5EF4-FFF2-40B4-BE49-F238E27FC236}">
                <a16:creationId xmlns:a16="http://schemas.microsoft.com/office/drawing/2014/main" id="{08BD9695-8D9E-EF4F-B4E3-760D0613E0AD}"/>
              </a:ext>
            </a:extLst>
          </p:cNvPr>
          <p:cNvSpPr txBox="1">
            <a:spLocks/>
          </p:cNvSpPr>
          <p:nvPr/>
        </p:nvSpPr>
        <p:spPr>
          <a:xfrm>
            <a:off x="616191" y="382808"/>
            <a:ext cx="9432000" cy="38611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200" dirty="0">
                <a:solidFill>
                  <a:srgbClr val="283481"/>
                </a:solidFill>
                <a:latin typeface="TIM Sans Medium" panose="02020503040602060503" pitchFamily="18" charset="0"/>
              </a:rPr>
              <a:t>Il Raggruppamento Temporaneo d’Impresa ed i punti di forza dell’RTI</a:t>
            </a:r>
            <a:endParaRPr kumimoji="0" lang="it-IT" sz="2200" b="0" i="0" u="none" strike="noStrike" kern="1200" cap="none" spc="0" normalizeH="0" baseline="0" noProof="0" dirty="0">
              <a:ln>
                <a:noFill/>
              </a:ln>
              <a:solidFill>
                <a:srgbClr val="283481"/>
              </a:solidFill>
              <a:effectLst/>
              <a:uLnTx/>
              <a:uFillTx/>
              <a:latin typeface="TIM Sans Medium" panose="02020503040602060503" pitchFamily="18" charset="0"/>
              <a:ea typeface="+mj-ea"/>
              <a:cs typeface="+mj-cs"/>
            </a:endParaRPr>
          </a:p>
        </p:txBody>
      </p:sp>
      <p:pic>
        <p:nvPicPr>
          <p:cNvPr id="90" name="Immagine 89">
            <a:extLst>
              <a:ext uri="{FF2B5EF4-FFF2-40B4-BE49-F238E27FC236}">
                <a16:creationId xmlns:a16="http://schemas.microsoft.com/office/drawing/2014/main" id="{515C4CC9-C26F-4B56-A635-34E9D1E481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72" b="18447"/>
          <a:stretch/>
        </p:blipFill>
        <p:spPr>
          <a:xfrm>
            <a:off x="6049693" y="2190583"/>
            <a:ext cx="790104" cy="360000"/>
          </a:xfrm>
          <a:prstGeom prst="rect">
            <a:avLst/>
          </a:prstGeom>
        </p:spPr>
      </p:pic>
      <p:sp>
        <p:nvSpPr>
          <p:cNvPr id="99" name="CasellaDiTesto 98">
            <a:extLst>
              <a:ext uri="{FF2B5EF4-FFF2-40B4-BE49-F238E27FC236}">
                <a16:creationId xmlns:a16="http://schemas.microsoft.com/office/drawing/2014/main" id="{BEE645F6-C541-4E00-A500-1AE3CBBD47FE}"/>
              </a:ext>
            </a:extLst>
          </p:cNvPr>
          <p:cNvSpPr txBox="1"/>
          <p:nvPr/>
        </p:nvSpPr>
        <p:spPr>
          <a:xfrm>
            <a:off x="2591635" y="2190583"/>
            <a:ext cx="555241" cy="313267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>
              <a:spcAft>
                <a:spcPts val="600"/>
              </a:spcAft>
            </a:pPr>
            <a:r>
              <a:rPr lang="it-IT" sz="1500" dirty="0">
                <a:solidFill>
                  <a:schemeClr val="bg1"/>
                </a:solidFill>
              </a:rPr>
              <a:t>*</a:t>
            </a:r>
          </a:p>
        </p:txBody>
      </p:sp>
      <p:sp>
        <p:nvSpPr>
          <p:cNvPr id="131" name="Rettangolo 130">
            <a:extLst>
              <a:ext uri="{FF2B5EF4-FFF2-40B4-BE49-F238E27FC236}">
                <a16:creationId xmlns:a16="http://schemas.microsoft.com/office/drawing/2014/main" id="{88D6B5FC-2383-4C0C-B19E-5B53AE4E681C}"/>
              </a:ext>
            </a:extLst>
          </p:cNvPr>
          <p:cNvSpPr/>
          <p:nvPr/>
        </p:nvSpPr>
        <p:spPr>
          <a:xfrm>
            <a:off x="-1110" y="1867135"/>
            <a:ext cx="12192000" cy="1853204"/>
          </a:xfrm>
          <a:prstGeom prst="rect">
            <a:avLst/>
          </a:prstGeom>
          <a:solidFill>
            <a:srgbClr val="FF3B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2" name="Rettangolo 131">
            <a:extLst>
              <a:ext uri="{FF2B5EF4-FFF2-40B4-BE49-F238E27FC236}">
                <a16:creationId xmlns:a16="http://schemas.microsoft.com/office/drawing/2014/main" id="{45829C1C-E582-4D4D-8A87-A09D126EFCBE}"/>
              </a:ext>
            </a:extLst>
          </p:cNvPr>
          <p:cNvSpPr/>
          <p:nvPr/>
        </p:nvSpPr>
        <p:spPr>
          <a:xfrm>
            <a:off x="777105" y="2101246"/>
            <a:ext cx="1908699" cy="14397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rgbClr val="FF3BB4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3" name="Rettangolo 132">
            <a:extLst>
              <a:ext uri="{FF2B5EF4-FFF2-40B4-BE49-F238E27FC236}">
                <a16:creationId xmlns:a16="http://schemas.microsoft.com/office/drawing/2014/main" id="{F3A69AD5-0248-4FF2-B556-A904351374A6}"/>
              </a:ext>
            </a:extLst>
          </p:cNvPr>
          <p:cNvSpPr/>
          <p:nvPr/>
        </p:nvSpPr>
        <p:spPr>
          <a:xfrm>
            <a:off x="2988159" y="2100411"/>
            <a:ext cx="1908699" cy="14405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rgbClr val="FF3BB4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4" name="Rettangolo 133">
            <a:extLst>
              <a:ext uri="{FF2B5EF4-FFF2-40B4-BE49-F238E27FC236}">
                <a16:creationId xmlns:a16="http://schemas.microsoft.com/office/drawing/2014/main" id="{EB9D92B6-2A38-4089-9772-3D508A3DB843}"/>
              </a:ext>
            </a:extLst>
          </p:cNvPr>
          <p:cNvSpPr/>
          <p:nvPr/>
        </p:nvSpPr>
        <p:spPr>
          <a:xfrm>
            <a:off x="5199213" y="2100411"/>
            <a:ext cx="1908699" cy="14405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rgbClr val="FF3BB4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5" name="Rettangolo 134">
            <a:extLst>
              <a:ext uri="{FF2B5EF4-FFF2-40B4-BE49-F238E27FC236}">
                <a16:creationId xmlns:a16="http://schemas.microsoft.com/office/drawing/2014/main" id="{B0C21911-E48C-4611-95EF-6A873CCDE4C5}"/>
              </a:ext>
            </a:extLst>
          </p:cNvPr>
          <p:cNvSpPr/>
          <p:nvPr/>
        </p:nvSpPr>
        <p:spPr>
          <a:xfrm>
            <a:off x="7410267" y="2101246"/>
            <a:ext cx="1908699" cy="14397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rgbClr val="FF3BB4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6" name="Rettangolo 135">
            <a:extLst>
              <a:ext uri="{FF2B5EF4-FFF2-40B4-BE49-F238E27FC236}">
                <a16:creationId xmlns:a16="http://schemas.microsoft.com/office/drawing/2014/main" id="{E05E6719-1683-4A45-8D34-3E97EF571A1A}"/>
              </a:ext>
            </a:extLst>
          </p:cNvPr>
          <p:cNvSpPr/>
          <p:nvPr/>
        </p:nvSpPr>
        <p:spPr>
          <a:xfrm>
            <a:off x="9621321" y="2101246"/>
            <a:ext cx="1908699" cy="14397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rgbClr val="FF3BB4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8" name="CasellaDiTesto 137">
            <a:extLst>
              <a:ext uri="{FF2B5EF4-FFF2-40B4-BE49-F238E27FC236}">
                <a16:creationId xmlns:a16="http://schemas.microsoft.com/office/drawing/2014/main" id="{94EE79F8-988A-483A-8495-5B4C0D7254F2}"/>
              </a:ext>
            </a:extLst>
          </p:cNvPr>
          <p:cNvSpPr txBox="1"/>
          <p:nvPr/>
        </p:nvSpPr>
        <p:spPr>
          <a:xfrm>
            <a:off x="872790" y="2603783"/>
            <a:ext cx="17526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Gruppo leader in Italia per </a:t>
            </a:r>
            <a:r>
              <a:rPr lang="it-IT" sz="1200" b="1" dirty="0">
                <a:solidFill>
                  <a:srgbClr val="134193"/>
                </a:solidFill>
                <a:latin typeface="TIM Sans Light" panose="020B0604020202020204" charset="0"/>
              </a:rPr>
              <a:t>TLC</a:t>
            </a:r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, </a:t>
            </a:r>
            <a:r>
              <a:rPr lang="it-IT" sz="1200" b="1" dirty="0">
                <a:solidFill>
                  <a:srgbClr val="134193"/>
                </a:solidFill>
                <a:latin typeface="TIM Sans Light" panose="020B0604020202020204" charset="0"/>
              </a:rPr>
              <a:t>Cloud</a:t>
            </a:r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, Cyber Defense, Infrastructure e servizi internazionali.</a:t>
            </a:r>
          </a:p>
        </p:txBody>
      </p:sp>
      <p:sp>
        <p:nvSpPr>
          <p:cNvPr id="141" name="CasellaDiTesto 140">
            <a:extLst>
              <a:ext uri="{FF2B5EF4-FFF2-40B4-BE49-F238E27FC236}">
                <a16:creationId xmlns:a16="http://schemas.microsoft.com/office/drawing/2014/main" id="{825F52F5-83BB-4D23-9BBB-5B7979716CE4}"/>
              </a:ext>
            </a:extLst>
          </p:cNvPr>
          <p:cNvSpPr txBox="1"/>
          <p:nvPr/>
        </p:nvSpPr>
        <p:spPr>
          <a:xfrm>
            <a:off x="3073025" y="2603783"/>
            <a:ext cx="17526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Gruppo leader nell’</a:t>
            </a:r>
          </a:p>
          <a:p>
            <a:pPr algn="ctr" rtl="0"/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ambito </a:t>
            </a:r>
            <a:r>
              <a:rPr lang="it-IT" sz="1200" b="1" dirty="0">
                <a:solidFill>
                  <a:srgbClr val="134193"/>
                </a:solidFill>
                <a:latin typeface="TIM Sans Light" panose="020B0604020202020204" charset="0"/>
              </a:rPr>
              <a:t>Information Technology </a:t>
            </a:r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e </a:t>
            </a:r>
            <a:r>
              <a:rPr lang="it-IT" sz="1200" b="1" dirty="0">
                <a:solidFill>
                  <a:srgbClr val="134193"/>
                </a:solidFill>
                <a:latin typeface="TIM Sans Light" panose="020B0604020202020204" charset="0"/>
              </a:rPr>
              <a:t>CRM Customer Experience.</a:t>
            </a:r>
            <a:endParaRPr lang="it-IT" sz="1200" dirty="0">
              <a:solidFill>
                <a:srgbClr val="134193"/>
              </a:solidFill>
              <a:latin typeface="TIM Sans Light" panose="020B0604020202020204" charset="0"/>
            </a:endParaRPr>
          </a:p>
        </p:txBody>
      </p:sp>
      <p:sp>
        <p:nvSpPr>
          <p:cNvPr id="142" name="CasellaDiTesto 141">
            <a:extLst>
              <a:ext uri="{FF2B5EF4-FFF2-40B4-BE49-F238E27FC236}">
                <a16:creationId xmlns:a16="http://schemas.microsoft.com/office/drawing/2014/main" id="{320161B1-FC2B-418D-9EDC-86A6A32AEEDC}"/>
              </a:ext>
            </a:extLst>
          </p:cNvPr>
          <p:cNvSpPr txBox="1"/>
          <p:nvPr/>
        </p:nvSpPr>
        <p:spPr>
          <a:xfrm>
            <a:off x="5285307" y="2603783"/>
            <a:ext cx="17526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Network di servizi professionali, leader nella </a:t>
            </a:r>
            <a:r>
              <a:rPr lang="it-IT" sz="1200" b="1" dirty="0">
                <a:solidFill>
                  <a:srgbClr val="134193"/>
                </a:solidFill>
                <a:latin typeface="TIM Sans Light" panose="020B0604020202020204" charset="0"/>
              </a:rPr>
              <a:t>consulenza  in ambito Cyber Security</a:t>
            </a:r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.</a:t>
            </a:r>
          </a:p>
        </p:txBody>
      </p:sp>
      <p:sp>
        <p:nvSpPr>
          <p:cNvPr id="143" name="CasellaDiTesto 142">
            <a:extLst>
              <a:ext uri="{FF2B5EF4-FFF2-40B4-BE49-F238E27FC236}">
                <a16:creationId xmlns:a16="http://schemas.microsoft.com/office/drawing/2014/main" id="{81F5F31F-9498-40C3-B448-8F54C5FE331D}"/>
              </a:ext>
            </a:extLst>
          </p:cNvPr>
          <p:cNvSpPr txBox="1"/>
          <p:nvPr/>
        </p:nvSpPr>
        <p:spPr>
          <a:xfrm>
            <a:off x="7487422" y="2603783"/>
            <a:ext cx="17526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Azienda leader nell’innovazione e nella </a:t>
            </a:r>
            <a:r>
              <a:rPr lang="it-IT" sz="1200" b="1" dirty="0">
                <a:solidFill>
                  <a:srgbClr val="134193"/>
                </a:solidFill>
                <a:latin typeface="TIM Sans Light" panose="020B0604020202020204" charset="0"/>
              </a:rPr>
              <a:t>trasformazione digitale </a:t>
            </a:r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in ambito </a:t>
            </a:r>
            <a:r>
              <a:rPr lang="it-IT" sz="1200" b="1" dirty="0">
                <a:solidFill>
                  <a:srgbClr val="134193"/>
                </a:solidFill>
                <a:latin typeface="TIM Sans Light" panose="020B0604020202020204" charset="0"/>
              </a:rPr>
              <a:t>ICT.</a:t>
            </a:r>
            <a:endParaRPr lang="it-IT" sz="1200" dirty="0">
              <a:solidFill>
                <a:srgbClr val="134193"/>
              </a:solidFill>
              <a:latin typeface="TIM Sans Light" panose="020B0604020202020204" charset="0"/>
            </a:endParaRPr>
          </a:p>
        </p:txBody>
      </p:sp>
      <p:sp>
        <p:nvSpPr>
          <p:cNvPr id="144" name="CasellaDiTesto 143">
            <a:extLst>
              <a:ext uri="{FF2B5EF4-FFF2-40B4-BE49-F238E27FC236}">
                <a16:creationId xmlns:a16="http://schemas.microsoft.com/office/drawing/2014/main" id="{C229D335-2DCE-475A-BDC5-64461ED6E021}"/>
              </a:ext>
            </a:extLst>
          </p:cNvPr>
          <p:cNvSpPr txBox="1"/>
          <p:nvPr/>
        </p:nvSpPr>
        <p:spPr>
          <a:xfrm>
            <a:off x="9700568" y="2603783"/>
            <a:ext cx="17526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it-IT" sz="1200" b="1" dirty="0">
                <a:solidFill>
                  <a:srgbClr val="134193"/>
                </a:solidFill>
                <a:latin typeface="TIM Sans Light" panose="020B0604020202020204" charset="0"/>
              </a:rPr>
              <a:t>Cloud</a:t>
            </a:r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 provider italiano focalizzato sui servizi di Cyber Security e archiviazione dati.</a:t>
            </a:r>
          </a:p>
        </p:txBody>
      </p:sp>
      <p:sp>
        <p:nvSpPr>
          <p:cNvPr id="39" name="Segnaposto testo 19">
            <a:extLst>
              <a:ext uri="{FF2B5EF4-FFF2-40B4-BE49-F238E27FC236}">
                <a16:creationId xmlns:a16="http://schemas.microsoft.com/office/drawing/2014/main" id="{F0199A2B-620E-49C2-8B2D-11E3081FDB93}"/>
              </a:ext>
            </a:extLst>
          </p:cNvPr>
          <p:cNvSpPr txBox="1">
            <a:spLocks/>
          </p:cNvSpPr>
          <p:nvPr/>
        </p:nvSpPr>
        <p:spPr>
          <a:xfrm>
            <a:off x="678723" y="847146"/>
            <a:ext cx="10648800" cy="11462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  <a:buNone/>
            </a:pPr>
            <a:r>
              <a:rPr lang="it-IT" sz="1330" b="0" i="0" u="none" strike="noStrike" baseline="0" dirty="0">
                <a:solidFill>
                  <a:srgbClr val="134193"/>
                </a:solidFill>
                <a:latin typeface="TIM Sans Light" panose="020B0604020202020204" charset="0"/>
              </a:rPr>
              <a:t>Il </a:t>
            </a:r>
            <a:r>
              <a:rPr lang="it-IT" sz="1330" b="1" i="0" u="none" strike="noStrike" baseline="0" dirty="0">
                <a:solidFill>
                  <a:srgbClr val="134193"/>
                </a:solidFill>
                <a:latin typeface="TIM Sans Light" panose="020B0604020202020204" charset="0"/>
              </a:rPr>
              <a:t>Raggruppamento Temporaneo di Impresa </a:t>
            </a:r>
            <a:r>
              <a:rPr lang="it-IT" sz="1330" b="0" i="0" u="none" strike="noStrike" baseline="0" dirty="0">
                <a:solidFill>
                  <a:srgbClr val="134193"/>
                </a:solidFill>
                <a:latin typeface="TIM Sans Light" panose="020B0604020202020204" charset="0"/>
              </a:rPr>
              <a:t>(</a:t>
            </a:r>
            <a:r>
              <a:rPr lang="it-IT" sz="1330" b="1" i="0" u="none" strike="noStrike" baseline="0" dirty="0">
                <a:solidFill>
                  <a:srgbClr val="134193"/>
                </a:solidFill>
                <a:latin typeface="TIM Sans Light" panose="020B0604020202020204" charset="0"/>
              </a:rPr>
              <a:t>RTI</a:t>
            </a:r>
            <a:r>
              <a:rPr lang="it-IT" sz="1330" b="0" i="0" u="none" strike="noStrike" baseline="0" dirty="0">
                <a:solidFill>
                  <a:srgbClr val="134193"/>
                </a:solidFill>
                <a:latin typeface="TIM Sans Light" panose="020B0604020202020204" charset="0"/>
              </a:rPr>
              <a:t>) ritiene di poter offrire alle Pubbliche Amministrazioni Centrali (</a:t>
            </a:r>
            <a:r>
              <a:rPr lang="it-IT" sz="1330" b="1" i="0" u="none" strike="noStrike" baseline="0" dirty="0">
                <a:solidFill>
                  <a:srgbClr val="134193"/>
                </a:solidFill>
                <a:latin typeface="TIM Sans Light" panose="020B0604020202020204" charset="0"/>
              </a:rPr>
              <a:t>PAC</a:t>
            </a:r>
            <a:r>
              <a:rPr lang="it-IT" sz="1330" b="0" i="0" u="none" strike="noStrike" baseline="0" dirty="0">
                <a:solidFill>
                  <a:srgbClr val="134193"/>
                </a:solidFill>
                <a:latin typeface="TIM Sans Light" panose="020B0604020202020204" charset="0"/>
              </a:rPr>
              <a:t>) contraenti una </a:t>
            </a:r>
            <a:r>
              <a:rPr lang="it-IT" sz="1330" b="1" i="0" u="none" strike="noStrike" baseline="0" dirty="0">
                <a:solidFill>
                  <a:srgbClr val="134193"/>
                </a:solidFill>
                <a:latin typeface="TIM Sans Light" panose="020B0604020202020204" charset="0"/>
              </a:rPr>
              <a:t>soluzione completa </a:t>
            </a:r>
            <a:r>
              <a:rPr lang="it-IT" sz="1330" b="0" i="0" u="none" strike="noStrike" baseline="0" dirty="0">
                <a:solidFill>
                  <a:srgbClr val="134193"/>
                </a:solidFill>
                <a:latin typeface="TIM Sans Light" panose="020B0604020202020204" charset="0"/>
              </a:rPr>
              <a:t>e di elevatissimo livello, garantita dalla </a:t>
            </a:r>
            <a:r>
              <a:rPr lang="it-IT" sz="1330" b="1" i="0" u="none" strike="noStrike" baseline="0" dirty="0">
                <a:solidFill>
                  <a:srgbClr val="134193"/>
                </a:solidFill>
                <a:latin typeface="TIM Sans Light" panose="020B0604020202020204" charset="0"/>
              </a:rPr>
              <a:t>fornitura di prodotti innovativi </a:t>
            </a:r>
            <a:r>
              <a:rPr lang="it-IT" sz="1330" b="1" i="1" u="none" strike="noStrike" baseline="0" dirty="0">
                <a:solidFill>
                  <a:srgbClr val="134193"/>
                </a:solidFill>
                <a:latin typeface="TIM Sans Light" panose="020B0604020202020204" charset="0"/>
              </a:rPr>
              <a:t>best in class</a:t>
            </a:r>
            <a:r>
              <a:rPr lang="it-IT" sz="1330" b="0" i="0" u="none" strike="noStrike" baseline="0" dirty="0">
                <a:solidFill>
                  <a:srgbClr val="134193"/>
                </a:solidFill>
                <a:latin typeface="TIM Sans Light" panose="020B0604020202020204" charset="0"/>
              </a:rPr>
              <a:t>, dalla professionalità e competenze delle risorse disponibili e da una consolidata capacità metodologica ed organizzativa delle aziende raggruppate. </a:t>
            </a: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Di seguito si riportano le descrizioni delle singole </a:t>
            </a:r>
            <a:r>
              <a:rPr lang="it-IT" sz="1330" b="1" dirty="0">
                <a:solidFill>
                  <a:srgbClr val="134193"/>
                </a:solidFill>
                <a:latin typeface="TIM Sans Light" panose="020B0604020202020204" charset="0"/>
              </a:rPr>
              <a:t>aziende</a:t>
            </a: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. </a:t>
            </a:r>
          </a:p>
        </p:txBody>
      </p:sp>
      <p:pic>
        <p:nvPicPr>
          <p:cNvPr id="2050" name="Picture 2" descr="See the source image">
            <a:extLst>
              <a:ext uri="{FF2B5EF4-FFF2-40B4-BE49-F238E27FC236}">
                <a16:creationId xmlns:a16="http://schemas.microsoft.com/office/drawing/2014/main" id="{6F71F15B-62B9-42BF-AD24-F256197CCD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004" y="2272400"/>
            <a:ext cx="700900" cy="18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ee the source image">
            <a:extLst>
              <a:ext uri="{FF2B5EF4-FFF2-40B4-BE49-F238E27FC236}">
                <a16:creationId xmlns:a16="http://schemas.microsoft.com/office/drawing/2014/main" id="{891F9D6C-28EC-4338-8FF8-0C91C37557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9" t="33390" r="10647" b="34497"/>
          <a:stretch/>
        </p:blipFill>
        <p:spPr bwMode="auto">
          <a:xfrm>
            <a:off x="3385085" y="2242511"/>
            <a:ext cx="1114846" cy="24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See the source image">
            <a:extLst>
              <a:ext uri="{FF2B5EF4-FFF2-40B4-BE49-F238E27FC236}">
                <a16:creationId xmlns:a16="http://schemas.microsoft.com/office/drawing/2014/main" id="{3E47D864-9ECD-4BD1-94D0-CD8C0C7AF1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910" y="2239123"/>
            <a:ext cx="623305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C0029FB-5D97-4BB6-ADDC-2F766E906F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3320" y="2275123"/>
            <a:ext cx="1402593" cy="180000"/>
          </a:xfrm>
          <a:prstGeom prst="rect">
            <a:avLst/>
          </a:prstGeom>
        </p:spPr>
      </p:pic>
      <p:sp>
        <p:nvSpPr>
          <p:cNvPr id="4" name="AutoShape 8" descr="ReeVo - Cloud &amp; Cyber Security - #CassaforteDigitale">
            <a:extLst>
              <a:ext uri="{FF2B5EF4-FFF2-40B4-BE49-F238E27FC236}">
                <a16:creationId xmlns:a16="http://schemas.microsoft.com/office/drawing/2014/main" id="{DFEB44BF-A3E0-4E85-95B2-90978BDC86B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060" name="Picture 12" descr="Reevo Cloud Provider - Esprinet HUB by Esprinet S.p.A.">
            <a:extLst>
              <a:ext uri="{FF2B5EF4-FFF2-40B4-BE49-F238E27FC236}">
                <a16:creationId xmlns:a16="http://schemas.microsoft.com/office/drawing/2014/main" id="{0E11E3FA-A1BA-40A6-B81E-796B84E947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0" t="14273" r="10390" b="27571"/>
          <a:stretch/>
        </p:blipFill>
        <p:spPr bwMode="auto">
          <a:xfrm>
            <a:off x="10191110" y="2239123"/>
            <a:ext cx="76912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Rettangolo 44">
            <a:extLst>
              <a:ext uri="{FF2B5EF4-FFF2-40B4-BE49-F238E27FC236}">
                <a16:creationId xmlns:a16="http://schemas.microsoft.com/office/drawing/2014/main" id="{E3F7FFF4-A981-495A-902F-E4AAD0C449DA}"/>
              </a:ext>
            </a:extLst>
          </p:cNvPr>
          <p:cNvSpPr/>
          <p:nvPr/>
        </p:nvSpPr>
        <p:spPr>
          <a:xfrm>
            <a:off x="7995648" y="5979078"/>
            <a:ext cx="3634260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it-IT" sz="1050" b="1" i="1" dirty="0">
                <a:solidFill>
                  <a:srgbClr val="00338D"/>
                </a:solidFill>
                <a:latin typeface="Univers for KPMG Light" panose="020B0403020202020204" pitchFamily="34" charset="0"/>
              </a:rPr>
              <a:t>* </a:t>
            </a:r>
            <a:r>
              <a:rPr lang="it-IT" sz="1050" i="1" dirty="0">
                <a:solidFill>
                  <a:srgbClr val="00338D"/>
                </a:solidFill>
                <a:latin typeface="Univers for KPMG Light" panose="020B0403020202020204" pitchFamily="34" charset="0"/>
              </a:rPr>
              <a:t>Mandataria</a:t>
            </a:r>
          </a:p>
        </p:txBody>
      </p:sp>
      <p:sp>
        <p:nvSpPr>
          <p:cNvPr id="46" name="CasellaDiTesto 45">
            <a:extLst>
              <a:ext uri="{FF2B5EF4-FFF2-40B4-BE49-F238E27FC236}">
                <a16:creationId xmlns:a16="http://schemas.microsoft.com/office/drawing/2014/main" id="{72D143A3-909C-44B0-84EE-BFBA6CC97A06}"/>
              </a:ext>
            </a:extLst>
          </p:cNvPr>
          <p:cNvSpPr txBox="1"/>
          <p:nvPr/>
        </p:nvSpPr>
        <p:spPr>
          <a:xfrm>
            <a:off x="1913447" y="2195699"/>
            <a:ext cx="4668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it-IT" sz="1400" b="1" dirty="0">
                <a:solidFill>
                  <a:srgbClr val="134193"/>
                </a:solidFill>
                <a:latin typeface="TIM Sans Light" panose="020B0604020202020204" charset="0"/>
              </a:rPr>
              <a:t>*</a:t>
            </a:r>
          </a:p>
        </p:txBody>
      </p:sp>
      <p:sp>
        <p:nvSpPr>
          <p:cNvPr id="47" name="Ovale 46">
            <a:extLst>
              <a:ext uri="{FF2B5EF4-FFF2-40B4-BE49-F238E27FC236}">
                <a16:creationId xmlns:a16="http://schemas.microsoft.com/office/drawing/2014/main" id="{E8483F6E-96D0-49E2-A688-00CDFE7002FC}"/>
              </a:ext>
            </a:extLst>
          </p:cNvPr>
          <p:cNvSpPr/>
          <p:nvPr/>
        </p:nvSpPr>
        <p:spPr>
          <a:xfrm>
            <a:off x="5016000" y="3864245"/>
            <a:ext cx="2160000" cy="2160000"/>
          </a:xfrm>
          <a:prstGeom prst="ellipse">
            <a:avLst/>
          </a:prstGeom>
          <a:solidFill>
            <a:srgbClr val="E5007F"/>
          </a:solidFill>
          <a:ln w="28575">
            <a:solidFill>
              <a:srgbClr val="E5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it-IT" sz="1500" dirty="0">
              <a:solidFill>
                <a:schemeClr val="bg1"/>
              </a:solidFill>
            </a:endParaRPr>
          </a:p>
        </p:txBody>
      </p:sp>
      <p:sp>
        <p:nvSpPr>
          <p:cNvPr id="59" name="Rettangolo con angoli arrotondati 58">
            <a:extLst>
              <a:ext uri="{FF2B5EF4-FFF2-40B4-BE49-F238E27FC236}">
                <a16:creationId xmlns:a16="http://schemas.microsoft.com/office/drawing/2014/main" id="{175F123F-B730-4A8E-BE3A-24264B3F06D5}"/>
              </a:ext>
            </a:extLst>
          </p:cNvPr>
          <p:cNvSpPr/>
          <p:nvPr/>
        </p:nvSpPr>
        <p:spPr>
          <a:xfrm>
            <a:off x="5306743" y="5066969"/>
            <a:ext cx="1578515" cy="539728"/>
          </a:xfrm>
          <a:prstGeom prst="roundRect">
            <a:avLst>
              <a:gd name="adj" fmla="val 50000"/>
            </a:avLst>
          </a:prstGeom>
          <a:noFill/>
          <a:ln w="38100"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216000" tIns="54610" rIns="216000" bIns="54610" rtlCol="0" anchor="ctr"/>
          <a:lstStyle/>
          <a:p>
            <a:pPr algn="ctr"/>
            <a:r>
              <a:rPr lang="it-IT" sz="1400" b="1" dirty="0">
                <a:solidFill>
                  <a:schemeClr val="bg1"/>
                </a:solidFill>
                <a:latin typeface="TIM Sans" panose="020B0604020202020204" charset="0"/>
              </a:rPr>
              <a:t>PUNTI DI FORZA RTI</a:t>
            </a:r>
            <a:endParaRPr lang="it-IT" sz="1600" dirty="0">
              <a:solidFill>
                <a:schemeClr val="bg1"/>
              </a:solidFill>
              <a:latin typeface="TIM Sans" panose="020B0604020202020204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10291822-BE8D-4C57-8280-F93EC7449E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90000" y="4329716"/>
            <a:ext cx="612000" cy="612000"/>
          </a:xfrm>
          <a:prstGeom prst="rect">
            <a:avLst/>
          </a:prstGeom>
        </p:spPr>
      </p:pic>
      <p:sp>
        <p:nvSpPr>
          <p:cNvPr id="62" name="TextBox 32">
            <a:extLst>
              <a:ext uri="{FF2B5EF4-FFF2-40B4-BE49-F238E27FC236}">
                <a16:creationId xmlns:a16="http://schemas.microsoft.com/office/drawing/2014/main" id="{FB942910-132B-4674-977A-4B6AAE78A4D6}"/>
              </a:ext>
            </a:extLst>
          </p:cNvPr>
          <p:cNvSpPr txBox="1"/>
          <p:nvPr/>
        </p:nvSpPr>
        <p:spPr>
          <a:xfrm>
            <a:off x="678723" y="3923796"/>
            <a:ext cx="4206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it-IT" sz="1200" b="1" dirty="0">
                <a:solidFill>
                  <a:srgbClr val="134193"/>
                </a:solidFill>
                <a:latin typeface="TIM Sans Light" panose="020B0604020202020204" charset="0"/>
              </a:rPr>
              <a:t>Disponibilità di personale certificato </a:t>
            </a:r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per i servizi proposti grazie anche a collaborazioni con istituti internazionali sulle tematiche di Cyber Security e di settore</a:t>
            </a:r>
          </a:p>
        </p:txBody>
      </p:sp>
      <p:sp>
        <p:nvSpPr>
          <p:cNvPr id="65" name="TextBox 32">
            <a:extLst>
              <a:ext uri="{FF2B5EF4-FFF2-40B4-BE49-F238E27FC236}">
                <a16:creationId xmlns:a16="http://schemas.microsoft.com/office/drawing/2014/main" id="{C06B247B-B16E-4C22-ACB5-7938A3BDB7D9}"/>
              </a:ext>
            </a:extLst>
          </p:cNvPr>
          <p:cNvSpPr txBox="1"/>
          <p:nvPr/>
        </p:nvSpPr>
        <p:spPr>
          <a:xfrm>
            <a:off x="678723" y="4618550"/>
            <a:ext cx="4206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Utilizzo di </a:t>
            </a:r>
            <a:r>
              <a:rPr lang="it-IT" sz="1200" b="1" dirty="0">
                <a:solidFill>
                  <a:srgbClr val="134193"/>
                </a:solidFill>
                <a:latin typeface="TIM Sans Light" panose="020B0604020202020204" charset="0"/>
              </a:rPr>
              <a:t>infrastrutture</a:t>
            </a:r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 all’avanguardia e tool innovativi, offerte da aziende leader nel settore per l’erogazione qualificata di servizi di </a:t>
            </a:r>
            <a:r>
              <a:rPr lang="it-IT" sz="1200" b="1" dirty="0">
                <a:solidFill>
                  <a:srgbClr val="134193"/>
                </a:solidFill>
                <a:latin typeface="TIM Sans Light" panose="020B0604020202020204" charset="0"/>
              </a:rPr>
              <a:t>Cyber Security</a:t>
            </a:r>
          </a:p>
        </p:txBody>
      </p:sp>
      <p:sp>
        <p:nvSpPr>
          <p:cNvPr id="66" name="TextBox 32">
            <a:extLst>
              <a:ext uri="{FF2B5EF4-FFF2-40B4-BE49-F238E27FC236}">
                <a16:creationId xmlns:a16="http://schemas.microsoft.com/office/drawing/2014/main" id="{C4BF6831-401E-406B-BEA4-D4F22CBD6969}"/>
              </a:ext>
            </a:extLst>
          </p:cNvPr>
          <p:cNvSpPr txBox="1"/>
          <p:nvPr/>
        </p:nvSpPr>
        <p:spPr>
          <a:xfrm>
            <a:off x="678723" y="5311998"/>
            <a:ext cx="4206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it-IT" sz="1200" b="1" dirty="0">
                <a:solidFill>
                  <a:srgbClr val="134193"/>
                </a:solidFill>
                <a:latin typeface="TIM Sans Light" panose="020B0604020202020204" charset="0"/>
              </a:rPr>
              <a:t>Adozione di un modello operativo comune </a:t>
            </a:r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sfruttando i punti di forza delle rispettive </a:t>
            </a:r>
            <a:r>
              <a:rPr lang="it-IT" sz="1200" b="1" dirty="0">
                <a:solidFill>
                  <a:srgbClr val="134193"/>
                </a:solidFill>
                <a:latin typeface="TIM Sans Light" panose="020B0604020202020204" charset="0"/>
              </a:rPr>
              <a:t>aziende</a:t>
            </a:r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 raggruppate, assicurando massima flessibilità</a:t>
            </a:r>
          </a:p>
        </p:txBody>
      </p:sp>
      <p:sp>
        <p:nvSpPr>
          <p:cNvPr id="67" name="TextBox 32">
            <a:extLst>
              <a:ext uri="{FF2B5EF4-FFF2-40B4-BE49-F238E27FC236}">
                <a16:creationId xmlns:a16="http://schemas.microsoft.com/office/drawing/2014/main" id="{932CDBAB-9B67-41CA-B9FD-1F1D0A9E35C3}"/>
              </a:ext>
            </a:extLst>
          </p:cNvPr>
          <p:cNvSpPr txBox="1"/>
          <p:nvPr/>
        </p:nvSpPr>
        <p:spPr>
          <a:xfrm>
            <a:off x="7306722" y="3924593"/>
            <a:ext cx="432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it-IT" sz="1200" b="1" dirty="0">
                <a:solidFill>
                  <a:srgbClr val="134193"/>
                </a:solidFill>
                <a:latin typeface="TIM Sans Light" panose="020B0604020202020204" charset="0"/>
              </a:rPr>
              <a:t>Flessibilità organizzativa </a:t>
            </a:r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di fronte a cambiamenti nel contesto normativo, organizzativo, tecnologico e funzionale delle PAC</a:t>
            </a:r>
          </a:p>
        </p:txBody>
      </p:sp>
      <p:sp>
        <p:nvSpPr>
          <p:cNvPr id="70" name="TextBox 32">
            <a:extLst>
              <a:ext uri="{FF2B5EF4-FFF2-40B4-BE49-F238E27FC236}">
                <a16:creationId xmlns:a16="http://schemas.microsoft.com/office/drawing/2014/main" id="{BF9D7512-AFE3-4529-A72C-7F1977597CEA}"/>
              </a:ext>
            </a:extLst>
          </p:cNvPr>
          <p:cNvSpPr txBox="1"/>
          <p:nvPr/>
        </p:nvSpPr>
        <p:spPr>
          <a:xfrm>
            <a:off x="7306722" y="4609647"/>
            <a:ext cx="432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it-IT" sz="1200" b="1" dirty="0">
                <a:solidFill>
                  <a:srgbClr val="134193"/>
                </a:solidFill>
                <a:latin typeface="TIM Sans Light" panose="020B0604020202020204" charset="0"/>
              </a:rPr>
              <a:t>Ripartizione delle attività </a:t>
            </a:r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in base all’ambito di servizio richiesto, delle </a:t>
            </a:r>
            <a:r>
              <a:rPr lang="it-IT" sz="1200" b="1" dirty="0">
                <a:solidFill>
                  <a:srgbClr val="134193"/>
                </a:solidFill>
                <a:latin typeface="TIM Sans Light" panose="020B0604020202020204" charset="0"/>
              </a:rPr>
              <a:t>competenze</a:t>
            </a:r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 richieste e della conoscenza pregressa del contesto operativo della PA</a:t>
            </a:r>
          </a:p>
        </p:txBody>
      </p:sp>
      <p:sp>
        <p:nvSpPr>
          <p:cNvPr id="71" name="TextBox 32">
            <a:extLst>
              <a:ext uri="{FF2B5EF4-FFF2-40B4-BE49-F238E27FC236}">
                <a16:creationId xmlns:a16="http://schemas.microsoft.com/office/drawing/2014/main" id="{A23A1F83-1610-4279-9D00-E5821C637CA7}"/>
              </a:ext>
            </a:extLst>
          </p:cNvPr>
          <p:cNvSpPr txBox="1"/>
          <p:nvPr/>
        </p:nvSpPr>
        <p:spPr>
          <a:xfrm>
            <a:off x="7306722" y="5403497"/>
            <a:ext cx="432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Servizi basati su </a:t>
            </a:r>
            <a:r>
              <a:rPr lang="it-IT" sz="1200" b="1" dirty="0">
                <a:solidFill>
                  <a:srgbClr val="134193"/>
                </a:solidFill>
                <a:latin typeface="TIM Sans Light" panose="020B0604020202020204" charset="0"/>
              </a:rPr>
              <a:t>tecnologie adeguate </a:t>
            </a:r>
            <a:r>
              <a:rPr lang="it-IT" sz="1200" dirty="0">
                <a:solidFill>
                  <a:srgbClr val="134193"/>
                </a:solidFill>
                <a:latin typeface="TIM Sans Light" panose="020B0604020202020204" charset="0"/>
              </a:rPr>
              <a:t>alle nuove sfide delle minacce cibernetiche</a:t>
            </a:r>
          </a:p>
        </p:txBody>
      </p:sp>
    </p:spTree>
    <p:extLst>
      <p:ext uri="{BB962C8B-B14F-4D97-AF65-F5344CB8AC3E}">
        <p14:creationId xmlns:p14="http://schemas.microsoft.com/office/powerpoint/2010/main" val="621218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2">
            <a:extLst>
              <a:ext uri="{FF2B5EF4-FFF2-40B4-BE49-F238E27FC236}">
                <a16:creationId xmlns:a16="http://schemas.microsoft.com/office/drawing/2014/main" id="{ACAAB448-F307-F742-99FB-AEEE70210645}"/>
              </a:ext>
            </a:extLst>
          </p:cNvPr>
          <p:cNvSpPr txBox="1"/>
          <p:nvPr/>
        </p:nvSpPr>
        <p:spPr>
          <a:xfrm>
            <a:off x="11718524" y="6514635"/>
            <a:ext cx="229953" cy="12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 b="0" i="0" u="none" strike="noStrike" cap="none">
                <a:solidFill>
                  <a:schemeClr val="bg1"/>
                </a:solidFill>
                <a:latin typeface="TIM Sans" panose="02020503040602060503" pitchFamily="18" charset="77"/>
                <a:ea typeface="Arial"/>
                <a:cs typeface="Arial"/>
                <a:sym typeface="Arial"/>
              </a:rPr>
              <a:t>6</a:t>
            </a:fld>
            <a:endParaRPr sz="800" b="0" i="0" u="none" strike="noStrike" cap="none">
              <a:solidFill>
                <a:schemeClr val="bg1"/>
              </a:solidFill>
              <a:latin typeface="TIM Sans" panose="02020503040602060503" pitchFamily="18" charset="77"/>
              <a:ea typeface="Arial"/>
              <a:cs typeface="Arial"/>
              <a:sym typeface="Arial"/>
            </a:endParaRP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F2D60E3E-856F-9346-959D-AFF1BFDDA771}"/>
              </a:ext>
            </a:extLst>
          </p:cNvPr>
          <p:cNvGrpSpPr/>
          <p:nvPr/>
        </p:nvGrpSpPr>
        <p:grpSpPr>
          <a:xfrm>
            <a:off x="0" y="1448615"/>
            <a:ext cx="7573513" cy="514882"/>
            <a:chOff x="0" y="1448615"/>
            <a:chExt cx="7573513" cy="514882"/>
          </a:xfrm>
        </p:grpSpPr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CAEC8F91-04A2-F248-A9F8-12DFB8A631D9}"/>
                </a:ext>
              </a:extLst>
            </p:cNvPr>
            <p:cNvSpPr txBox="1"/>
            <p:nvPr/>
          </p:nvSpPr>
          <p:spPr>
            <a:xfrm>
              <a:off x="2000713" y="1448759"/>
              <a:ext cx="5572800" cy="514738"/>
            </a:xfrm>
            <a:prstGeom prst="rect">
              <a:avLst/>
            </a:prstGeom>
            <a:noFill/>
            <a:ln w="50800">
              <a:solidFill>
                <a:srgbClr val="00B0EF"/>
              </a:solidFill>
              <a:miter lim="800000"/>
            </a:ln>
          </p:spPr>
          <p:txBody>
            <a:bodyPr wrap="square" lIns="108000" tIns="72000" bIns="72000" rtlCol="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Contesto di Riferimento</a:t>
              </a:r>
            </a:p>
          </p:txBody>
        </p:sp>
        <p:cxnSp>
          <p:nvCxnSpPr>
            <p:cNvPr id="4" name="Connettore 4 3">
              <a:extLst>
                <a:ext uri="{FF2B5EF4-FFF2-40B4-BE49-F238E27FC236}">
                  <a16:creationId xmlns:a16="http://schemas.microsoft.com/office/drawing/2014/main" id="{19E4AE24-617D-614C-B7B5-EBE306CDE98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1448615"/>
              <a:ext cx="1876472" cy="500707"/>
            </a:xfrm>
            <a:prstGeom prst="bentConnector3">
              <a:avLst>
                <a:gd name="adj1" fmla="val 78852"/>
              </a:avLst>
            </a:prstGeom>
            <a:ln w="50800">
              <a:solidFill>
                <a:srgbClr val="00B0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147AF547-2BC0-1B4F-A786-6A34FF78E8C6}"/>
                </a:ext>
              </a:extLst>
            </p:cNvPr>
            <p:cNvSpPr/>
            <p:nvPr/>
          </p:nvSpPr>
          <p:spPr>
            <a:xfrm>
              <a:off x="1467555" y="1448615"/>
              <a:ext cx="408917" cy="338554"/>
            </a:xfrm>
            <a:prstGeom prst="rect">
              <a:avLst/>
            </a:prstGeom>
            <a:solidFill>
              <a:srgbClr val="00B0EF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chemeClr val="bg1"/>
                  </a:solidFill>
                  <a:latin typeface="TIM Sans" panose="02020503040602060503" pitchFamily="18" charset="0"/>
                </a:rPr>
                <a:t>1</a:t>
              </a:r>
            </a:p>
          </p:txBody>
        </p:sp>
      </p:grpSp>
      <p:grpSp>
        <p:nvGrpSpPr>
          <p:cNvPr id="3" name="Gruppo 2">
            <a:extLst>
              <a:ext uri="{FF2B5EF4-FFF2-40B4-BE49-F238E27FC236}">
                <a16:creationId xmlns:a16="http://schemas.microsoft.com/office/drawing/2014/main" id="{E5630AE1-5B1B-8946-AE6D-0CCB2E9FF9C1}"/>
              </a:ext>
            </a:extLst>
          </p:cNvPr>
          <p:cNvGrpSpPr/>
          <p:nvPr/>
        </p:nvGrpSpPr>
        <p:grpSpPr>
          <a:xfrm>
            <a:off x="0" y="2268859"/>
            <a:ext cx="7573515" cy="527130"/>
            <a:chOff x="0" y="2268859"/>
            <a:chExt cx="7573515" cy="527130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D07BE20B-037F-2446-BFD3-57E38AFCAF2A}"/>
                </a:ext>
              </a:extLst>
            </p:cNvPr>
            <p:cNvSpPr/>
            <p:nvPr/>
          </p:nvSpPr>
          <p:spPr>
            <a:xfrm>
              <a:off x="2000715" y="2268859"/>
              <a:ext cx="5572800" cy="514738"/>
            </a:xfrm>
            <a:prstGeom prst="rect">
              <a:avLst/>
            </a:prstGeom>
            <a:noFill/>
            <a:ln w="50800">
              <a:solidFill>
                <a:srgbClr val="FF3BB4"/>
              </a:solidFill>
            </a:ln>
          </p:spPr>
          <p:txBody>
            <a:bodyPr wrap="square" lIns="108000" tIns="72000" bIns="7200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Introduzione RTI</a:t>
              </a:r>
            </a:p>
          </p:txBody>
        </p:sp>
        <p:cxnSp>
          <p:nvCxnSpPr>
            <p:cNvPr id="32" name="Connettore 4 31">
              <a:extLst>
                <a:ext uri="{FF2B5EF4-FFF2-40B4-BE49-F238E27FC236}">
                  <a16:creationId xmlns:a16="http://schemas.microsoft.com/office/drawing/2014/main" id="{91F95591-F781-EE4D-B4AB-B2BD795F4F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2283993"/>
              <a:ext cx="1876472" cy="511996"/>
            </a:xfrm>
            <a:prstGeom prst="bentConnector3">
              <a:avLst>
                <a:gd name="adj1" fmla="val 79087"/>
              </a:avLst>
            </a:prstGeom>
            <a:ln w="50800">
              <a:solidFill>
                <a:srgbClr val="FF3B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ttangolo 36">
              <a:extLst>
                <a:ext uri="{FF2B5EF4-FFF2-40B4-BE49-F238E27FC236}">
                  <a16:creationId xmlns:a16="http://schemas.microsoft.com/office/drawing/2014/main" id="{4F988E25-A101-224B-B2C0-1763630998D1}"/>
                </a:ext>
              </a:extLst>
            </p:cNvPr>
            <p:cNvSpPr/>
            <p:nvPr/>
          </p:nvSpPr>
          <p:spPr>
            <a:xfrm>
              <a:off x="1467555" y="2283993"/>
              <a:ext cx="408917" cy="338554"/>
            </a:xfrm>
            <a:prstGeom prst="rect">
              <a:avLst/>
            </a:prstGeom>
            <a:solidFill>
              <a:srgbClr val="FF3BB4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chemeClr val="bg1"/>
                  </a:solidFill>
                  <a:latin typeface="TIM Sans" panose="02020503040602060503" pitchFamily="18" charset="0"/>
                </a:rPr>
                <a:t>2</a:t>
              </a:r>
            </a:p>
          </p:txBody>
        </p: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DE5A012F-94A2-AF4D-818C-1A0A37CB4347}"/>
              </a:ext>
            </a:extLst>
          </p:cNvPr>
          <p:cNvGrpSpPr/>
          <p:nvPr/>
        </p:nvGrpSpPr>
        <p:grpSpPr>
          <a:xfrm>
            <a:off x="-11017" y="3103135"/>
            <a:ext cx="7584530" cy="514738"/>
            <a:chOff x="-11017" y="3103135"/>
            <a:chExt cx="7584530" cy="514738"/>
          </a:xfrm>
        </p:grpSpPr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9D48D916-0EF6-E94E-B3AD-0A77FACF390F}"/>
                </a:ext>
              </a:extLst>
            </p:cNvPr>
            <p:cNvSpPr/>
            <p:nvPr/>
          </p:nvSpPr>
          <p:spPr>
            <a:xfrm>
              <a:off x="2000713" y="3103135"/>
              <a:ext cx="5572800" cy="514738"/>
            </a:xfrm>
            <a:prstGeom prst="rect">
              <a:avLst/>
            </a:prstGeom>
            <a:solidFill>
              <a:srgbClr val="FFC004"/>
            </a:solidFill>
            <a:ln w="50800">
              <a:solidFill>
                <a:srgbClr val="FFC003"/>
              </a:solidFill>
              <a:miter lim="800000"/>
            </a:ln>
          </p:spPr>
          <p:txBody>
            <a:bodyPr wrap="square" lIns="108000" tIns="72000" bIns="7200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Servizi di Sicurezza da Remoto</a:t>
              </a:r>
            </a:p>
          </p:txBody>
        </p:sp>
        <p:cxnSp>
          <p:nvCxnSpPr>
            <p:cNvPr id="33" name="Connettore 4 32">
              <a:extLst>
                <a:ext uri="{FF2B5EF4-FFF2-40B4-BE49-F238E27FC236}">
                  <a16:creationId xmlns:a16="http://schemas.microsoft.com/office/drawing/2014/main" id="{87135251-F2AD-4142-B183-45012AA324E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1017" y="3111180"/>
              <a:ext cx="1876472" cy="497608"/>
            </a:xfrm>
            <a:prstGeom prst="bentConnector3">
              <a:avLst>
                <a:gd name="adj1" fmla="val 78709"/>
              </a:avLst>
            </a:prstGeom>
            <a:ln w="50800">
              <a:solidFill>
                <a:srgbClr val="FFC0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ttangolo 37">
              <a:extLst>
                <a:ext uri="{FF2B5EF4-FFF2-40B4-BE49-F238E27FC236}">
                  <a16:creationId xmlns:a16="http://schemas.microsoft.com/office/drawing/2014/main" id="{EDC9684F-E9A3-454D-B6DD-6528CDCB49D2}"/>
                </a:ext>
              </a:extLst>
            </p:cNvPr>
            <p:cNvSpPr/>
            <p:nvPr/>
          </p:nvSpPr>
          <p:spPr>
            <a:xfrm>
              <a:off x="1467555" y="3108082"/>
              <a:ext cx="408917" cy="338554"/>
            </a:xfrm>
            <a:prstGeom prst="rect">
              <a:avLst/>
            </a:prstGeom>
            <a:solidFill>
              <a:srgbClr val="FFC003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chemeClr val="bg1"/>
                  </a:solidFill>
                  <a:latin typeface="TIM Sans" panose="02020503040602060503" pitchFamily="18" charset="0"/>
                </a:rPr>
                <a:t>3</a:t>
              </a:r>
            </a:p>
          </p:txBody>
        </p:sp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B3ECA461-9DB2-BB40-B53D-7A2C89F562B5}"/>
              </a:ext>
            </a:extLst>
          </p:cNvPr>
          <p:cNvGrpSpPr/>
          <p:nvPr/>
        </p:nvGrpSpPr>
        <p:grpSpPr>
          <a:xfrm>
            <a:off x="0" y="3932171"/>
            <a:ext cx="7573513" cy="519979"/>
            <a:chOff x="0" y="3932171"/>
            <a:chExt cx="7573513" cy="519979"/>
          </a:xfrm>
        </p:grpSpPr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C32E5F40-3938-9647-A202-049088760CD3}"/>
                </a:ext>
              </a:extLst>
            </p:cNvPr>
            <p:cNvSpPr txBox="1"/>
            <p:nvPr/>
          </p:nvSpPr>
          <p:spPr>
            <a:xfrm>
              <a:off x="2000713" y="3937412"/>
              <a:ext cx="5572800" cy="514738"/>
            </a:xfrm>
            <a:prstGeom prst="rect">
              <a:avLst/>
            </a:prstGeom>
            <a:noFill/>
            <a:ln w="50800">
              <a:solidFill>
                <a:srgbClr val="FF0000"/>
              </a:solidFill>
              <a:miter lim="800000"/>
            </a:ln>
          </p:spPr>
          <p:txBody>
            <a:bodyPr wrap="square" lIns="108000" tIns="72000" bIns="72000" rtlCol="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Modalità di Attivazione dei Servizi</a:t>
              </a:r>
            </a:p>
          </p:txBody>
        </p:sp>
        <p:cxnSp>
          <p:nvCxnSpPr>
            <p:cNvPr id="34" name="Connettore 4 33">
              <a:extLst>
                <a:ext uri="{FF2B5EF4-FFF2-40B4-BE49-F238E27FC236}">
                  <a16:creationId xmlns:a16="http://schemas.microsoft.com/office/drawing/2014/main" id="{4AB6E592-99FA-7D4A-995E-51D3607A1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948702"/>
              <a:ext cx="1876472" cy="503448"/>
            </a:xfrm>
            <a:prstGeom prst="bentConnector3">
              <a:avLst>
                <a:gd name="adj1" fmla="val 79087"/>
              </a:avLst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ttangolo 38">
              <a:extLst>
                <a:ext uri="{FF2B5EF4-FFF2-40B4-BE49-F238E27FC236}">
                  <a16:creationId xmlns:a16="http://schemas.microsoft.com/office/drawing/2014/main" id="{7731B310-16DA-464F-B077-BF7D3E450463}"/>
                </a:ext>
              </a:extLst>
            </p:cNvPr>
            <p:cNvSpPr/>
            <p:nvPr/>
          </p:nvSpPr>
          <p:spPr>
            <a:xfrm>
              <a:off x="1467555" y="3932171"/>
              <a:ext cx="408917" cy="338554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chemeClr val="bg1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chemeClr val="bg1"/>
                  </a:solidFill>
                  <a:latin typeface="TIM Sans" panose="02020503040602060503" pitchFamily="18" charset="0"/>
                </a:rPr>
                <a:t>4</a:t>
              </a:r>
            </a:p>
          </p:txBody>
        </p: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E07EBD33-5B3A-074D-A325-9538477D5598}"/>
              </a:ext>
            </a:extLst>
          </p:cNvPr>
          <p:cNvGrpSpPr/>
          <p:nvPr/>
        </p:nvGrpSpPr>
        <p:grpSpPr>
          <a:xfrm>
            <a:off x="0" y="4767549"/>
            <a:ext cx="7573513" cy="518876"/>
            <a:chOff x="0" y="4767549"/>
            <a:chExt cx="7573513" cy="518876"/>
          </a:xfrm>
        </p:grpSpPr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8DEFE7E6-3995-6B43-8229-D1F952860E88}"/>
                </a:ext>
              </a:extLst>
            </p:cNvPr>
            <p:cNvSpPr txBox="1"/>
            <p:nvPr/>
          </p:nvSpPr>
          <p:spPr>
            <a:xfrm>
              <a:off x="2000713" y="4771687"/>
              <a:ext cx="5572800" cy="514738"/>
            </a:xfrm>
            <a:prstGeom prst="rect">
              <a:avLst/>
            </a:prstGeom>
            <a:noFill/>
            <a:ln w="50800">
              <a:solidFill>
                <a:srgbClr val="DAF120"/>
              </a:solidFill>
              <a:miter lim="800000"/>
            </a:ln>
          </p:spPr>
          <p:txBody>
            <a:bodyPr wrap="square" lIns="108000" tIns="72000" bIns="72000" rtlCol="0" anchor="ctr" anchorCtr="0">
              <a:spAutoFit/>
            </a:bodyPr>
            <a:lstStyle/>
            <a:p>
              <a:r>
                <a:rPr lang="it-IT" sz="2400" b="1" dirty="0">
                  <a:solidFill>
                    <a:schemeClr val="bg1"/>
                  </a:solidFill>
                  <a:latin typeface="TIM Sans" panose="02020503040602060503" pitchFamily="18" charset="0"/>
                </a:rPr>
                <a:t>Allegato Tecnico</a:t>
              </a:r>
            </a:p>
          </p:txBody>
        </p:sp>
        <p:cxnSp>
          <p:nvCxnSpPr>
            <p:cNvPr id="35" name="Connettore 4 34">
              <a:extLst>
                <a:ext uri="{FF2B5EF4-FFF2-40B4-BE49-F238E27FC236}">
                  <a16:creationId xmlns:a16="http://schemas.microsoft.com/office/drawing/2014/main" id="{F41F67A0-AD0B-6841-B842-73E4A8559A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4782976"/>
              <a:ext cx="1876472" cy="492159"/>
            </a:xfrm>
            <a:prstGeom prst="bentConnector3">
              <a:avLst>
                <a:gd name="adj1" fmla="val 78709"/>
              </a:avLst>
            </a:prstGeom>
            <a:ln w="50800">
              <a:solidFill>
                <a:srgbClr val="DAF1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C58536D2-072E-6C4C-ADC3-3CFA07EC95B5}"/>
                </a:ext>
              </a:extLst>
            </p:cNvPr>
            <p:cNvSpPr/>
            <p:nvPr/>
          </p:nvSpPr>
          <p:spPr>
            <a:xfrm>
              <a:off x="1467555" y="4767549"/>
              <a:ext cx="408917" cy="338554"/>
            </a:xfrm>
            <a:prstGeom prst="rect">
              <a:avLst/>
            </a:prstGeom>
            <a:solidFill>
              <a:srgbClr val="DAF120"/>
            </a:solidFill>
            <a:ln>
              <a:noFill/>
            </a:ln>
          </p:spPr>
          <p:txBody>
            <a:bodyPr wrap="square" anchor="ctr" anchorCtr="0">
              <a:spAutoFit/>
            </a:bodyPr>
            <a:lstStyle/>
            <a:p>
              <a:r>
                <a:rPr lang="it-IT" sz="1600" b="1" baseline="30000">
                  <a:solidFill>
                    <a:srgbClr val="134193"/>
                  </a:solidFill>
                  <a:latin typeface="TIM Sans" panose="02020503040602060503" pitchFamily="18" charset="0"/>
                </a:rPr>
                <a:t>#</a:t>
              </a:r>
              <a:r>
                <a:rPr lang="it-IT" sz="1600" b="1">
                  <a:solidFill>
                    <a:srgbClr val="134193"/>
                  </a:solidFill>
                  <a:latin typeface="TIM Sans" panose="02020503040602060503" pitchFamily="18" charset="0"/>
                </a:rPr>
                <a:t>5</a:t>
              </a:r>
            </a:p>
          </p:txBody>
        </p:sp>
      </p:grpSp>
      <p:sp>
        <p:nvSpPr>
          <p:cNvPr id="22" name="Titolo 1">
            <a:extLst>
              <a:ext uri="{FF2B5EF4-FFF2-40B4-BE49-F238E27FC236}">
                <a16:creationId xmlns:a16="http://schemas.microsoft.com/office/drawing/2014/main" id="{45A2B9C4-93AA-8740-9CAB-C3D3C5342948}"/>
              </a:ext>
            </a:extLst>
          </p:cNvPr>
          <p:cNvSpPr txBox="1">
            <a:spLocks/>
          </p:cNvSpPr>
          <p:nvPr/>
        </p:nvSpPr>
        <p:spPr>
          <a:xfrm>
            <a:off x="320430" y="335815"/>
            <a:ext cx="3575139" cy="5096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>
                <a:solidFill>
                  <a:schemeClr val="bg1"/>
                </a:solidFill>
                <a:latin typeface="TIM Sans Medium" panose="02020503040602060503" pitchFamily="18" charset="0"/>
              </a:rPr>
              <a:t>Indice</a:t>
            </a:r>
          </a:p>
        </p:txBody>
      </p:sp>
    </p:spTree>
    <p:extLst>
      <p:ext uri="{BB962C8B-B14F-4D97-AF65-F5344CB8AC3E}">
        <p14:creationId xmlns:p14="http://schemas.microsoft.com/office/powerpoint/2010/main" val="2560353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olo 1">
            <a:extLst>
              <a:ext uri="{FF2B5EF4-FFF2-40B4-BE49-F238E27FC236}">
                <a16:creationId xmlns:a16="http://schemas.microsoft.com/office/drawing/2014/main" id="{56A268B8-9F05-CD4F-AA9F-19FD7A6F96E1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6219614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200" dirty="0">
                <a:solidFill>
                  <a:srgbClr val="283481"/>
                </a:solidFill>
                <a:latin typeface="TIM Sans Medium" panose="02020503040602060503" pitchFamily="18" charset="0"/>
              </a:rPr>
              <a:t>Servizi di Sicurezza da Remoto – Overview</a:t>
            </a:r>
          </a:p>
        </p:txBody>
      </p:sp>
      <p:sp>
        <p:nvSpPr>
          <p:cNvPr id="61" name="Segnaposto testo 19">
            <a:extLst>
              <a:ext uri="{FF2B5EF4-FFF2-40B4-BE49-F238E27FC236}">
                <a16:creationId xmlns:a16="http://schemas.microsoft.com/office/drawing/2014/main" id="{D7CA0E1B-0568-BE45-A939-718EBB119CB4}"/>
              </a:ext>
            </a:extLst>
          </p:cNvPr>
          <p:cNvSpPr txBox="1">
            <a:spLocks/>
          </p:cNvSpPr>
          <p:nvPr/>
        </p:nvSpPr>
        <p:spPr>
          <a:xfrm>
            <a:off x="678723" y="847146"/>
            <a:ext cx="9290900" cy="8589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None/>
            </a:pP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Di seguito sono riportate le </a:t>
            </a:r>
            <a:r>
              <a:rPr lang="it-IT" sz="1330" b="1" dirty="0">
                <a:solidFill>
                  <a:srgbClr val="134193"/>
                </a:solidFill>
                <a:latin typeface="TIM Sans Light" panose="020B0604020202020204" charset="0"/>
              </a:rPr>
              <a:t>attività concordate </a:t>
            </a: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che verranno svolte dalle diverse aziende facenti parte dell’RTI precedentemente descritto, le quali possono offrire una soluzione completa e di elevatissimo livello, garantita dalla fornitura di prodotti innovativi </a:t>
            </a:r>
            <a:r>
              <a:rPr lang="it-IT" sz="1330" b="1" dirty="0">
                <a:solidFill>
                  <a:srgbClr val="134193"/>
                </a:solidFill>
                <a:latin typeface="TIM Sans Light" panose="020B0604020202020204" charset="0"/>
              </a:rPr>
              <a:t>best in class</a:t>
            </a: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, dalla professionalità e competenze delle risorse disponibili e da una consolidata </a:t>
            </a:r>
            <a:r>
              <a:rPr lang="it-IT" sz="1330" b="1" dirty="0">
                <a:solidFill>
                  <a:srgbClr val="134193"/>
                </a:solidFill>
                <a:latin typeface="TIM Sans Light" panose="020B0604020202020204" charset="0"/>
              </a:rPr>
              <a:t>capacità metodologica ed organizzativa</a:t>
            </a:r>
            <a:r>
              <a:rPr lang="it-IT" sz="1330" dirty="0">
                <a:solidFill>
                  <a:srgbClr val="134193"/>
                </a:solidFill>
                <a:latin typeface="TIM Sans Light" panose="020B0604020202020204" charset="0"/>
              </a:rPr>
              <a:t>.</a:t>
            </a:r>
          </a:p>
        </p:txBody>
      </p:sp>
      <p:cxnSp>
        <p:nvCxnSpPr>
          <p:cNvPr id="36" name="Connettore 4 3">
            <a:extLst>
              <a:ext uri="{FF2B5EF4-FFF2-40B4-BE49-F238E27FC236}">
                <a16:creationId xmlns:a16="http://schemas.microsoft.com/office/drawing/2014/main" id="{D0420B2A-E4FA-473A-A09D-D3A4113054A0}"/>
              </a:ext>
            </a:extLst>
          </p:cNvPr>
          <p:cNvCxnSpPr/>
          <p:nvPr/>
        </p:nvCxnSpPr>
        <p:spPr>
          <a:xfrm rot="5400000" flipH="1" flipV="1">
            <a:off x="10349948" y="1"/>
            <a:ext cx="1563756" cy="1563756"/>
          </a:xfrm>
          <a:prstGeom prst="bentConnector3">
            <a:avLst/>
          </a:prstGeom>
          <a:ln w="50800">
            <a:solidFill>
              <a:srgbClr val="FFC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53DABDBB-FB17-46BD-AE34-E2633C496604}"/>
              </a:ext>
            </a:extLst>
          </p:cNvPr>
          <p:cNvGrpSpPr/>
          <p:nvPr/>
        </p:nvGrpSpPr>
        <p:grpSpPr>
          <a:xfrm>
            <a:off x="840505" y="2035716"/>
            <a:ext cx="3221966" cy="540000"/>
            <a:chOff x="840505" y="2035716"/>
            <a:chExt cx="3221966" cy="540000"/>
          </a:xfrm>
        </p:grpSpPr>
        <p:sp>
          <p:nvSpPr>
            <p:cNvPr id="72" name="Segnaposto testo 13">
              <a:extLst>
                <a:ext uri="{FF2B5EF4-FFF2-40B4-BE49-F238E27FC236}">
                  <a16:creationId xmlns:a16="http://schemas.microsoft.com/office/drawing/2014/main" id="{4276F720-5916-4F2F-A3B6-19D9ED57CF2E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2156294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r>
                <a:rPr lang="it-IT" sz="1100" dirty="0">
                  <a:solidFill>
                    <a:srgbClr val="00468F"/>
                  </a:solidFill>
                  <a:latin typeface="TIM Sans" panose="02020503040602060503" pitchFamily="18" charset="77"/>
                </a:rPr>
                <a:t>Security Operation Center (SOC)</a:t>
              </a:r>
            </a:p>
          </p:txBody>
        </p:sp>
        <p:grpSp>
          <p:nvGrpSpPr>
            <p:cNvPr id="3" name="Gruppo 2">
              <a:extLst>
                <a:ext uri="{FF2B5EF4-FFF2-40B4-BE49-F238E27FC236}">
                  <a16:creationId xmlns:a16="http://schemas.microsoft.com/office/drawing/2014/main" id="{BCF3F534-BFC0-4DCA-938A-5CC0D7C98B05}"/>
                </a:ext>
              </a:extLst>
            </p:cNvPr>
            <p:cNvGrpSpPr/>
            <p:nvPr/>
          </p:nvGrpSpPr>
          <p:grpSpPr>
            <a:xfrm>
              <a:off x="840505" y="2035716"/>
              <a:ext cx="665617" cy="540000"/>
              <a:chOff x="1355415" y="2035716"/>
              <a:chExt cx="665617" cy="540000"/>
            </a:xfrm>
          </p:grpSpPr>
          <p:cxnSp>
            <p:nvCxnSpPr>
              <p:cNvPr id="76" name="Connettore 1 11">
                <a:extLst>
                  <a:ext uri="{FF2B5EF4-FFF2-40B4-BE49-F238E27FC236}">
                    <a16:creationId xmlns:a16="http://schemas.microsoft.com/office/drawing/2014/main" id="{A2976DDD-DDF7-48C0-8803-35B5898BA15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2035716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grpSp>
            <p:nvGrpSpPr>
              <p:cNvPr id="2" name="Gruppo 1">
                <a:extLst>
                  <a:ext uri="{FF2B5EF4-FFF2-40B4-BE49-F238E27FC236}">
                    <a16:creationId xmlns:a16="http://schemas.microsoft.com/office/drawing/2014/main" id="{29F3AAA6-C49F-4915-84BD-1FC66138ED29}"/>
                  </a:ext>
                </a:extLst>
              </p:cNvPr>
              <p:cNvGrpSpPr/>
              <p:nvPr/>
            </p:nvGrpSpPr>
            <p:grpSpPr>
              <a:xfrm>
                <a:off x="1355415" y="2035716"/>
                <a:ext cx="540000" cy="540000"/>
                <a:chOff x="1192394" y="2035716"/>
                <a:chExt cx="540000" cy="540000"/>
              </a:xfrm>
            </p:grpSpPr>
            <p:sp>
              <p:nvSpPr>
                <p:cNvPr id="77" name="Rettangolo 76">
                  <a:extLst>
                    <a:ext uri="{FF2B5EF4-FFF2-40B4-BE49-F238E27FC236}">
                      <a16:creationId xmlns:a16="http://schemas.microsoft.com/office/drawing/2014/main" id="{2CE3CBF6-DF28-437A-96A8-725F88B13F1A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600"/>
                </a:p>
              </p:txBody>
            </p:sp>
            <p:sp>
              <p:nvSpPr>
                <p:cNvPr id="87" name="Rettangolo 86">
                  <a:extLst>
                    <a:ext uri="{FF2B5EF4-FFF2-40B4-BE49-F238E27FC236}">
                      <a16:creationId xmlns:a16="http://schemas.microsoft.com/office/drawing/2014/main" id="{7204D8D6-5E3C-4EE0-8E73-FE9E1B7DA6D9}"/>
                    </a:ext>
                  </a:extLst>
                </p:cNvPr>
                <p:cNvSpPr/>
                <p:nvPr/>
              </p:nvSpPr>
              <p:spPr>
                <a:xfrm>
                  <a:off x="1222585" y="2136439"/>
                  <a:ext cx="479618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it-IT" sz="1400" baseline="300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#</a:t>
                  </a:r>
                  <a:r>
                    <a:rPr lang="it-IT" sz="16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01</a:t>
                  </a:r>
                  <a:endParaRPr lang="it-IT" sz="1600" dirty="0"/>
                </a:p>
              </p:txBody>
            </p:sp>
          </p:grpSp>
        </p:grpSp>
      </p:grp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6BE8AADD-DC5D-4C09-B35B-1016437F138F}"/>
              </a:ext>
            </a:extLst>
          </p:cNvPr>
          <p:cNvGrpSpPr/>
          <p:nvPr/>
        </p:nvGrpSpPr>
        <p:grpSpPr>
          <a:xfrm>
            <a:off x="840505" y="2816551"/>
            <a:ext cx="3221966" cy="540000"/>
            <a:chOff x="840505" y="2801479"/>
            <a:chExt cx="3221966" cy="540000"/>
          </a:xfrm>
        </p:grpSpPr>
        <p:grpSp>
          <p:nvGrpSpPr>
            <p:cNvPr id="4" name="Gruppo 3">
              <a:extLst>
                <a:ext uri="{FF2B5EF4-FFF2-40B4-BE49-F238E27FC236}">
                  <a16:creationId xmlns:a16="http://schemas.microsoft.com/office/drawing/2014/main" id="{02CD3A35-C2C1-4D5C-B1CF-6E67D0E29945}"/>
                </a:ext>
              </a:extLst>
            </p:cNvPr>
            <p:cNvGrpSpPr/>
            <p:nvPr/>
          </p:nvGrpSpPr>
          <p:grpSpPr>
            <a:xfrm>
              <a:off x="840505" y="2801479"/>
              <a:ext cx="665617" cy="540000"/>
              <a:chOff x="1355415" y="2839269"/>
              <a:chExt cx="665617" cy="540000"/>
            </a:xfrm>
          </p:grpSpPr>
          <p:grpSp>
            <p:nvGrpSpPr>
              <p:cNvPr id="91" name="Gruppo 90">
                <a:extLst>
                  <a:ext uri="{FF2B5EF4-FFF2-40B4-BE49-F238E27FC236}">
                    <a16:creationId xmlns:a16="http://schemas.microsoft.com/office/drawing/2014/main" id="{81545F5D-4E19-4F00-B293-C0B9C2BF1D52}"/>
                  </a:ext>
                </a:extLst>
              </p:cNvPr>
              <p:cNvGrpSpPr/>
              <p:nvPr/>
            </p:nvGrpSpPr>
            <p:grpSpPr>
              <a:xfrm>
                <a:off x="1355415" y="2839269"/>
                <a:ext cx="540000" cy="540000"/>
                <a:chOff x="1192394" y="2035716"/>
                <a:chExt cx="540000" cy="540000"/>
              </a:xfrm>
            </p:grpSpPr>
            <p:sp>
              <p:nvSpPr>
                <p:cNvPr id="92" name="Rettangolo 91">
                  <a:extLst>
                    <a:ext uri="{FF2B5EF4-FFF2-40B4-BE49-F238E27FC236}">
                      <a16:creationId xmlns:a16="http://schemas.microsoft.com/office/drawing/2014/main" id="{96083233-3600-4161-B69E-D67C1554D35C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C0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600" dirty="0"/>
                </a:p>
              </p:txBody>
            </p:sp>
            <p:sp>
              <p:nvSpPr>
                <p:cNvPr id="93" name="Rettangolo 92">
                  <a:extLst>
                    <a:ext uri="{FF2B5EF4-FFF2-40B4-BE49-F238E27FC236}">
                      <a16:creationId xmlns:a16="http://schemas.microsoft.com/office/drawing/2014/main" id="{2CD23137-8044-48AB-8749-A0F1DBDDE8F5}"/>
                    </a:ext>
                  </a:extLst>
                </p:cNvPr>
                <p:cNvSpPr/>
                <p:nvPr/>
              </p:nvSpPr>
              <p:spPr>
                <a:xfrm>
                  <a:off x="1219379" y="2136439"/>
                  <a:ext cx="486030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it-IT" sz="1400" baseline="300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#</a:t>
                  </a:r>
                  <a:r>
                    <a:rPr lang="it-IT" sz="16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02</a:t>
                  </a:r>
                  <a:endParaRPr lang="it-IT" sz="1600" dirty="0"/>
                </a:p>
              </p:txBody>
            </p:sp>
          </p:grpSp>
          <p:cxnSp>
            <p:nvCxnSpPr>
              <p:cNvPr id="103" name="Connettore 1 11">
                <a:extLst>
                  <a:ext uri="{FF2B5EF4-FFF2-40B4-BE49-F238E27FC236}">
                    <a16:creationId xmlns:a16="http://schemas.microsoft.com/office/drawing/2014/main" id="{6EDCFA79-44B0-46E3-9C50-75B1A47817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2839269"/>
                <a:ext cx="0" cy="540000"/>
              </a:xfrm>
              <a:prstGeom prst="line">
                <a:avLst/>
              </a:prstGeom>
              <a:ln w="28575">
                <a:solidFill>
                  <a:srgbClr val="FFC00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107" name="Segnaposto testo 13">
              <a:extLst>
                <a:ext uri="{FF2B5EF4-FFF2-40B4-BE49-F238E27FC236}">
                  <a16:creationId xmlns:a16="http://schemas.microsoft.com/office/drawing/2014/main" id="{CD55F8C4-7795-4CA7-9CE2-46119B3DCB5A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2922057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r>
                <a:rPr lang="it-IT" sz="1100" dirty="0">
                  <a:solidFill>
                    <a:srgbClr val="00468F"/>
                  </a:solidFill>
                  <a:latin typeface="TIM Sans" panose="02020503040602060503" pitchFamily="18" charset="77"/>
                </a:rPr>
                <a:t>Next Generation Firewall (NGFW)</a:t>
              </a:r>
            </a:p>
          </p:txBody>
        </p:sp>
      </p:grpSp>
      <p:grpSp>
        <p:nvGrpSpPr>
          <p:cNvPr id="10" name="Gruppo 9">
            <a:extLst>
              <a:ext uri="{FF2B5EF4-FFF2-40B4-BE49-F238E27FC236}">
                <a16:creationId xmlns:a16="http://schemas.microsoft.com/office/drawing/2014/main" id="{DE9D4E83-3FAB-4E82-9F36-1EFE684089FB}"/>
              </a:ext>
            </a:extLst>
          </p:cNvPr>
          <p:cNvGrpSpPr/>
          <p:nvPr/>
        </p:nvGrpSpPr>
        <p:grpSpPr>
          <a:xfrm>
            <a:off x="840505" y="3597386"/>
            <a:ext cx="3221966" cy="540000"/>
            <a:chOff x="840505" y="3567242"/>
            <a:chExt cx="3221966" cy="540000"/>
          </a:xfrm>
        </p:grpSpPr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6EDEDFCD-8FD5-4986-8C7F-8167974008F1}"/>
                </a:ext>
              </a:extLst>
            </p:cNvPr>
            <p:cNvGrpSpPr/>
            <p:nvPr/>
          </p:nvGrpSpPr>
          <p:grpSpPr>
            <a:xfrm>
              <a:off x="840505" y="3567242"/>
              <a:ext cx="665617" cy="540000"/>
              <a:chOff x="1355415" y="3562381"/>
              <a:chExt cx="665617" cy="540000"/>
            </a:xfrm>
          </p:grpSpPr>
          <p:grpSp>
            <p:nvGrpSpPr>
              <p:cNvPr id="94" name="Gruppo 93">
                <a:extLst>
                  <a:ext uri="{FF2B5EF4-FFF2-40B4-BE49-F238E27FC236}">
                    <a16:creationId xmlns:a16="http://schemas.microsoft.com/office/drawing/2014/main" id="{CEA693FE-C2F2-433D-8C49-70326DBB6B07}"/>
                  </a:ext>
                </a:extLst>
              </p:cNvPr>
              <p:cNvGrpSpPr/>
              <p:nvPr/>
            </p:nvGrpSpPr>
            <p:grpSpPr>
              <a:xfrm>
                <a:off x="1355415" y="3562381"/>
                <a:ext cx="540000" cy="540000"/>
                <a:chOff x="1192394" y="2035716"/>
                <a:chExt cx="540000" cy="540000"/>
              </a:xfrm>
            </p:grpSpPr>
            <p:sp>
              <p:nvSpPr>
                <p:cNvPr id="95" name="Rettangolo 94">
                  <a:extLst>
                    <a:ext uri="{FF2B5EF4-FFF2-40B4-BE49-F238E27FC236}">
                      <a16:creationId xmlns:a16="http://schemas.microsoft.com/office/drawing/2014/main" id="{442DFBE2-D9ED-45A3-B2BB-457D647A9519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600"/>
                </a:p>
              </p:txBody>
            </p:sp>
            <p:sp>
              <p:nvSpPr>
                <p:cNvPr id="96" name="Rettangolo 95">
                  <a:extLst>
                    <a:ext uri="{FF2B5EF4-FFF2-40B4-BE49-F238E27FC236}">
                      <a16:creationId xmlns:a16="http://schemas.microsoft.com/office/drawing/2014/main" id="{1C043F6E-B1C2-4277-9A73-BF686EE5E26F}"/>
                    </a:ext>
                  </a:extLst>
                </p:cNvPr>
                <p:cNvSpPr/>
                <p:nvPr/>
              </p:nvSpPr>
              <p:spPr>
                <a:xfrm>
                  <a:off x="1219379" y="2136439"/>
                  <a:ext cx="486030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it-IT" sz="1400" baseline="300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#</a:t>
                  </a:r>
                  <a:r>
                    <a:rPr lang="it-IT" sz="16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03</a:t>
                  </a:r>
                  <a:endParaRPr lang="it-IT" sz="1600" dirty="0"/>
                </a:p>
              </p:txBody>
            </p:sp>
          </p:grpSp>
          <p:cxnSp>
            <p:nvCxnSpPr>
              <p:cNvPr id="104" name="Connettore 1 11">
                <a:extLst>
                  <a:ext uri="{FF2B5EF4-FFF2-40B4-BE49-F238E27FC236}">
                    <a16:creationId xmlns:a16="http://schemas.microsoft.com/office/drawing/2014/main" id="{DA0B9882-AF6E-4BCA-B9B5-8C4936683B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3562381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108" name="Segnaposto testo 13">
              <a:extLst>
                <a:ext uri="{FF2B5EF4-FFF2-40B4-BE49-F238E27FC236}">
                  <a16:creationId xmlns:a16="http://schemas.microsoft.com/office/drawing/2014/main" id="{A4572E39-D349-4880-83F1-1BC3F8558F38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3687820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r>
                <a:rPr lang="it-IT" sz="1100" dirty="0">
                  <a:solidFill>
                    <a:srgbClr val="00468F"/>
                  </a:solidFill>
                  <a:latin typeface="TIM Sans" panose="02020503040602060503" pitchFamily="18" charset="77"/>
                </a:rPr>
                <a:t>Web Application Firewall (WAF)</a:t>
              </a:r>
            </a:p>
          </p:txBody>
        </p:sp>
      </p:grpSp>
      <p:grpSp>
        <p:nvGrpSpPr>
          <p:cNvPr id="9" name="Gruppo 8">
            <a:extLst>
              <a:ext uri="{FF2B5EF4-FFF2-40B4-BE49-F238E27FC236}">
                <a16:creationId xmlns:a16="http://schemas.microsoft.com/office/drawing/2014/main" id="{DEB969AE-A7BB-4AA6-A678-621A8FF4F604}"/>
              </a:ext>
            </a:extLst>
          </p:cNvPr>
          <p:cNvGrpSpPr/>
          <p:nvPr/>
        </p:nvGrpSpPr>
        <p:grpSpPr>
          <a:xfrm>
            <a:off x="840505" y="4378221"/>
            <a:ext cx="3221966" cy="540000"/>
            <a:chOff x="840505" y="4333005"/>
            <a:chExt cx="3221966" cy="540000"/>
          </a:xfrm>
        </p:grpSpPr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32BF2583-5234-4158-986C-932CD587D4D9}"/>
                </a:ext>
              </a:extLst>
            </p:cNvPr>
            <p:cNvGrpSpPr/>
            <p:nvPr/>
          </p:nvGrpSpPr>
          <p:grpSpPr>
            <a:xfrm>
              <a:off x="840505" y="4333005"/>
              <a:ext cx="665617" cy="540000"/>
              <a:chOff x="1355415" y="4381823"/>
              <a:chExt cx="665617" cy="540000"/>
            </a:xfrm>
          </p:grpSpPr>
          <p:grpSp>
            <p:nvGrpSpPr>
              <p:cNvPr id="97" name="Gruppo 96">
                <a:extLst>
                  <a:ext uri="{FF2B5EF4-FFF2-40B4-BE49-F238E27FC236}">
                    <a16:creationId xmlns:a16="http://schemas.microsoft.com/office/drawing/2014/main" id="{114E67C3-1BD0-4DEA-B747-36F125C33EE7}"/>
                  </a:ext>
                </a:extLst>
              </p:cNvPr>
              <p:cNvGrpSpPr/>
              <p:nvPr/>
            </p:nvGrpSpPr>
            <p:grpSpPr>
              <a:xfrm>
                <a:off x="1355415" y="4381823"/>
                <a:ext cx="540000" cy="540000"/>
                <a:chOff x="1192394" y="2035716"/>
                <a:chExt cx="540000" cy="540000"/>
              </a:xfrm>
            </p:grpSpPr>
            <p:sp>
              <p:nvSpPr>
                <p:cNvPr id="98" name="Rettangolo 97">
                  <a:extLst>
                    <a:ext uri="{FF2B5EF4-FFF2-40B4-BE49-F238E27FC236}">
                      <a16:creationId xmlns:a16="http://schemas.microsoft.com/office/drawing/2014/main" id="{841D2B17-7C92-4C00-8CD0-098431E82CD5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C0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600"/>
                </a:p>
              </p:txBody>
            </p:sp>
            <p:sp>
              <p:nvSpPr>
                <p:cNvPr id="99" name="Rettangolo 98">
                  <a:extLst>
                    <a:ext uri="{FF2B5EF4-FFF2-40B4-BE49-F238E27FC236}">
                      <a16:creationId xmlns:a16="http://schemas.microsoft.com/office/drawing/2014/main" id="{B584F3C3-CADB-49C8-9E40-55C6CD1F0E49}"/>
                    </a:ext>
                  </a:extLst>
                </p:cNvPr>
                <p:cNvSpPr/>
                <p:nvPr/>
              </p:nvSpPr>
              <p:spPr>
                <a:xfrm>
                  <a:off x="1215371" y="2136439"/>
                  <a:ext cx="494046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it-IT" sz="1400" baseline="300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#</a:t>
                  </a:r>
                  <a:r>
                    <a:rPr lang="it-IT" sz="16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04</a:t>
                  </a:r>
                  <a:endParaRPr lang="it-IT" sz="1600" dirty="0"/>
                </a:p>
              </p:txBody>
            </p:sp>
          </p:grpSp>
          <p:cxnSp>
            <p:nvCxnSpPr>
              <p:cNvPr id="105" name="Connettore 1 11">
                <a:extLst>
                  <a:ext uri="{FF2B5EF4-FFF2-40B4-BE49-F238E27FC236}">
                    <a16:creationId xmlns:a16="http://schemas.microsoft.com/office/drawing/2014/main" id="{F92526C3-3F97-4B96-8CBA-64AC6F10CF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4381823"/>
                <a:ext cx="0" cy="540000"/>
              </a:xfrm>
              <a:prstGeom prst="line">
                <a:avLst/>
              </a:prstGeom>
              <a:ln w="28575">
                <a:solidFill>
                  <a:srgbClr val="FFC00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109" name="Segnaposto testo 13">
              <a:extLst>
                <a:ext uri="{FF2B5EF4-FFF2-40B4-BE49-F238E27FC236}">
                  <a16:creationId xmlns:a16="http://schemas.microsoft.com/office/drawing/2014/main" id="{DC6CC67B-A04B-4E8D-B482-CE2BACEE87BC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4453583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r>
                <a:rPr lang="it-IT" sz="1100" dirty="0">
                  <a:solidFill>
                    <a:srgbClr val="00468F"/>
                  </a:solidFill>
                  <a:latin typeface="TIM Sans" panose="02020503040602060503" pitchFamily="18" charset="77"/>
                </a:rPr>
                <a:t>Gestione continua delle vulnerabilità di sicurezza</a:t>
              </a:r>
            </a:p>
          </p:txBody>
        </p:sp>
      </p:grpSp>
      <p:grpSp>
        <p:nvGrpSpPr>
          <p:cNvPr id="8" name="Gruppo 7">
            <a:extLst>
              <a:ext uri="{FF2B5EF4-FFF2-40B4-BE49-F238E27FC236}">
                <a16:creationId xmlns:a16="http://schemas.microsoft.com/office/drawing/2014/main" id="{57344899-8069-462F-A9D3-DFBC3EA773B1}"/>
              </a:ext>
            </a:extLst>
          </p:cNvPr>
          <p:cNvGrpSpPr/>
          <p:nvPr/>
        </p:nvGrpSpPr>
        <p:grpSpPr>
          <a:xfrm>
            <a:off x="840505" y="5159056"/>
            <a:ext cx="3221966" cy="540000"/>
            <a:chOff x="840505" y="5159056"/>
            <a:chExt cx="3221966" cy="540000"/>
          </a:xfrm>
        </p:grpSpPr>
        <p:grpSp>
          <p:nvGrpSpPr>
            <p:cNvPr id="7" name="Gruppo 6">
              <a:extLst>
                <a:ext uri="{FF2B5EF4-FFF2-40B4-BE49-F238E27FC236}">
                  <a16:creationId xmlns:a16="http://schemas.microsoft.com/office/drawing/2014/main" id="{1BFA10A4-DD48-4F05-A24C-01F680EEF0E0}"/>
                </a:ext>
              </a:extLst>
            </p:cNvPr>
            <p:cNvGrpSpPr/>
            <p:nvPr/>
          </p:nvGrpSpPr>
          <p:grpSpPr>
            <a:xfrm>
              <a:off x="840505" y="5159056"/>
              <a:ext cx="665617" cy="540000"/>
              <a:chOff x="1355415" y="5098767"/>
              <a:chExt cx="665617" cy="540000"/>
            </a:xfrm>
          </p:grpSpPr>
          <p:grpSp>
            <p:nvGrpSpPr>
              <p:cNvPr id="100" name="Gruppo 99">
                <a:extLst>
                  <a:ext uri="{FF2B5EF4-FFF2-40B4-BE49-F238E27FC236}">
                    <a16:creationId xmlns:a16="http://schemas.microsoft.com/office/drawing/2014/main" id="{8F93CC58-BA7F-421B-837D-E44CF8624B65}"/>
                  </a:ext>
                </a:extLst>
              </p:cNvPr>
              <p:cNvGrpSpPr/>
              <p:nvPr/>
            </p:nvGrpSpPr>
            <p:grpSpPr>
              <a:xfrm>
                <a:off x="1355415" y="5098767"/>
                <a:ext cx="540000" cy="540000"/>
                <a:chOff x="1192394" y="2035716"/>
                <a:chExt cx="540000" cy="540000"/>
              </a:xfrm>
            </p:grpSpPr>
            <p:sp>
              <p:nvSpPr>
                <p:cNvPr id="101" name="Rettangolo 100">
                  <a:extLst>
                    <a:ext uri="{FF2B5EF4-FFF2-40B4-BE49-F238E27FC236}">
                      <a16:creationId xmlns:a16="http://schemas.microsoft.com/office/drawing/2014/main" id="{1AD80EF9-56A3-4EDE-B6D1-F7B1C370ED74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600"/>
                </a:p>
              </p:txBody>
            </p:sp>
            <p:sp>
              <p:nvSpPr>
                <p:cNvPr id="102" name="Rettangolo 101">
                  <a:extLst>
                    <a:ext uri="{FF2B5EF4-FFF2-40B4-BE49-F238E27FC236}">
                      <a16:creationId xmlns:a16="http://schemas.microsoft.com/office/drawing/2014/main" id="{4FC76ED7-8135-48AE-BF86-3C5769C0A079}"/>
                    </a:ext>
                  </a:extLst>
                </p:cNvPr>
                <p:cNvSpPr/>
                <p:nvPr/>
              </p:nvSpPr>
              <p:spPr>
                <a:xfrm>
                  <a:off x="1218577" y="2136439"/>
                  <a:ext cx="487634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it-IT" sz="1400" baseline="300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#</a:t>
                  </a:r>
                  <a:r>
                    <a:rPr lang="it-IT" sz="16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05</a:t>
                  </a:r>
                  <a:endParaRPr lang="it-IT" sz="1600" dirty="0"/>
                </a:p>
              </p:txBody>
            </p:sp>
          </p:grpSp>
          <p:cxnSp>
            <p:nvCxnSpPr>
              <p:cNvPr id="106" name="Connettore 1 11">
                <a:extLst>
                  <a:ext uri="{FF2B5EF4-FFF2-40B4-BE49-F238E27FC236}">
                    <a16:creationId xmlns:a16="http://schemas.microsoft.com/office/drawing/2014/main" id="{02735B9B-73DE-46A1-88FE-F41297D06ED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5098767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110" name="Segnaposto testo 13">
              <a:extLst>
                <a:ext uri="{FF2B5EF4-FFF2-40B4-BE49-F238E27FC236}">
                  <a16:creationId xmlns:a16="http://schemas.microsoft.com/office/drawing/2014/main" id="{1A087F90-89F0-4EAE-A338-85990AAC9EE3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5159056"/>
              <a:ext cx="2484000" cy="540000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r>
                <a:rPr lang="en-US" sz="1100" dirty="0">
                  <a:solidFill>
                    <a:srgbClr val="00468F"/>
                  </a:solidFill>
                  <a:latin typeface="TIM Sans" panose="02020503040602060503" pitchFamily="18" charset="77"/>
                </a:rPr>
                <a:t>Threat Intelligence &amp; Vulnerability Data Feed</a:t>
              </a:r>
              <a:endParaRPr lang="it-IT" sz="1100" dirty="0">
                <a:solidFill>
                  <a:srgbClr val="00468F"/>
                </a:solidFill>
                <a:latin typeface="TIM Sans" panose="02020503040602060503" pitchFamily="18" charset="77"/>
              </a:endParaRPr>
            </a:p>
          </p:txBody>
        </p:sp>
      </p:grpSp>
      <p:grpSp>
        <p:nvGrpSpPr>
          <p:cNvPr id="41" name="Gruppo 40">
            <a:extLst>
              <a:ext uri="{FF2B5EF4-FFF2-40B4-BE49-F238E27FC236}">
                <a16:creationId xmlns:a16="http://schemas.microsoft.com/office/drawing/2014/main" id="{F470C977-8927-4E29-B95D-DA51026896FE}"/>
              </a:ext>
            </a:extLst>
          </p:cNvPr>
          <p:cNvGrpSpPr/>
          <p:nvPr/>
        </p:nvGrpSpPr>
        <p:grpSpPr>
          <a:xfrm>
            <a:off x="4561728" y="2035716"/>
            <a:ext cx="3221966" cy="540000"/>
            <a:chOff x="840505" y="2035716"/>
            <a:chExt cx="3221966" cy="540000"/>
          </a:xfrm>
        </p:grpSpPr>
        <p:sp>
          <p:nvSpPr>
            <p:cNvPr id="42" name="Segnaposto testo 13">
              <a:extLst>
                <a:ext uri="{FF2B5EF4-FFF2-40B4-BE49-F238E27FC236}">
                  <a16:creationId xmlns:a16="http://schemas.microsoft.com/office/drawing/2014/main" id="{E3809DA6-36E3-4969-8B5C-AA5B7A2B1CE5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2156294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r>
                <a:rPr lang="it-IT" sz="1100" dirty="0">
                  <a:solidFill>
                    <a:srgbClr val="00468F"/>
                  </a:solidFill>
                  <a:latin typeface="TIM Sans" panose="02020503040602060503" pitchFamily="18" charset="77"/>
                </a:rPr>
                <a:t>Protezione navigazione internet e Posta elettronica</a:t>
              </a:r>
            </a:p>
          </p:txBody>
        </p:sp>
        <p:grpSp>
          <p:nvGrpSpPr>
            <p:cNvPr id="43" name="Gruppo 42">
              <a:extLst>
                <a:ext uri="{FF2B5EF4-FFF2-40B4-BE49-F238E27FC236}">
                  <a16:creationId xmlns:a16="http://schemas.microsoft.com/office/drawing/2014/main" id="{BAFF85A4-E69F-452E-8FB3-46655E9946E2}"/>
                </a:ext>
              </a:extLst>
            </p:cNvPr>
            <p:cNvGrpSpPr/>
            <p:nvPr/>
          </p:nvGrpSpPr>
          <p:grpSpPr>
            <a:xfrm>
              <a:off x="840505" y="2035716"/>
              <a:ext cx="665617" cy="540000"/>
              <a:chOff x="1355415" y="2035716"/>
              <a:chExt cx="665617" cy="540000"/>
            </a:xfrm>
          </p:grpSpPr>
          <p:cxnSp>
            <p:nvCxnSpPr>
              <p:cNvPr id="44" name="Connettore 1 11">
                <a:extLst>
                  <a:ext uri="{FF2B5EF4-FFF2-40B4-BE49-F238E27FC236}">
                    <a16:creationId xmlns:a16="http://schemas.microsoft.com/office/drawing/2014/main" id="{6B7920CB-7684-462C-BEE6-A322C368318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2035716"/>
                <a:ext cx="0" cy="540000"/>
              </a:xfrm>
              <a:prstGeom prst="line">
                <a:avLst/>
              </a:prstGeom>
              <a:ln w="28575">
                <a:solidFill>
                  <a:srgbClr val="FFC00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grpSp>
            <p:nvGrpSpPr>
              <p:cNvPr id="45" name="Gruppo 44">
                <a:extLst>
                  <a:ext uri="{FF2B5EF4-FFF2-40B4-BE49-F238E27FC236}">
                    <a16:creationId xmlns:a16="http://schemas.microsoft.com/office/drawing/2014/main" id="{7D195E72-79EA-4E8B-BDD5-21852E67DB91}"/>
                  </a:ext>
                </a:extLst>
              </p:cNvPr>
              <p:cNvGrpSpPr/>
              <p:nvPr/>
            </p:nvGrpSpPr>
            <p:grpSpPr>
              <a:xfrm>
                <a:off x="1355415" y="2035716"/>
                <a:ext cx="540000" cy="540000"/>
                <a:chOff x="1192394" y="2035716"/>
                <a:chExt cx="540000" cy="540000"/>
              </a:xfrm>
            </p:grpSpPr>
            <p:sp>
              <p:nvSpPr>
                <p:cNvPr id="46" name="Rettangolo 45">
                  <a:extLst>
                    <a:ext uri="{FF2B5EF4-FFF2-40B4-BE49-F238E27FC236}">
                      <a16:creationId xmlns:a16="http://schemas.microsoft.com/office/drawing/2014/main" id="{2EC6373C-BDE7-4BE7-B0BC-F193F9DA8DFD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C0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600"/>
                </a:p>
              </p:txBody>
            </p:sp>
            <p:sp>
              <p:nvSpPr>
                <p:cNvPr id="47" name="Rettangolo 46">
                  <a:extLst>
                    <a:ext uri="{FF2B5EF4-FFF2-40B4-BE49-F238E27FC236}">
                      <a16:creationId xmlns:a16="http://schemas.microsoft.com/office/drawing/2014/main" id="{565A5B29-0831-4371-B425-C11245BA7157}"/>
                    </a:ext>
                  </a:extLst>
                </p:cNvPr>
                <p:cNvSpPr/>
                <p:nvPr/>
              </p:nvSpPr>
              <p:spPr>
                <a:xfrm>
                  <a:off x="1217775" y="2136439"/>
                  <a:ext cx="489238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it-IT" sz="1400" baseline="300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#</a:t>
                  </a:r>
                  <a:r>
                    <a:rPr lang="it-IT" sz="16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06</a:t>
                  </a:r>
                  <a:endParaRPr lang="it-IT" sz="1600" dirty="0"/>
                </a:p>
              </p:txBody>
            </p:sp>
          </p:grpSp>
        </p:grpSp>
      </p:grpSp>
      <p:grpSp>
        <p:nvGrpSpPr>
          <p:cNvPr id="48" name="Gruppo 47">
            <a:extLst>
              <a:ext uri="{FF2B5EF4-FFF2-40B4-BE49-F238E27FC236}">
                <a16:creationId xmlns:a16="http://schemas.microsoft.com/office/drawing/2014/main" id="{EF9012DC-1AA0-47A2-83CF-1ECB5BEC7F7D}"/>
              </a:ext>
            </a:extLst>
          </p:cNvPr>
          <p:cNvGrpSpPr/>
          <p:nvPr/>
        </p:nvGrpSpPr>
        <p:grpSpPr>
          <a:xfrm>
            <a:off x="4561728" y="2816551"/>
            <a:ext cx="3221966" cy="540000"/>
            <a:chOff x="840505" y="2801479"/>
            <a:chExt cx="3221966" cy="540000"/>
          </a:xfrm>
        </p:grpSpPr>
        <p:grpSp>
          <p:nvGrpSpPr>
            <p:cNvPr id="49" name="Gruppo 48">
              <a:extLst>
                <a:ext uri="{FF2B5EF4-FFF2-40B4-BE49-F238E27FC236}">
                  <a16:creationId xmlns:a16="http://schemas.microsoft.com/office/drawing/2014/main" id="{ED7ED82A-2014-428F-AE39-1D5476BB7DD8}"/>
                </a:ext>
              </a:extLst>
            </p:cNvPr>
            <p:cNvGrpSpPr/>
            <p:nvPr/>
          </p:nvGrpSpPr>
          <p:grpSpPr>
            <a:xfrm>
              <a:off x="840505" y="2801479"/>
              <a:ext cx="665617" cy="540000"/>
              <a:chOff x="1355415" y="2839269"/>
              <a:chExt cx="665617" cy="540000"/>
            </a:xfrm>
          </p:grpSpPr>
          <p:grpSp>
            <p:nvGrpSpPr>
              <p:cNvPr id="51" name="Gruppo 50">
                <a:extLst>
                  <a:ext uri="{FF2B5EF4-FFF2-40B4-BE49-F238E27FC236}">
                    <a16:creationId xmlns:a16="http://schemas.microsoft.com/office/drawing/2014/main" id="{E26C64FA-4E87-45F2-AC99-4CD6D4AFFC6A}"/>
                  </a:ext>
                </a:extLst>
              </p:cNvPr>
              <p:cNvGrpSpPr/>
              <p:nvPr/>
            </p:nvGrpSpPr>
            <p:grpSpPr>
              <a:xfrm>
                <a:off x="1355415" y="2839269"/>
                <a:ext cx="540000" cy="540000"/>
                <a:chOff x="1192394" y="2035716"/>
                <a:chExt cx="540000" cy="540000"/>
              </a:xfrm>
            </p:grpSpPr>
            <p:sp>
              <p:nvSpPr>
                <p:cNvPr id="53" name="Rettangolo 52">
                  <a:extLst>
                    <a:ext uri="{FF2B5EF4-FFF2-40B4-BE49-F238E27FC236}">
                      <a16:creationId xmlns:a16="http://schemas.microsoft.com/office/drawing/2014/main" id="{8ECB52F4-EB55-4B38-9661-942491E7D78E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600"/>
                </a:p>
              </p:txBody>
            </p:sp>
            <p:sp>
              <p:nvSpPr>
                <p:cNvPr id="54" name="Rettangolo 53">
                  <a:extLst>
                    <a:ext uri="{FF2B5EF4-FFF2-40B4-BE49-F238E27FC236}">
                      <a16:creationId xmlns:a16="http://schemas.microsoft.com/office/drawing/2014/main" id="{83BBFFDD-276C-4539-8CEE-A7AB81280ED8}"/>
                    </a:ext>
                  </a:extLst>
                </p:cNvPr>
                <p:cNvSpPr/>
                <p:nvPr/>
              </p:nvSpPr>
              <p:spPr>
                <a:xfrm>
                  <a:off x="1224989" y="2136439"/>
                  <a:ext cx="474810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it-IT" sz="1400" baseline="300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#</a:t>
                  </a:r>
                  <a:r>
                    <a:rPr lang="it-IT" sz="16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07</a:t>
                  </a:r>
                  <a:endParaRPr lang="it-IT" sz="1600" dirty="0"/>
                </a:p>
              </p:txBody>
            </p:sp>
          </p:grpSp>
          <p:cxnSp>
            <p:nvCxnSpPr>
              <p:cNvPr id="52" name="Connettore 1 11">
                <a:extLst>
                  <a:ext uri="{FF2B5EF4-FFF2-40B4-BE49-F238E27FC236}">
                    <a16:creationId xmlns:a16="http://schemas.microsoft.com/office/drawing/2014/main" id="{687586B9-DF2A-4D87-B807-7BDCBF9AE8F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2839269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50" name="Segnaposto testo 13">
              <a:extLst>
                <a:ext uri="{FF2B5EF4-FFF2-40B4-BE49-F238E27FC236}">
                  <a16:creationId xmlns:a16="http://schemas.microsoft.com/office/drawing/2014/main" id="{6AD0B840-308E-4C83-9861-4F8B08CC4B40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2922057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r>
                <a:rPr lang="it-IT" sz="1100" dirty="0">
                  <a:solidFill>
                    <a:srgbClr val="00468F"/>
                  </a:solidFill>
                  <a:latin typeface="TIM Sans" panose="02020503040602060503" pitchFamily="18" charset="77"/>
                </a:rPr>
                <a:t>Protezione End point (EPP)</a:t>
              </a:r>
            </a:p>
          </p:txBody>
        </p:sp>
      </p:grpSp>
      <p:grpSp>
        <p:nvGrpSpPr>
          <p:cNvPr id="55" name="Gruppo 54">
            <a:extLst>
              <a:ext uri="{FF2B5EF4-FFF2-40B4-BE49-F238E27FC236}">
                <a16:creationId xmlns:a16="http://schemas.microsoft.com/office/drawing/2014/main" id="{8D9ECCF3-F094-48F7-AF9B-D9D1CE6CB9FD}"/>
              </a:ext>
            </a:extLst>
          </p:cNvPr>
          <p:cNvGrpSpPr/>
          <p:nvPr/>
        </p:nvGrpSpPr>
        <p:grpSpPr>
          <a:xfrm>
            <a:off x="4561728" y="3597386"/>
            <a:ext cx="3221966" cy="540000"/>
            <a:chOff x="840505" y="3567242"/>
            <a:chExt cx="3221966" cy="540000"/>
          </a:xfrm>
        </p:grpSpPr>
        <p:grpSp>
          <p:nvGrpSpPr>
            <p:cNvPr id="56" name="Gruppo 55">
              <a:extLst>
                <a:ext uri="{FF2B5EF4-FFF2-40B4-BE49-F238E27FC236}">
                  <a16:creationId xmlns:a16="http://schemas.microsoft.com/office/drawing/2014/main" id="{3811B1FC-9509-485D-B093-6F7C3F1A7884}"/>
                </a:ext>
              </a:extLst>
            </p:cNvPr>
            <p:cNvGrpSpPr/>
            <p:nvPr/>
          </p:nvGrpSpPr>
          <p:grpSpPr>
            <a:xfrm>
              <a:off x="840505" y="3567242"/>
              <a:ext cx="665617" cy="540000"/>
              <a:chOff x="1355415" y="3562381"/>
              <a:chExt cx="665617" cy="540000"/>
            </a:xfrm>
          </p:grpSpPr>
          <p:grpSp>
            <p:nvGrpSpPr>
              <p:cNvPr id="58" name="Gruppo 57">
                <a:extLst>
                  <a:ext uri="{FF2B5EF4-FFF2-40B4-BE49-F238E27FC236}">
                    <a16:creationId xmlns:a16="http://schemas.microsoft.com/office/drawing/2014/main" id="{F14DA04A-DE2D-4A5C-A51C-02B13A37C450}"/>
                  </a:ext>
                </a:extLst>
              </p:cNvPr>
              <p:cNvGrpSpPr/>
              <p:nvPr/>
            </p:nvGrpSpPr>
            <p:grpSpPr>
              <a:xfrm>
                <a:off x="1355415" y="3562381"/>
                <a:ext cx="540000" cy="540000"/>
                <a:chOff x="1192394" y="2035716"/>
                <a:chExt cx="540000" cy="540000"/>
              </a:xfrm>
            </p:grpSpPr>
            <p:sp>
              <p:nvSpPr>
                <p:cNvPr id="60" name="Rettangolo 59">
                  <a:extLst>
                    <a:ext uri="{FF2B5EF4-FFF2-40B4-BE49-F238E27FC236}">
                      <a16:creationId xmlns:a16="http://schemas.microsoft.com/office/drawing/2014/main" id="{8DFEF590-AD95-4F77-ABC7-626134DD553A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C0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600"/>
                </a:p>
              </p:txBody>
            </p:sp>
            <p:sp>
              <p:nvSpPr>
                <p:cNvPr id="62" name="Rettangolo 61">
                  <a:extLst>
                    <a:ext uri="{FF2B5EF4-FFF2-40B4-BE49-F238E27FC236}">
                      <a16:creationId xmlns:a16="http://schemas.microsoft.com/office/drawing/2014/main" id="{99566212-0D6C-44AF-A9E6-1A70DD3FEB93}"/>
                    </a:ext>
                  </a:extLst>
                </p:cNvPr>
                <p:cNvSpPr/>
                <p:nvPr/>
              </p:nvSpPr>
              <p:spPr>
                <a:xfrm>
                  <a:off x="1216173" y="2136439"/>
                  <a:ext cx="492443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it-IT" sz="1400" baseline="300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#</a:t>
                  </a:r>
                  <a:r>
                    <a:rPr lang="it-IT" sz="16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08</a:t>
                  </a:r>
                  <a:endParaRPr lang="it-IT" sz="1600" dirty="0"/>
                </a:p>
              </p:txBody>
            </p:sp>
          </p:grpSp>
          <p:cxnSp>
            <p:nvCxnSpPr>
              <p:cNvPr id="59" name="Connettore 1 11">
                <a:extLst>
                  <a:ext uri="{FF2B5EF4-FFF2-40B4-BE49-F238E27FC236}">
                    <a16:creationId xmlns:a16="http://schemas.microsoft.com/office/drawing/2014/main" id="{B886B6F0-9B2B-4889-A083-44DB275740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3562381"/>
                <a:ext cx="0" cy="540000"/>
              </a:xfrm>
              <a:prstGeom prst="line">
                <a:avLst/>
              </a:prstGeom>
              <a:ln w="28575">
                <a:solidFill>
                  <a:srgbClr val="FFC00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57" name="Segnaposto testo 13">
              <a:extLst>
                <a:ext uri="{FF2B5EF4-FFF2-40B4-BE49-F238E27FC236}">
                  <a16:creationId xmlns:a16="http://schemas.microsoft.com/office/drawing/2014/main" id="{B3E2C765-E384-4489-9D7A-37338FB47C71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3687820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r>
                <a:rPr lang="it-IT" sz="1100" dirty="0">
                  <a:solidFill>
                    <a:srgbClr val="00468F"/>
                  </a:solidFill>
                  <a:latin typeface="TIM Sans" panose="02020503040602060503" pitchFamily="18" charset="77"/>
                </a:rPr>
                <a:t>Certificati SSL («Secure Socket Layer»)</a:t>
              </a:r>
            </a:p>
          </p:txBody>
        </p:sp>
      </p:grpSp>
      <p:grpSp>
        <p:nvGrpSpPr>
          <p:cNvPr id="63" name="Gruppo 62">
            <a:extLst>
              <a:ext uri="{FF2B5EF4-FFF2-40B4-BE49-F238E27FC236}">
                <a16:creationId xmlns:a16="http://schemas.microsoft.com/office/drawing/2014/main" id="{B7A6B96B-74E0-49B9-9C8D-12DE98E86298}"/>
              </a:ext>
            </a:extLst>
          </p:cNvPr>
          <p:cNvGrpSpPr/>
          <p:nvPr/>
        </p:nvGrpSpPr>
        <p:grpSpPr>
          <a:xfrm>
            <a:off x="4561728" y="4378221"/>
            <a:ext cx="3221966" cy="540000"/>
            <a:chOff x="840505" y="4333005"/>
            <a:chExt cx="3221966" cy="540000"/>
          </a:xfrm>
        </p:grpSpPr>
        <p:grpSp>
          <p:nvGrpSpPr>
            <p:cNvPr id="64" name="Gruppo 63">
              <a:extLst>
                <a:ext uri="{FF2B5EF4-FFF2-40B4-BE49-F238E27FC236}">
                  <a16:creationId xmlns:a16="http://schemas.microsoft.com/office/drawing/2014/main" id="{B65EE2BB-F157-4B9B-8896-525FA222E6CE}"/>
                </a:ext>
              </a:extLst>
            </p:cNvPr>
            <p:cNvGrpSpPr/>
            <p:nvPr/>
          </p:nvGrpSpPr>
          <p:grpSpPr>
            <a:xfrm>
              <a:off x="840505" y="4333005"/>
              <a:ext cx="665617" cy="540000"/>
              <a:chOff x="1355415" y="4381823"/>
              <a:chExt cx="665617" cy="540000"/>
            </a:xfrm>
          </p:grpSpPr>
          <p:grpSp>
            <p:nvGrpSpPr>
              <p:cNvPr id="66" name="Gruppo 65">
                <a:extLst>
                  <a:ext uri="{FF2B5EF4-FFF2-40B4-BE49-F238E27FC236}">
                    <a16:creationId xmlns:a16="http://schemas.microsoft.com/office/drawing/2014/main" id="{082A3BD2-AF74-4762-AB07-D77A301B4759}"/>
                  </a:ext>
                </a:extLst>
              </p:cNvPr>
              <p:cNvGrpSpPr/>
              <p:nvPr/>
            </p:nvGrpSpPr>
            <p:grpSpPr>
              <a:xfrm>
                <a:off x="1355415" y="4381823"/>
                <a:ext cx="540000" cy="540000"/>
                <a:chOff x="1192394" y="2035716"/>
                <a:chExt cx="540000" cy="540000"/>
              </a:xfrm>
            </p:grpSpPr>
            <p:sp>
              <p:nvSpPr>
                <p:cNvPr id="68" name="Rettangolo 67">
                  <a:extLst>
                    <a:ext uri="{FF2B5EF4-FFF2-40B4-BE49-F238E27FC236}">
                      <a16:creationId xmlns:a16="http://schemas.microsoft.com/office/drawing/2014/main" id="{82905152-EC41-4DED-B4C3-B65F99BA63E5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600"/>
                </a:p>
              </p:txBody>
            </p:sp>
            <p:sp>
              <p:nvSpPr>
                <p:cNvPr id="69" name="Rettangolo 68">
                  <a:extLst>
                    <a:ext uri="{FF2B5EF4-FFF2-40B4-BE49-F238E27FC236}">
                      <a16:creationId xmlns:a16="http://schemas.microsoft.com/office/drawing/2014/main" id="{16941EA7-D939-489D-B64B-DDF97402F40E}"/>
                    </a:ext>
                  </a:extLst>
                </p:cNvPr>
                <p:cNvSpPr/>
                <p:nvPr/>
              </p:nvSpPr>
              <p:spPr>
                <a:xfrm>
                  <a:off x="1216974" y="2136439"/>
                  <a:ext cx="490840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it-IT" sz="1400" baseline="300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#</a:t>
                  </a:r>
                  <a:r>
                    <a:rPr lang="it-IT" sz="16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09</a:t>
                  </a:r>
                  <a:endParaRPr lang="it-IT" sz="1600" dirty="0"/>
                </a:p>
              </p:txBody>
            </p:sp>
          </p:grpSp>
          <p:cxnSp>
            <p:nvCxnSpPr>
              <p:cNvPr id="67" name="Connettore 1 11">
                <a:extLst>
                  <a:ext uri="{FF2B5EF4-FFF2-40B4-BE49-F238E27FC236}">
                    <a16:creationId xmlns:a16="http://schemas.microsoft.com/office/drawing/2014/main" id="{0F5ECE82-1F1C-4893-8074-FD35280C451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4381823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65" name="Segnaposto testo 13">
              <a:extLst>
                <a:ext uri="{FF2B5EF4-FFF2-40B4-BE49-F238E27FC236}">
                  <a16:creationId xmlns:a16="http://schemas.microsoft.com/office/drawing/2014/main" id="{B1B367C2-F6E9-4FB9-B155-9AADCC36D154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4453583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r>
                <a:rPr lang="it-IT" sz="1100" dirty="0">
                  <a:solidFill>
                    <a:srgbClr val="00468F"/>
                  </a:solidFill>
                  <a:latin typeface="TIM Sans" panose="02020503040602060503" pitchFamily="18" charset="77"/>
                </a:rPr>
                <a:t>Formazione e Security Awareness</a:t>
              </a:r>
            </a:p>
          </p:txBody>
        </p:sp>
      </p:grpSp>
      <p:grpSp>
        <p:nvGrpSpPr>
          <p:cNvPr id="71" name="Gruppo 70">
            <a:extLst>
              <a:ext uri="{FF2B5EF4-FFF2-40B4-BE49-F238E27FC236}">
                <a16:creationId xmlns:a16="http://schemas.microsoft.com/office/drawing/2014/main" id="{46B6EDE2-7F14-4EE6-972B-FA86EC2CF540}"/>
              </a:ext>
            </a:extLst>
          </p:cNvPr>
          <p:cNvGrpSpPr/>
          <p:nvPr/>
        </p:nvGrpSpPr>
        <p:grpSpPr>
          <a:xfrm>
            <a:off x="4561728" y="5159056"/>
            <a:ext cx="3221966" cy="540000"/>
            <a:chOff x="840505" y="5159056"/>
            <a:chExt cx="3221966" cy="540000"/>
          </a:xfrm>
        </p:grpSpPr>
        <p:grpSp>
          <p:nvGrpSpPr>
            <p:cNvPr id="73" name="Gruppo 72">
              <a:extLst>
                <a:ext uri="{FF2B5EF4-FFF2-40B4-BE49-F238E27FC236}">
                  <a16:creationId xmlns:a16="http://schemas.microsoft.com/office/drawing/2014/main" id="{B5CC0ADC-F50C-4643-B810-AE0C63BDAF36}"/>
                </a:ext>
              </a:extLst>
            </p:cNvPr>
            <p:cNvGrpSpPr/>
            <p:nvPr/>
          </p:nvGrpSpPr>
          <p:grpSpPr>
            <a:xfrm>
              <a:off x="840505" y="5159056"/>
              <a:ext cx="665617" cy="540000"/>
              <a:chOff x="1355415" y="5098767"/>
              <a:chExt cx="665617" cy="540000"/>
            </a:xfrm>
          </p:grpSpPr>
          <p:grpSp>
            <p:nvGrpSpPr>
              <p:cNvPr id="75" name="Gruppo 74">
                <a:extLst>
                  <a:ext uri="{FF2B5EF4-FFF2-40B4-BE49-F238E27FC236}">
                    <a16:creationId xmlns:a16="http://schemas.microsoft.com/office/drawing/2014/main" id="{C78527F1-AC20-4DFA-9192-6973A975EA61}"/>
                  </a:ext>
                </a:extLst>
              </p:cNvPr>
              <p:cNvGrpSpPr/>
              <p:nvPr/>
            </p:nvGrpSpPr>
            <p:grpSpPr>
              <a:xfrm>
                <a:off x="1355415" y="5098767"/>
                <a:ext cx="540000" cy="540000"/>
                <a:chOff x="1192394" y="2035716"/>
                <a:chExt cx="540000" cy="540000"/>
              </a:xfrm>
            </p:grpSpPr>
            <p:sp>
              <p:nvSpPr>
                <p:cNvPr id="79" name="Rettangolo 78">
                  <a:extLst>
                    <a:ext uri="{FF2B5EF4-FFF2-40B4-BE49-F238E27FC236}">
                      <a16:creationId xmlns:a16="http://schemas.microsoft.com/office/drawing/2014/main" id="{EBBC14FA-DA2D-4850-80B8-A3F9721A3087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C0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600"/>
                </a:p>
              </p:txBody>
            </p:sp>
            <p:sp>
              <p:nvSpPr>
                <p:cNvPr id="80" name="Rettangolo 79">
                  <a:extLst>
                    <a:ext uri="{FF2B5EF4-FFF2-40B4-BE49-F238E27FC236}">
                      <a16:creationId xmlns:a16="http://schemas.microsoft.com/office/drawing/2014/main" id="{8E49A582-F1E8-4B59-B674-AA7BFCBEC657}"/>
                    </a:ext>
                  </a:extLst>
                </p:cNvPr>
                <p:cNvSpPr/>
                <p:nvPr/>
              </p:nvSpPr>
              <p:spPr>
                <a:xfrm>
                  <a:off x="1222586" y="2136439"/>
                  <a:ext cx="479618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it-IT" sz="1400" baseline="300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#</a:t>
                  </a:r>
                  <a:r>
                    <a:rPr lang="it-IT" sz="16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10</a:t>
                  </a:r>
                  <a:endParaRPr lang="it-IT" sz="1600" dirty="0"/>
                </a:p>
              </p:txBody>
            </p:sp>
          </p:grpSp>
          <p:cxnSp>
            <p:nvCxnSpPr>
              <p:cNvPr id="78" name="Connettore 1 11">
                <a:extLst>
                  <a:ext uri="{FF2B5EF4-FFF2-40B4-BE49-F238E27FC236}">
                    <a16:creationId xmlns:a16="http://schemas.microsoft.com/office/drawing/2014/main" id="{F76424B3-D0EB-4B2B-9A4E-D17A0014717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5098767"/>
                <a:ext cx="0" cy="540000"/>
              </a:xfrm>
              <a:prstGeom prst="line">
                <a:avLst/>
              </a:prstGeom>
              <a:ln w="28575">
                <a:solidFill>
                  <a:srgbClr val="FFC00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74" name="Segnaposto testo 13">
              <a:extLst>
                <a:ext uri="{FF2B5EF4-FFF2-40B4-BE49-F238E27FC236}">
                  <a16:creationId xmlns:a16="http://schemas.microsoft.com/office/drawing/2014/main" id="{CA371C32-7D33-4CE6-8BBF-BD24F2CD8D08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5159056"/>
              <a:ext cx="2484000" cy="540000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r>
                <a:rPr lang="it-IT" sz="1100" dirty="0">
                  <a:solidFill>
                    <a:srgbClr val="00468F"/>
                  </a:solidFill>
                  <a:latin typeface="TIM Sans" panose="02020503040602060503" pitchFamily="18" charset="77"/>
                </a:rPr>
                <a:t>Gestione dell'identità e l'accesso utente (IAU)</a:t>
              </a:r>
            </a:p>
          </p:txBody>
        </p:sp>
      </p:grpSp>
      <p:grpSp>
        <p:nvGrpSpPr>
          <p:cNvPr id="81" name="Gruppo 80">
            <a:extLst>
              <a:ext uri="{FF2B5EF4-FFF2-40B4-BE49-F238E27FC236}">
                <a16:creationId xmlns:a16="http://schemas.microsoft.com/office/drawing/2014/main" id="{A8196734-4507-4D6F-9438-C961CA170F10}"/>
              </a:ext>
            </a:extLst>
          </p:cNvPr>
          <p:cNvGrpSpPr/>
          <p:nvPr/>
        </p:nvGrpSpPr>
        <p:grpSpPr>
          <a:xfrm>
            <a:off x="8129531" y="2067538"/>
            <a:ext cx="3221966" cy="540000"/>
            <a:chOff x="840505" y="2035716"/>
            <a:chExt cx="3221966" cy="540000"/>
          </a:xfrm>
        </p:grpSpPr>
        <p:sp>
          <p:nvSpPr>
            <p:cNvPr id="82" name="Segnaposto testo 13">
              <a:extLst>
                <a:ext uri="{FF2B5EF4-FFF2-40B4-BE49-F238E27FC236}">
                  <a16:creationId xmlns:a16="http://schemas.microsoft.com/office/drawing/2014/main" id="{72FFF710-380D-46DA-A2ED-13C0A9FC01D5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2156294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r>
                <a:rPr lang="it-IT" sz="1100" dirty="0">
                  <a:solidFill>
                    <a:srgbClr val="00468F"/>
                  </a:solidFill>
                  <a:latin typeface="TIM Sans" panose="02020503040602060503" pitchFamily="18" charset="77"/>
                </a:rPr>
                <a:t>Firma digitale remota (FDR)</a:t>
              </a:r>
            </a:p>
          </p:txBody>
        </p:sp>
        <p:grpSp>
          <p:nvGrpSpPr>
            <p:cNvPr id="83" name="Gruppo 82">
              <a:extLst>
                <a:ext uri="{FF2B5EF4-FFF2-40B4-BE49-F238E27FC236}">
                  <a16:creationId xmlns:a16="http://schemas.microsoft.com/office/drawing/2014/main" id="{F682F76B-5690-47B0-A0EF-927205FD7E99}"/>
                </a:ext>
              </a:extLst>
            </p:cNvPr>
            <p:cNvGrpSpPr/>
            <p:nvPr/>
          </p:nvGrpSpPr>
          <p:grpSpPr>
            <a:xfrm>
              <a:off x="840505" y="2035716"/>
              <a:ext cx="665617" cy="540000"/>
              <a:chOff x="1355415" y="2035716"/>
              <a:chExt cx="665617" cy="540000"/>
            </a:xfrm>
          </p:grpSpPr>
          <p:cxnSp>
            <p:nvCxnSpPr>
              <p:cNvPr id="84" name="Connettore 1 11">
                <a:extLst>
                  <a:ext uri="{FF2B5EF4-FFF2-40B4-BE49-F238E27FC236}">
                    <a16:creationId xmlns:a16="http://schemas.microsoft.com/office/drawing/2014/main" id="{E0766659-AFB9-4DFA-8CDE-CEBDDD2D050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2035716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grpSp>
            <p:nvGrpSpPr>
              <p:cNvPr id="85" name="Gruppo 84">
                <a:extLst>
                  <a:ext uri="{FF2B5EF4-FFF2-40B4-BE49-F238E27FC236}">
                    <a16:creationId xmlns:a16="http://schemas.microsoft.com/office/drawing/2014/main" id="{EA76C804-EF9F-4DF0-926F-E8568DA96E12}"/>
                  </a:ext>
                </a:extLst>
              </p:cNvPr>
              <p:cNvGrpSpPr/>
              <p:nvPr/>
            </p:nvGrpSpPr>
            <p:grpSpPr>
              <a:xfrm>
                <a:off x="1355415" y="2035716"/>
                <a:ext cx="540000" cy="540000"/>
                <a:chOff x="1192394" y="2035716"/>
                <a:chExt cx="540000" cy="540000"/>
              </a:xfrm>
            </p:grpSpPr>
            <p:sp>
              <p:nvSpPr>
                <p:cNvPr id="86" name="Rettangolo 85">
                  <a:extLst>
                    <a:ext uri="{FF2B5EF4-FFF2-40B4-BE49-F238E27FC236}">
                      <a16:creationId xmlns:a16="http://schemas.microsoft.com/office/drawing/2014/main" id="{F68DCB29-271C-42AF-BF5E-7389680F1A59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600"/>
                </a:p>
              </p:txBody>
            </p:sp>
            <p:sp>
              <p:nvSpPr>
                <p:cNvPr id="88" name="Rettangolo 87">
                  <a:extLst>
                    <a:ext uri="{FF2B5EF4-FFF2-40B4-BE49-F238E27FC236}">
                      <a16:creationId xmlns:a16="http://schemas.microsoft.com/office/drawing/2014/main" id="{5F71D11C-6DCB-4C4A-B54C-F2A5C48096E5}"/>
                    </a:ext>
                  </a:extLst>
                </p:cNvPr>
                <p:cNvSpPr/>
                <p:nvPr/>
              </p:nvSpPr>
              <p:spPr>
                <a:xfrm>
                  <a:off x="1230600" y="2136439"/>
                  <a:ext cx="463588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it-IT" sz="1400" baseline="300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#</a:t>
                  </a:r>
                  <a:r>
                    <a:rPr lang="it-IT" sz="16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11</a:t>
                  </a:r>
                  <a:endParaRPr lang="it-IT" sz="1600" dirty="0"/>
                </a:p>
              </p:txBody>
            </p:sp>
          </p:grpSp>
        </p:grpSp>
      </p:grpSp>
      <p:grpSp>
        <p:nvGrpSpPr>
          <p:cNvPr id="89" name="Gruppo 88">
            <a:extLst>
              <a:ext uri="{FF2B5EF4-FFF2-40B4-BE49-F238E27FC236}">
                <a16:creationId xmlns:a16="http://schemas.microsoft.com/office/drawing/2014/main" id="{0B5E3D3B-7171-41AE-8024-8F189474D4EE}"/>
              </a:ext>
            </a:extLst>
          </p:cNvPr>
          <p:cNvGrpSpPr/>
          <p:nvPr/>
        </p:nvGrpSpPr>
        <p:grpSpPr>
          <a:xfrm>
            <a:off x="8129531" y="2848373"/>
            <a:ext cx="3221966" cy="540000"/>
            <a:chOff x="840505" y="2801479"/>
            <a:chExt cx="3221966" cy="540000"/>
          </a:xfrm>
        </p:grpSpPr>
        <p:grpSp>
          <p:nvGrpSpPr>
            <p:cNvPr id="90" name="Gruppo 89">
              <a:extLst>
                <a:ext uri="{FF2B5EF4-FFF2-40B4-BE49-F238E27FC236}">
                  <a16:creationId xmlns:a16="http://schemas.microsoft.com/office/drawing/2014/main" id="{10FBB3D3-741D-4026-8563-54ABE198542B}"/>
                </a:ext>
              </a:extLst>
            </p:cNvPr>
            <p:cNvGrpSpPr/>
            <p:nvPr/>
          </p:nvGrpSpPr>
          <p:grpSpPr>
            <a:xfrm>
              <a:off x="840505" y="2801479"/>
              <a:ext cx="665617" cy="540000"/>
              <a:chOff x="1355415" y="2839269"/>
              <a:chExt cx="665617" cy="540000"/>
            </a:xfrm>
          </p:grpSpPr>
          <p:grpSp>
            <p:nvGrpSpPr>
              <p:cNvPr id="112" name="Gruppo 111">
                <a:extLst>
                  <a:ext uri="{FF2B5EF4-FFF2-40B4-BE49-F238E27FC236}">
                    <a16:creationId xmlns:a16="http://schemas.microsoft.com/office/drawing/2014/main" id="{CE96E4BB-FFEF-4C5E-B871-D6B8C2E2B414}"/>
                  </a:ext>
                </a:extLst>
              </p:cNvPr>
              <p:cNvGrpSpPr/>
              <p:nvPr/>
            </p:nvGrpSpPr>
            <p:grpSpPr>
              <a:xfrm>
                <a:off x="1355415" y="2839269"/>
                <a:ext cx="540000" cy="540000"/>
                <a:chOff x="1192394" y="2035716"/>
                <a:chExt cx="540000" cy="540000"/>
              </a:xfrm>
            </p:grpSpPr>
            <p:sp>
              <p:nvSpPr>
                <p:cNvPr id="114" name="Rettangolo 113">
                  <a:extLst>
                    <a:ext uri="{FF2B5EF4-FFF2-40B4-BE49-F238E27FC236}">
                      <a16:creationId xmlns:a16="http://schemas.microsoft.com/office/drawing/2014/main" id="{7CDC4236-8577-44C5-BF23-68AC8A76C983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C0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600"/>
                </a:p>
              </p:txBody>
            </p:sp>
            <p:sp>
              <p:nvSpPr>
                <p:cNvPr id="115" name="Rettangolo 114">
                  <a:extLst>
                    <a:ext uri="{FF2B5EF4-FFF2-40B4-BE49-F238E27FC236}">
                      <a16:creationId xmlns:a16="http://schemas.microsoft.com/office/drawing/2014/main" id="{B599550B-6516-4060-8890-E85DF5B9BECF}"/>
                    </a:ext>
                  </a:extLst>
                </p:cNvPr>
                <p:cNvSpPr/>
                <p:nvPr/>
              </p:nvSpPr>
              <p:spPr>
                <a:xfrm>
                  <a:off x="1227394" y="2136439"/>
                  <a:ext cx="470000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it-IT" sz="1400" baseline="300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#</a:t>
                  </a:r>
                  <a:r>
                    <a:rPr lang="it-IT" sz="16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12</a:t>
                  </a:r>
                  <a:endParaRPr lang="it-IT" sz="1600" dirty="0"/>
                </a:p>
              </p:txBody>
            </p:sp>
          </p:grpSp>
          <p:cxnSp>
            <p:nvCxnSpPr>
              <p:cNvPr id="113" name="Connettore 1 11">
                <a:extLst>
                  <a:ext uri="{FF2B5EF4-FFF2-40B4-BE49-F238E27FC236}">
                    <a16:creationId xmlns:a16="http://schemas.microsoft.com/office/drawing/2014/main" id="{7894F529-7201-4528-959E-E1C30720EF4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2839269"/>
                <a:ext cx="0" cy="540000"/>
              </a:xfrm>
              <a:prstGeom prst="line">
                <a:avLst/>
              </a:prstGeom>
              <a:ln w="28575">
                <a:solidFill>
                  <a:srgbClr val="FFC00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111" name="Segnaposto testo 13">
              <a:extLst>
                <a:ext uri="{FF2B5EF4-FFF2-40B4-BE49-F238E27FC236}">
                  <a16:creationId xmlns:a16="http://schemas.microsoft.com/office/drawing/2014/main" id="{4B4B8D25-BA69-4C44-AFC3-96177E5B54B3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2922057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r>
                <a:rPr lang="it-IT" sz="1100" dirty="0">
                  <a:solidFill>
                    <a:srgbClr val="00468F"/>
                  </a:solidFill>
                  <a:latin typeface="TIM Sans" panose="02020503040602060503" pitchFamily="18" charset="77"/>
                </a:rPr>
                <a:t>Sigillo elettronico (SEL)</a:t>
              </a:r>
            </a:p>
          </p:txBody>
        </p:sp>
      </p:grpSp>
      <p:grpSp>
        <p:nvGrpSpPr>
          <p:cNvPr id="116" name="Gruppo 115">
            <a:extLst>
              <a:ext uri="{FF2B5EF4-FFF2-40B4-BE49-F238E27FC236}">
                <a16:creationId xmlns:a16="http://schemas.microsoft.com/office/drawing/2014/main" id="{ACC01618-49E1-4777-AEDA-B6DC79468D1B}"/>
              </a:ext>
            </a:extLst>
          </p:cNvPr>
          <p:cNvGrpSpPr/>
          <p:nvPr/>
        </p:nvGrpSpPr>
        <p:grpSpPr>
          <a:xfrm>
            <a:off x="8129531" y="3629208"/>
            <a:ext cx="3221966" cy="540000"/>
            <a:chOff x="840505" y="3567242"/>
            <a:chExt cx="3221966" cy="540000"/>
          </a:xfrm>
        </p:grpSpPr>
        <p:grpSp>
          <p:nvGrpSpPr>
            <p:cNvPr id="117" name="Gruppo 116">
              <a:extLst>
                <a:ext uri="{FF2B5EF4-FFF2-40B4-BE49-F238E27FC236}">
                  <a16:creationId xmlns:a16="http://schemas.microsoft.com/office/drawing/2014/main" id="{053653A7-1DBF-4915-935F-BF84FE713177}"/>
                </a:ext>
              </a:extLst>
            </p:cNvPr>
            <p:cNvGrpSpPr/>
            <p:nvPr/>
          </p:nvGrpSpPr>
          <p:grpSpPr>
            <a:xfrm>
              <a:off x="840505" y="3567242"/>
              <a:ext cx="665617" cy="540000"/>
              <a:chOff x="1355415" y="3562381"/>
              <a:chExt cx="665617" cy="540000"/>
            </a:xfrm>
          </p:grpSpPr>
          <p:grpSp>
            <p:nvGrpSpPr>
              <p:cNvPr id="119" name="Gruppo 118">
                <a:extLst>
                  <a:ext uri="{FF2B5EF4-FFF2-40B4-BE49-F238E27FC236}">
                    <a16:creationId xmlns:a16="http://schemas.microsoft.com/office/drawing/2014/main" id="{BEB34940-FE95-47FA-90A1-E05A80FCC675}"/>
                  </a:ext>
                </a:extLst>
              </p:cNvPr>
              <p:cNvGrpSpPr/>
              <p:nvPr/>
            </p:nvGrpSpPr>
            <p:grpSpPr>
              <a:xfrm>
                <a:off x="1355415" y="3562381"/>
                <a:ext cx="540000" cy="540000"/>
                <a:chOff x="1192394" y="2035716"/>
                <a:chExt cx="540000" cy="540000"/>
              </a:xfrm>
            </p:grpSpPr>
            <p:sp>
              <p:nvSpPr>
                <p:cNvPr id="121" name="Rettangolo 120">
                  <a:extLst>
                    <a:ext uri="{FF2B5EF4-FFF2-40B4-BE49-F238E27FC236}">
                      <a16:creationId xmlns:a16="http://schemas.microsoft.com/office/drawing/2014/main" id="{6136840F-C302-496E-A31D-2242DF0C0879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600"/>
                </a:p>
              </p:txBody>
            </p:sp>
            <p:sp>
              <p:nvSpPr>
                <p:cNvPr id="122" name="Rettangolo 121">
                  <a:extLst>
                    <a:ext uri="{FF2B5EF4-FFF2-40B4-BE49-F238E27FC236}">
                      <a16:creationId xmlns:a16="http://schemas.microsoft.com/office/drawing/2014/main" id="{A969F4FB-0F17-41AE-B897-C8C0B0DEBD6E}"/>
                    </a:ext>
                  </a:extLst>
                </p:cNvPr>
                <p:cNvSpPr/>
                <p:nvPr/>
              </p:nvSpPr>
              <p:spPr>
                <a:xfrm>
                  <a:off x="1227394" y="2136439"/>
                  <a:ext cx="470000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it-IT" sz="1400" baseline="300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#</a:t>
                  </a:r>
                  <a:r>
                    <a:rPr lang="it-IT" sz="16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13</a:t>
                  </a:r>
                  <a:endParaRPr lang="it-IT" sz="1600" dirty="0"/>
                </a:p>
              </p:txBody>
            </p:sp>
          </p:grpSp>
          <p:cxnSp>
            <p:nvCxnSpPr>
              <p:cNvPr id="120" name="Connettore 1 11">
                <a:extLst>
                  <a:ext uri="{FF2B5EF4-FFF2-40B4-BE49-F238E27FC236}">
                    <a16:creationId xmlns:a16="http://schemas.microsoft.com/office/drawing/2014/main" id="{3F9BBA9C-764D-43DE-943D-296B052A03C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3562381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118" name="Segnaposto testo 13">
              <a:extLst>
                <a:ext uri="{FF2B5EF4-FFF2-40B4-BE49-F238E27FC236}">
                  <a16:creationId xmlns:a16="http://schemas.microsoft.com/office/drawing/2014/main" id="{0D7B046C-6F74-457F-8A12-C073B437A391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3687820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r>
                <a:rPr lang="it-IT" sz="1100" dirty="0">
                  <a:solidFill>
                    <a:srgbClr val="00468F"/>
                  </a:solidFill>
                  <a:latin typeface="TIM Sans" panose="02020503040602060503" pitchFamily="18" charset="77"/>
                </a:rPr>
                <a:t>Timbro elettronico (TEL)</a:t>
              </a:r>
            </a:p>
          </p:txBody>
        </p:sp>
      </p:grpSp>
      <p:grpSp>
        <p:nvGrpSpPr>
          <p:cNvPr id="123" name="Gruppo 122">
            <a:extLst>
              <a:ext uri="{FF2B5EF4-FFF2-40B4-BE49-F238E27FC236}">
                <a16:creationId xmlns:a16="http://schemas.microsoft.com/office/drawing/2014/main" id="{C435F603-87B0-4DD5-A5AC-1E238530DF29}"/>
              </a:ext>
            </a:extLst>
          </p:cNvPr>
          <p:cNvGrpSpPr/>
          <p:nvPr/>
        </p:nvGrpSpPr>
        <p:grpSpPr>
          <a:xfrm>
            <a:off x="8129531" y="4410043"/>
            <a:ext cx="3221966" cy="540000"/>
            <a:chOff x="840505" y="4333005"/>
            <a:chExt cx="3221966" cy="540000"/>
          </a:xfrm>
        </p:grpSpPr>
        <p:grpSp>
          <p:nvGrpSpPr>
            <p:cNvPr id="124" name="Gruppo 123">
              <a:extLst>
                <a:ext uri="{FF2B5EF4-FFF2-40B4-BE49-F238E27FC236}">
                  <a16:creationId xmlns:a16="http://schemas.microsoft.com/office/drawing/2014/main" id="{E35CB417-C84B-426D-B2F9-534B43273B51}"/>
                </a:ext>
              </a:extLst>
            </p:cNvPr>
            <p:cNvGrpSpPr/>
            <p:nvPr/>
          </p:nvGrpSpPr>
          <p:grpSpPr>
            <a:xfrm>
              <a:off x="840505" y="4333005"/>
              <a:ext cx="665617" cy="540000"/>
              <a:chOff x="1355415" y="4381823"/>
              <a:chExt cx="665617" cy="540000"/>
            </a:xfrm>
          </p:grpSpPr>
          <p:grpSp>
            <p:nvGrpSpPr>
              <p:cNvPr id="126" name="Gruppo 125">
                <a:extLst>
                  <a:ext uri="{FF2B5EF4-FFF2-40B4-BE49-F238E27FC236}">
                    <a16:creationId xmlns:a16="http://schemas.microsoft.com/office/drawing/2014/main" id="{8B596544-90BF-498D-926D-6E41AF19AEDA}"/>
                  </a:ext>
                </a:extLst>
              </p:cNvPr>
              <p:cNvGrpSpPr/>
              <p:nvPr/>
            </p:nvGrpSpPr>
            <p:grpSpPr>
              <a:xfrm>
                <a:off x="1355415" y="4381823"/>
                <a:ext cx="540000" cy="540000"/>
                <a:chOff x="1192394" y="2035716"/>
                <a:chExt cx="540000" cy="540000"/>
              </a:xfrm>
            </p:grpSpPr>
            <p:sp>
              <p:nvSpPr>
                <p:cNvPr id="128" name="Rettangolo 127">
                  <a:extLst>
                    <a:ext uri="{FF2B5EF4-FFF2-40B4-BE49-F238E27FC236}">
                      <a16:creationId xmlns:a16="http://schemas.microsoft.com/office/drawing/2014/main" id="{C1E88A1D-920D-45FA-9553-530308D750FA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C0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600"/>
                </a:p>
              </p:txBody>
            </p:sp>
            <p:sp>
              <p:nvSpPr>
                <p:cNvPr id="129" name="Rettangolo 128">
                  <a:extLst>
                    <a:ext uri="{FF2B5EF4-FFF2-40B4-BE49-F238E27FC236}">
                      <a16:creationId xmlns:a16="http://schemas.microsoft.com/office/drawing/2014/main" id="{015A9415-1DD8-467B-B17F-02B02831D5DC}"/>
                    </a:ext>
                  </a:extLst>
                </p:cNvPr>
                <p:cNvSpPr/>
                <p:nvPr/>
              </p:nvSpPr>
              <p:spPr>
                <a:xfrm>
                  <a:off x="1223386" y="2136439"/>
                  <a:ext cx="478016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it-IT" sz="1400" baseline="300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#</a:t>
                  </a:r>
                  <a:r>
                    <a:rPr lang="it-IT" sz="16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14</a:t>
                  </a:r>
                  <a:endParaRPr lang="it-IT" sz="1600" dirty="0"/>
                </a:p>
              </p:txBody>
            </p:sp>
          </p:grpSp>
          <p:cxnSp>
            <p:nvCxnSpPr>
              <p:cNvPr id="127" name="Connettore 1 11">
                <a:extLst>
                  <a:ext uri="{FF2B5EF4-FFF2-40B4-BE49-F238E27FC236}">
                    <a16:creationId xmlns:a16="http://schemas.microsoft.com/office/drawing/2014/main" id="{0C26F42B-0003-45A3-BA22-CAC5023C0E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4381823"/>
                <a:ext cx="0" cy="540000"/>
              </a:xfrm>
              <a:prstGeom prst="line">
                <a:avLst/>
              </a:prstGeom>
              <a:ln w="28575">
                <a:solidFill>
                  <a:srgbClr val="FFC00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125" name="Segnaposto testo 13">
              <a:extLst>
                <a:ext uri="{FF2B5EF4-FFF2-40B4-BE49-F238E27FC236}">
                  <a16:creationId xmlns:a16="http://schemas.microsoft.com/office/drawing/2014/main" id="{4F0EFEC4-8F05-402B-B7DE-E5A78672BCFB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4453583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r>
                <a:rPr lang="it-IT" sz="1100" dirty="0">
                  <a:solidFill>
                    <a:srgbClr val="00468F"/>
                  </a:solidFill>
                  <a:latin typeface="TIM Sans" panose="02020503040602060503" pitchFamily="18" charset="77"/>
                </a:rPr>
                <a:t>Validazione temporale elettronica qualificata (VTE)</a:t>
              </a:r>
            </a:p>
          </p:txBody>
        </p:sp>
      </p:grpSp>
      <p:grpSp>
        <p:nvGrpSpPr>
          <p:cNvPr id="130" name="Gruppo 129">
            <a:extLst>
              <a:ext uri="{FF2B5EF4-FFF2-40B4-BE49-F238E27FC236}">
                <a16:creationId xmlns:a16="http://schemas.microsoft.com/office/drawing/2014/main" id="{BB6D6987-A539-438D-98B7-0DBDBECB85E9}"/>
              </a:ext>
            </a:extLst>
          </p:cNvPr>
          <p:cNvGrpSpPr/>
          <p:nvPr/>
        </p:nvGrpSpPr>
        <p:grpSpPr>
          <a:xfrm>
            <a:off x="8129531" y="5190878"/>
            <a:ext cx="3221966" cy="540000"/>
            <a:chOff x="840505" y="5159056"/>
            <a:chExt cx="3221966" cy="540000"/>
          </a:xfrm>
        </p:grpSpPr>
        <p:grpSp>
          <p:nvGrpSpPr>
            <p:cNvPr id="131" name="Gruppo 130">
              <a:extLst>
                <a:ext uri="{FF2B5EF4-FFF2-40B4-BE49-F238E27FC236}">
                  <a16:creationId xmlns:a16="http://schemas.microsoft.com/office/drawing/2014/main" id="{C1764F6D-AA23-4ABC-B105-E8AA885F2C61}"/>
                </a:ext>
              </a:extLst>
            </p:cNvPr>
            <p:cNvGrpSpPr/>
            <p:nvPr/>
          </p:nvGrpSpPr>
          <p:grpSpPr>
            <a:xfrm>
              <a:off x="840505" y="5159056"/>
              <a:ext cx="665617" cy="540000"/>
              <a:chOff x="1355415" y="5098767"/>
              <a:chExt cx="665617" cy="540000"/>
            </a:xfrm>
          </p:grpSpPr>
          <p:grpSp>
            <p:nvGrpSpPr>
              <p:cNvPr id="133" name="Gruppo 132">
                <a:extLst>
                  <a:ext uri="{FF2B5EF4-FFF2-40B4-BE49-F238E27FC236}">
                    <a16:creationId xmlns:a16="http://schemas.microsoft.com/office/drawing/2014/main" id="{FFCA6446-AA8B-4163-BAF6-5CCF8977C748}"/>
                  </a:ext>
                </a:extLst>
              </p:cNvPr>
              <p:cNvGrpSpPr/>
              <p:nvPr/>
            </p:nvGrpSpPr>
            <p:grpSpPr>
              <a:xfrm>
                <a:off x="1355415" y="5098767"/>
                <a:ext cx="540000" cy="540000"/>
                <a:chOff x="1192394" y="2035716"/>
                <a:chExt cx="540000" cy="540000"/>
              </a:xfrm>
            </p:grpSpPr>
            <p:sp>
              <p:nvSpPr>
                <p:cNvPr id="135" name="Rettangolo 134">
                  <a:extLst>
                    <a:ext uri="{FF2B5EF4-FFF2-40B4-BE49-F238E27FC236}">
                      <a16:creationId xmlns:a16="http://schemas.microsoft.com/office/drawing/2014/main" id="{B83E0644-4847-41D1-9E18-2D3F3D2373DF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600"/>
                </a:p>
              </p:txBody>
            </p:sp>
            <p:sp>
              <p:nvSpPr>
                <p:cNvPr id="136" name="Rettangolo 135">
                  <a:extLst>
                    <a:ext uri="{FF2B5EF4-FFF2-40B4-BE49-F238E27FC236}">
                      <a16:creationId xmlns:a16="http://schemas.microsoft.com/office/drawing/2014/main" id="{4BF551C9-CFD7-4825-9605-80CE32D6A4CA}"/>
                    </a:ext>
                  </a:extLst>
                </p:cNvPr>
                <p:cNvSpPr/>
                <p:nvPr/>
              </p:nvSpPr>
              <p:spPr>
                <a:xfrm>
                  <a:off x="1226592" y="2136439"/>
                  <a:ext cx="471604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it-IT" sz="1400" baseline="300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#</a:t>
                  </a:r>
                  <a:r>
                    <a:rPr lang="it-IT" sz="1600" dirty="0">
                      <a:solidFill>
                        <a:srgbClr val="FFFFFF"/>
                      </a:solidFill>
                      <a:latin typeface="TIM Sans" panose="00000500000000000000" pitchFamily="50" charset="0"/>
                    </a:rPr>
                    <a:t>15</a:t>
                  </a:r>
                  <a:endParaRPr lang="it-IT" sz="1600" dirty="0"/>
                </a:p>
              </p:txBody>
            </p:sp>
          </p:grpSp>
          <p:cxnSp>
            <p:nvCxnSpPr>
              <p:cNvPr id="134" name="Connettore 1 11">
                <a:extLst>
                  <a:ext uri="{FF2B5EF4-FFF2-40B4-BE49-F238E27FC236}">
                    <a16:creationId xmlns:a16="http://schemas.microsoft.com/office/drawing/2014/main" id="{080ABF96-AD9E-4177-9C90-FA5D6EF2E13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5098767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132" name="Segnaposto testo 13">
              <a:extLst>
                <a:ext uri="{FF2B5EF4-FFF2-40B4-BE49-F238E27FC236}">
                  <a16:creationId xmlns:a16="http://schemas.microsoft.com/office/drawing/2014/main" id="{F84CC6E3-B548-4867-9FC0-530C9446C45D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5159056"/>
              <a:ext cx="2484000" cy="540000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r>
                <a:rPr lang="it-IT" sz="1100" dirty="0">
                  <a:solidFill>
                    <a:srgbClr val="00468F"/>
                  </a:solidFill>
                  <a:latin typeface="TIM Sans" panose="02020503040602060503" pitchFamily="18" charset="77"/>
                </a:rPr>
                <a:t>Servizi Specialistici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9722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Rettangolo 140">
            <a:extLst>
              <a:ext uri="{FF2B5EF4-FFF2-40B4-BE49-F238E27FC236}">
                <a16:creationId xmlns:a16="http://schemas.microsoft.com/office/drawing/2014/main" id="{A8ABE278-1737-4C9E-A0AE-05F46FCA0090}"/>
              </a:ext>
            </a:extLst>
          </p:cNvPr>
          <p:cNvSpPr/>
          <p:nvPr/>
        </p:nvSpPr>
        <p:spPr>
          <a:xfrm>
            <a:off x="0" y="1593805"/>
            <a:ext cx="12207034" cy="1080000"/>
          </a:xfrm>
          <a:prstGeom prst="rect">
            <a:avLst/>
          </a:prstGeom>
          <a:solidFill>
            <a:srgbClr val="FF410A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5" name="Rettangolo 144">
            <a:extLst>
              <a:ext uri="{FF2B5EF4-FFF2-40B4-BE49-F238E27FC236}">
                <a16:creationId xmlns:a16="http://schemas.microsoft.com/office/drawing/2014/main" id="{5D9FF747-7B7F-47A9-B664-6A36414AC0B1}"/>
              </a:ext>
            </a:extLst>
          </p:cNvPr>
          <p:cNvSpPr/>
          <p:nvPr/>
        </p:nvSpPr>
        <p:spPr>
          <a:xfrm>
            <a:off x="0" y="3868377"/>
            <a:ext cx="12207034" cy="1080000"/>
          </a:xfrm>
          <a:prstGeom prst="rect">
            <a:avLst/>
          </a:prstGeom>
          <a:solidFill>
            <a:srgbClr val="FF410A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Titolo 1">
            <a:extLst>
              <a:ext uri="{FF2B5EF4-FFF2-40B4-BE49-F238E27FC236}">
                <a16:creationId xmlns:a16="http://schemas.microsoft.com/office/drawing/2014/main" id="{56A268B8-9F05-CD4F-AA9F-19FD7A6F96E1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8430154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28348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Dettaglio dei Servizi Offerti (1/4)</a:t>
            </a:r>
          </a:p>
        </p:txBody>
      </p:sp>
      <p:sp>
        <p:nvSpPr>
          <p:cNvPr id="61" name="Segnaposto testo 19">
            <a:extLst>
              <a:ext uri="{FF2B5EF4-FFF2-40B4-BE49-F238E27FC236}">
                <a16:creationId xmlns:a16="http://schemas.microsoft.com/office/drawing/2014/main" id="{D7CA0E1B-0568-BE45-A939-718EBB119CB4}"/>
              </a:ext>
            </a:extLst>
          </p:cNvPr>
          <p:cNvSpPr txBox="1">
            <a:spLocks/>
          </p:cNvSpPr>
          <p:nvPr/>
        </p:nvSpPr>
        <p:spPr>
          <a:xfrm>
            <a:off x="678723" y="847147"/>
            <a:ext cx="9290900" cy="3317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1330" b="0" i="0" u="none" strike="noStrike" kern="1200" cap="none" spc="0" normalizeH="0" baseline="0" noProof="0" dirty="0">
                <a:ln>
                  <a:noFill/>
                </a:ln>
                <a:solidFill>
                  <a:srgbClr val="032D62"/>
                </a:solidFill>
                <a:effectLst/>
                <a:uLnTx/>
                <a:uFillTx/>
                <a:latin typeface="TIM Sans Light" panose="020B0604020202020204" charset="0"/>
                <a:ea typeface="+mn-ea"/>
                <a:cs typeface="Arial"/>
              </a:rPr>
              <a:t>Di seguito sono riportati nel dettaglio le </a:t>
            </a:r>
            <a:r>
              <a:rPr kumimoji="0" lang="it-IT" sz="1330" b="1" i="0" u="none" strike="noStrike" kern="1200" cap="none" spc="0" normalizeH="0" baseline="0" noProof="0" dirty="0">
                <a:ln>
                  <a:noFill/>
                </a:ln>
                <a:solidFill>
                  <a:srgbClr val="032D62"/>
                </a:solidFill>
                <a:effectLst/>
                <a:uLnTx/>
                <a:uFillTx/>
                <a:latin typeface="TIM Sans Light" panose="020B0604020202020204" charset="0"/>
                <a:ea typeface="+mn-ea"/>
                <a:cs typeface="Arial"/>
              </a:rPr>
              <a:t>proposte progettuali per i servizi offerti dall’RTI</a:t>
            </a:r>
            <a:r>
              <a:rPr kumimoji="0" lang="it-IT" sz="1330" b="0" i="0" u="none" strike="noStrike" kern="1200" cap="none" spc="0" normalizeH="0" baseline="0" noProof="0" dirty="0">
                <a:ln>
                  <a:noFill/>
                </a:ln>
                <a:solidFill>
                  <a:srgbClr val="032D62"/>
                </a:solidFill>
                <a:effectLst/>
                <a:uLnTx/>
                <a:uFillTx/>
                <a:latin typeface="TIM Sans Light" panose="020B0604020202020204" charset="0"/>
                <a:ea typeface="+mn-ea"/>
                <a:cs typeface="Arial"/>
              </a:rPr>
              <a:t>.</a:t>
            </a:r>
          </a:p>
        </p:txBody>
      </p: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53DABDBB-FB17-46BD-AE34-E2633C496604}"/>
              </a:ext>
            </a:extLst>
          </p:cNvPr>
          <p:cNvGrpSpPr/>
          <p:nvPr/>
        </p:nvGrpSpPr>
        <p:grpSpPr>
          <a:xfrm>
            <a:off x="459063" y="1863805"/>
            <a:ext cx="3221966" cy="540000"/>
            <a:chOff x="840505" y="2035716"/>
            <a:chExt cx="3221966" cy="540000"/>
          </a:xfrm>
        </p:grpSpPr>
        <p:sp>
          <p:nvSpPr>
            <p:cNvPr id="72" name="Segnaposto testo 13">
              <a:extLst>
                <a:ext uri="{FF2B5EF4-FFF2-40B4-BE49-F238E27FC236}">
                  <a16:creationId xmlns:a16="http://schemas.microsoft.com/office/drawing/2014/main" id="{4276F720-5916-4F2F-A3B6-19D9ED57CF2E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2145785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kumimoji="0" lang="it-IT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468F"/>
                  </a:solidFill>
                  <a:effectLst/>
                  <a:uLnTx/>
                  <a:uFillTx/>
                  <a:latin typeface="TIM Sans Light" panose="020B0604020202020204" charset="0"/>
                </a:rPr>
                <a:t>Security Operation Center</a:t>
              </a: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kumimoji="0" lang="it-IT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468F"/>
                  </a:solidFill>
                  <a:effectLst/>
                  <a:uLnTx/>
                  <a:uFillTx/>
                  <a:latin typeface="TIM Sans Light" panose="020B0604020202020204" charset="0"/>
                </a:rPr>
                <a:t>(SOC)</a:t>
              </a:r>
            </a:p>
          </p:txBody>
        </p:sp>
        <p:grpSp>
          <p:nvGrpSpPr>
            <p:cNvPr id="3" name="Gruppo 2">
              <a:extLst>
                <a:ext uri="{FF2B5EF4-FFF2-40B4-BE49-F238E27FC236}">
                  <a16:creationId xmlns:a16="http://schemas.microsoft.com/office/drawing/2014/main" id="{BCF3F534-BFC0-4DCA-938A-5CC0D7C98B05}"/>
                </a:ext>
              </a:extLst>
            </p:cNvPr>
            <p:cNvGrpSpPr/>
            <p:nvPr/>
          </p:nvGrpSpPr>
          <p:grpSpPr>
            <a:xfrm>
              <a:off x="840505" y="2035716"/>
              <a:ext cx="665617" cy="540000"/>
              <a:chOff x="1355415" y="2035716"/>
              <a:chExt cx="665617" cy="540000"/>
            </a:xfrm>
          </p:grpSpPr>
          <p:cxnSp>
            <p:nvCxnSpPr>
              <p:cNvPr id="76" name="Connettore 1 11">
                <a:extLst>
                  <a:ext uri="{FF2B5EF4-FFF2-40B4-BE49-F238E27FC236}">
                    <a16:creationId xmlns:a16="http://schemas.microsoft.com/office/drawing/2014/main" id="{A2976DDD-DDF7-48C0-8803-35B5898BA15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2035716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grpSp>
            <p:nvGrpSpPr>
              <p:cNvPr id="2" name="Gruppo 1">
                <a:extLst>
                  <a:ext uri="{FF2B5EF4-FFF2-40B4-BE49-F238E27FC236}">
                    <a16:creationId xmlns:a16="http://schemas.microsoft.com/office/drawing/2014/main" id="{29F3AAA6-C49F-4915-84BD-1FC66138ED29}"/>
                  </a:ext>
                </a:extLst>
              </p:cNvPr>
              <p:cNvGrpSpPr/>
              <p:nvPr/>
            </p:nvGrpSpPr>
            <p:grpSpPr>
              <a:xfrm>
                <a:off x="1355415" y="2035716"/>
                <a:ext cx="540000" cy="540000"/>
                <a:chOff x="1192394" y="2035716"/>
                <a:chExt cx="540000" cy="540000"/>
              </a:xfrm>
            </p:grpSpPr>
            <p:sp>
              <p:nvSpPr>
                <p:cNvPr id="77" name="Rettangolo 76">
                  <a:extLst>
                    <a:ext uri="{FF2B5EF4-FFF2-40B4-BE49-F238E27FC236}">
                      <a16:creationId xmlns:a16="http://schemas.microsoft.com/office/drawing/2014/main" id="{2CE3CBF6-DF28-437A-96A8-725F88B13F1A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t-IT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Rettangolo 86">
                  <a:extLst>
                    <a:ext uri="{FF2B5EF4-FFF2-40B4-BE49-F238E27FC236}">
                      <a16:creationId xmlns:a16="http://schemas.microsoft.com/office/drawing/2014/main" id="{7204D8D6-5E3C-4EE0-8E73-FE9E1B7DA6D9}"/>
                    </a:ext>
                  </a:extLst>
                </p:cNvPr>
                <p:cNvSpPr/>
                <p:nvPr/>
              </p:nvSpPr>
              <p:spPr>
                <a:xfrm>
                  <a:off x="1222585" y="2136439"/>
                  <a:ext cx="479618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1400" b="0" i="0" u="none" strike="noStrike" kern="1200" cap="none" spc="0" normalizeH="0" baseline="3000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#</a:t>
                  </a:r>
                  <a:r>
                    <a:rPr kumimoji="0" lang="it-IT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01</a:t>
                  </a:r>
                  <a:endParaRPr kumimoji="0" lang="it-IT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cxnSp>
        <p:nvCxnSpPr>
          <p:cNvPr id="149" name="Connettore 1 45">
            <a:extLst>
              <a:ext uri="{FF2B5EF4-FFF2-40B4-BE49-F238E27FC236}">
                <a16:creationId xmlns:a16="http://schemas.microsoft.com/office/drawing/2014/main" id="{138E1360-E248-43BC-B15E-367165D4347A}"/>
              </a:ext>
            </a:extLst>
          </p:cNvPr>
          <p:cNvCxnSpPr>
            <a:cxnSpLocks/>
          </p:cNvCxnSpPr>
          <p:nvPr/>
        </p:nvCxnSpPr>
        <p:spPr>
          <a:xfrm>
            <a:off x="0" y="1371946"/>
            <a:ext cx="12192000" cy="0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Rettangolo 149">
            <a:extLst>
              <a:ext uri="{FF2B5EF4-FFF2-40B4-BE49-F238E27FC236}">
                <a16:creationId xmlns:a16="http://schemas.microsoft.com/office/drawing/2014/main" id="{26FDE8F8-76C0-473A-B967-26D3DF5E4A99}"/>
              </a:ext>
            </a:extLst>
          </p:cNvPr>
          <p:cNvSpPr/>
          <p:nvPr/>
        </p:nvSpPr>
        <p:spPr>
          <a:xfrm>
            <a:off x="3622602" y="1199327"/>
            <a:ext cx="5282697" cy="338554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B0604020202020204" charset="0"/>
                <a:cs typeface="Arial"/>
              </a:rPr>
              <a:t>Descrizione del Servizio</a:t>
            </a:r>
          </a:p>
        </p:txBody>
      </p:sp>
      <p:sp>
        <p:nvSpPr>
          <p:cNvPr id="152" name="Rettangolo 151">
            <a:extLst>
              <a:ext uri="{FF2B5EF4-FFF2-40B4-BE49-F238E27FC236}">
                <a16:creationId xmlns:a16="http://schemas.microsoft.com/office/drawing/2014/main" id="{55C48B6C-8A6E-475B-89DB-7A0F94D7DCC0}"/>
              </a:ext>
            </a:extLst>
          </p:cNvPr>
          <p:cNvSpPr/>
          <p:nvPr/>
        </p:nvSpPr>
        <p:spPr>
          <a:xfrm>
            <a:off x="9160249" y="1199327"/>
            <a:ext cx="2700000" cy="338554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B0604020202020204" charset="0"/>
                <a:cs typeface="Arial"/>
              </a:rPr>
              <a:t>Tecnologie di Riferimento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B4813ABA-E617-4D8A-BA5E-918E9FE38B25}"/>
              </a:ext>
            </a:extLst>
          </p:cNvPr>
          <p:cNvSpPr txBox="1"/>
          <p:nvPr/>
        </p:nvSpPr>
        <p:spPr>
          <a:xfrm>
            <a:off x="3622603" y="1664446"/>
            <a:ext cx="5282694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/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Il RTI metterà a disposizione una soluzione SOC che consente di </a:t>
            </a:r>
            <a:r>
              <a:rPr lang="it-IT" sz="1100" b="1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rilevare rapidamente le anomalie di sicurezza</a:t>
            </a:r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 e mettere in atto le </a:t>
            </a:r>
            <a:r>
              <a:rPr lang="it-IT" sz="1100" b="1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azioni di contenimento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- 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La</a:t>
            </a:r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 soluzione è presidiata </a:t>
            </a:r>
            <a:r>
              <a:rPr lang="it-IT" sz="1100" b="1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in modalità continuativa </a:t>
            </a:r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da personale qualificato e certificato e gestisce i servizi contrattualizzati dalle Amministrazioni nell’ambito dell’AQ.</a:t>
            </a:r>
          </a:p>
        </p:txBody>
      </p:sp>
      <p:grpSp>
        <p:nvGrpSpPr>
          <p:cNvPr id="65" name="Gruppo 64">
            <a:extLst>
              <a:ext uri="{FF2B5EF4-FFF2-40B4-BE49-F238E27FC236}">
                <a16:creationId xmlns:a16="http://schemas.microsoft.com/office/drawing/2014/main" id="{EE182B2B-34CF-497E-9FF8-161DC44CCEB2}"/>
              </a:ext>
            </a:extLst>
          </p:cNvPr>
          <p:cNvGrpSpPr/>
          <p:nvPr/>
        </p:nvGrpSpPr>
        <p:grpSpPr>
          <a:xfrm>
            <a:off x="459063" y="4138377"/>
            <a:ext cx="3221966" cy="540000"/>
            <a:chOff x="840505" y="2035716"/>
            <a:chExt cx="3221966" cy="540000"/>
          </a:xfrm>
        </p:grpSpPr>
        <p:sp>
          <p:nvSpPr>
            <p:cNvPr id="66" name="Segnaposto testo 13">
              <a:extLst>
                <a:ext uri="{FF2B5EF4-FFF2-40B4-BE49-F238E27FC236}">
                  <a16:creationId xmlns:a16="http://schemas.microsoft.com/office/drawing/2014/main" id="{B840A83E-1953-4C7B-A6B1-824BCEC6C652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2145785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kumimoji="0" lang="it-IT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468F"/>
                  </a:solidFill>
                  <a:effectLst/>
                  <a:uLnTx/>
                  <a:uFillTx/>
                  <a:latin typeface="TIM Sans Light" panose="020B0604020202020204" charset="0"/>
                </a:rPr>
                <a:t>Web Application Firewall</a:t>
              </a: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kumimoji="0" lang="it-IT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468F"/>
                  </a:solidFill>
                  <a:effectLst/>
                  <a:uLnTx/>
                  <a:uFillTx/>
                  <a:latin typeface="TIM Sans Light" panose="020B0604020202020204" charset="0"/>
                </a:rPr>
                <a:t>(WAF)</a:t>
              </a:r>
            </a:p>
          </p:txBody>
        </p:sp>
        <p:grpSp>
          <p:nvGrpSpPr>
            <p:cNvPr id="67" name="Gruppo 66">
              <a:extLst>
                <a:ext uri="{FF2B5EF4-FFF2-40B4-BE49-F238E27FC236}">
                  <a16:creationId xmlns:a16="http://schemas.microsoft.com/office/drawing/2014/main" id="{79298F90-5478-4D05-8130-F0C7AAC7E7FC}"/>
                </a:ext>
              </a:extLst>
            </p:cNvPr>
            <p:cNvGrpSpPr/>
            <p:nvPr/>
          </p:nvGrpSpPr>
          <p:grpSpPr>
            <a:xfrm>
              <a:off x="840505" y="2035716"/>
              <a:ext cx="665617" cy="540000"/>
              <a:chOff x="1355415" y="2035716"/>
              <a:chExt cx="665617" cy="540000"/>
            </a:xfrm>
          </p:grpSpPr>
          <p:cxnSp>
            <p:nvCxnSpPr>
              <p:cNvPr id="68" name="Connettore 1 11">
                <a:extLst>
                  <a:ext uri="{FF2B5EF4-FFF2-40B4-BE49-F238E27FC236}">
                    <a16:creationId xmlns:a16="http://schemas.microsoft.com/office/drawing/2014/main" id="{4488ECED-5C61-4B7A-A864-90DC32F7898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2035716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grpSp>
            <p:nvGrpSpPr>
              <p:cNvPr id="69" name="Gruppo 68">
                <a:extLst>
                  <a:ext uri="{FF2B5EF4-FFF2-40B4-BE49-F238E27FC236}">
                    <a16:creationId xmlns:a16="http://schemas.microsoft.com/office/drawing/2014/main" id="{179939E7-9351-473A-AFD2-77D59B38AB6A}"/>
                  </a:ext>
                </a:extLst>
              </p:cNvPr>
              <p:cNvGrpSpPr/>
              <p:nvPr/>
            </p:nvGrpSpPr>
            <p:grpSpPr>
              <a:xfrm>
                <a:off x="1355415" y="2035716"/>
                <a:ext cx="540000" cy="540000"/>
                <a:chOff x="1192394" y="2035716"/>
                <a:chExt cx="540000" cy="540000"/>
              </a:xfrm>
            </p:grpSpPr>
            <p:sp>
              <p:nvSpPr>
                <p:cNvPr id="70" name="Rettangolo 69">
                  <a:extLst>
                    <a:ext uri="{FF2B5EF4-FFF2-40B4-BE49-F238E27FC236}">
                      <a16:creationId xmlns:a16="http://schemas.microsoft.com/office/drawing/2014/main" id="{51CF3265-AF2D-4A53-9E67-944A7D2141ED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t-IT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Rettangolo 70">
                  <a:extLst>
                    <a:ext uri="{FF2B5EF4-FFF2-40B4-BE49-F238E27FC236}">
                      <a16:creationId xmlns:a16="http://schemas.microsoft.com/office/drawing/2014/main" id="{7511F46E-0011-4F55-A859-29DAB6B4F48D}"/>
                    </a:ext>
                  </a:extLst>
                </p:cNvPr>
                <p:cNvSpPr/>
                <p:nvPr/>
              </p:nvSpPr>
              <p:spPr>
                <a:xfrm>
                  <a:off x="1219379" y="2136439"/>
                  <a:ext cx="486030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1400" b="0" i="0" u="none" strike="noStrike" kern="1200" cap="none" spc="0" normalizeH="0" baseline="3000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#</a:t>
                  </a:r>
                  <a:r>
                    <a:rPr kumimoji="0" lang="it-IT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03</a:t>
                  </a:r>
                  <a:endParaRPr kumimoji="0" lang="it-IT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73" name="CasellaDiTesto 72">
            <a:extLst>
              <a:ext uri="{FF2B5EF4-FFF2-40B4-BE49-F238E27FC236}">
                <a16:creationId xmlns:a16="http://schemas.microsoft.com/office/drawing/2014/main" id="{BEB75F14-ABDD-4C51-ACB0-2CBC99F6A0BE}"/>
              </a:ext>
            </a:extLst>
          </p:cNvPr>
          <p:cNvSpPr txBox="1"/>
          <p:nvPr/>
        </p:nvSpPr>
        <p:spPr>
          <a:xfrm>
            <a:off x="3623350" y="4030377"/>
            <a:ext cx="52812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/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Il RTI metterà a disposizione un servizio di </a:t>
            </a:r>
            <a:r>
              <a:rPr lang="it-IT" sz="1100" b="1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Web Application Firewall </a:t>
            </a:r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(WAF) con l’obiettivo di </a:t>
            </a:r>
            <a:r>
              <a:rPr lang="it-IT" sz="1100" b="1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proteggere le applicazioni Web esposte su Internet </a:t>
            </a:r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da attacchi specifici al protocollo HTTP/HTTPS e relative anomalie allo stack applicativo, come ad esempio attacchi di SQL Injection oppure Cross-site Scripting (XSS).</a:t>
            </a:r>
            <a:endParaRPr lang="it-IT" sz="1100" dirty="0">
              <a:solidFill>
                <a:srgbClr val="00338D"/>
              </a:solidFill>
              <a:latin typeface="TIM Sans Light" panose="020B0604020202020204" charset="0"/>
            </a:endParaRPr>
          </a:p>
        </p:txBody>
      </p:sp>
      <p:pic>
        <p:nvPicPr>
          <p:cNvPr id="93" name="Immagine 92">
            <a:extLst>
              <a:ext uri="{FF2B5EF4-FFF2-40B4-BE49-F238E27FC236}">
                <a16:creationId xmlns:a16="http://schemas.microsoft.com/office/drawing/2014/main" id="{473B8DF1-D7A7-45C7-9C11-1B77BA4AD4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602"/>
          <a:stretch/>
        </p:blipFill>
        <p:spPr>
          <a:xfrm>
            <a:off x="9850201" y="1899805"/>
            <a:ext cx="1320097" cy="468000"/>
          </a:xfrm>
          <a:prstGeom prst="rect">
            <a:avLst/>
          </a:prstGeom>
        </p:spPr>
      </p:pic>
      <p:sp>
        <p:nvSpPr>
          <p:cNvPr id="144" name="Rettangolo 143">
            <a:extLst>
              <a:ext uri="{FF2B5EF4-FFF2-40B4-BE49-F238E27FC236}">
                <a16:creationId xmlns:a16="http://schemas.microsoft.com/office/drawing/2014/main" id="{787A8BCF-28DC-40BE-8B37-D66C320E470B}"/>
              </a:ext>
            </a:extLst>
          </p:cNvPr>
          <p:cNvSpPr/>
          <p:nvPr/>
        </p:nvSpPr>
        <p:spPr>
          <a:xfrm>
            <a:off x="0" y="2731091"/>
            <a:ext cx="12207034" cy="1080000"/>
          </a:xfrm>
          <a:prstGeom prst="rect">
            <a:avLst/>
          </a:prstGeom>
          <a:solidFill>
            <a:srgbClr val="FF410A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4" name="Gruppo 43">
            <a:extLst>
              <a:ext uri="{FF2B5EF4-FFF2-40B4-BE49-F238E27FC236}">
                <a16:creationId xmlns:a16="http://schemas.microsoft.com/office/drawing/2014/main" id="{42258FAB-7BEE-4967-8711-AA5BEC92EA5E}"/>
              </a:ext>
            </a:extLst>
          </p:cNvPr>
          <p:cNvGrpSpPr/>
          <p:nvPr/>
        </p:nvGrpSpPr>
        <p:grpSpPr>
          <a:xfrm>
            <a:off x="459063" y="3001091"/>
            <a:ext cx="3221966" cy="540000"/>
            <a:chOff x="840505" y="2035716"/>
            <a:chExt cx="3221966" cy="540000"/>
          </a:xfrm>
        </p:grpSpPr>
        <p:sp>
          <p:nvSpPr>
            <p:cNvPr id="45" name="Segnaposto testo 13">
              <a:extLst>
                <a:ext uri="{FF2B5EF4-FFF2-40B4-BE49-F238E27FC236}">
                  <a16:creationId xmlns:a16="http://schemas.microsoft.com/office/drawing/2014/main" id="{C6C4734E-F153-40B3-8771-EF22114685F1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2145785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kumimoji="0" lang="it-IT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468F"/>
                  </a:solidFill>
                  <a:effectLst/>
                  <a:uLnTx/>
                  <a:uFillTx/>
                  <a:latin typeface="TIM Sans Light" panose="020B0604020202020204" charset="0"/>
                </a:rPr>
                <a:t>Next Generation Firewall</a:t>
              </a: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kumimoji="0" lang="it-IT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468F"/>
                  </a:solidFill>
                  <a:effectLst/>
                  <a:uLnTx/>
                  <a:uFillTx/>
                  <a:latin typeface="TIM Sans Light" panose="020B0604020202020204" charset="0"/>
                </a:rPr>
                <a:t>(NGFW)</a:t>
              </a:r>
            </a:p>
          </p:txBody>
        </p:sp>
        <p:grpSp>
          <p:nvGrpSpPr>
            <p:cNvPr id="46" name="Gruppo 45">
              <a:extLst>
                <a:ext uri="{FF2B5EF4-FFF2-40B4-BE49-F238E27FC236}">
                  <a16:creationId xmlns:a16="http://schemas.microsoft.com/office/drawing/2014/main" id="{ACDBEEE3-0F8E-466A-B78E-6680B96C7EF5}"/>
                </a:ext>
              </a:extLst>
            </p:cNvPr>
            <p:cNvGrpSpPr/>
            <p:nvPr/>
          </p:nvGrpSpPr>
          <p:grpSpPr>
            <a:xfrm>
              <a:off x="840505" y="2035716"/>
              <a:ext cx="665617" cy="540000"/>
              <a:chOff x="1355415" y="2035716"/>
              <a:chExt cx="665617" cy="540000"/>
            </a:xfrm>
          </p:grpSpPr>
          <p:cxnSp>
            <p:nvCxnSpPr>
              <p:cNvPr id="47" name="Connettore 1 11">
                <a:extLst>
                  <a:ext uri="{FF2B5EF4-FFF2-40B4-BE49-F238E27FC236}">
                    <a16:creationId xmlns:a16="http://schemas.microsoft.com/office/drawing/2014/main" id="{BFFC7B18-2900-4B2D-9CFA-205395F5007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2035716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grpSp>
            <p:nvGrpSpPr>
              <p:cNvPr id="48" name="Gruppo 47">
                <a:extLst>
                  <a:ext uri="{FF2B5EF4-FFF2-40B4-BE49-F238E27FC236}">
                    <a16:creationId xmlns:a16="http://schemas.microsoft.com/office/drawing/2014/main" id="{7A51C670-B9CE-49D2-BF6F-82CF6BE98932}"/>
                  </a:ext>
                </a:extLst>
              </p:cNvPr>
              <p:cNvGrpSpPr/>
              <p:nvPr/>
            </p:nvGrpSpPr>
            <p:grpSpPr>
              <a:xfrm>
                <a:off x="1355415" y="2035716"/>
                <a:ext cx="540000" cy="540000"/>
                <a:chOff x="1192394" y="2035716"/>
                <a:chExt cx="540000" cy="540000"/>
              </a:xfrm>
            </p:grpSpPr>
            <p:sp>
              <p:nvSpPr>
                <p:cNvPr id="49" name="Rettangolo 48">
                  <a:extLst>
                    <a:ext uri="{FF2B5EF4-FFF2-40B4-BE49-F238E27FC236}">
                      <a16:creationId xmlns:a16="http://schemas.microsoft.com/office/drawing/2014/main" id="{573BE199-9376-49F6-A0D2-01BBB88C2C35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t-IT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Rettangolo 49">
                  <a:extLst>
                    <a:ext uri="{FF2B5EF4-FFF2-40B4-BE49-F238E27FC236}">
                      <a16:creationId xmlns:a16="http://schemas.microsoft.com/office/drawing/2014/main" id="{65230E20-E182-47AC-BE65-50F51A0CD114}"/>
                    </a:ext>
                  </a:extLst>
                </p:cNvPr>
                <p:cNvSpPr/>
                <p:nvPr/>
              </p:nvSpPr>
              <p:spPr>
                <a:xfrm>
                  <a:off x="1219379" y="2136439"/>
                  <a:ext cx="486030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1400" b="0" i="0" u="none" strike="noStrike" kern="1200" cap="none" spc="0" normalizeH="0" baseline="3000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#</a:t>
                  </a:r>
                  <a:r>
                    <a:rPr kumimoji="0" lang="it-IT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02</a:t>
                  </a:r>
                  <a:endParaRPr kumimoji="0" lang="it-IT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51" name="CasellaDiTesto 50">
            <a:extLst>
              <a:ext uri="{FF2B5EF4-FFF2-40B4-BE49-F238E27FC236}">
                <a16:creationId xmlns:a16="http://schemas.microsoft.com/office/drawing/2014/main" id="{8497ABAE-5931-4D5B-B780-8CD1E1CAC26B}"/>
              </a:ext>
            </a:extLst>
          </p:cNvPr>
          <p:cNvSpPr txBox="1"/>
          <p:nvPr/>
        </p:nvSpPr>
        <p:spPr>
          <a:xfrm>
            <a:off x="3623350" y="2893091"/>
            <a:ext cx="52812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/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Il RTI metterà a disposizione un’avanzata soluzione </a:t>
            </a:r>
            <a:r>
              <a:rPr lang="it-IT" sz="1100" b="1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Next Generation Firewall</a:t>
            </a:r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, fornita attraverso 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l</a:t>
            </a:r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’avanzata tecnologia </a:t>
            </a:r>
            <a:r>
              <a:rPr lang="it-IT" sz="1100" b="1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Fortigate</a:t>
            </a:r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, con evoluti servizi di sicurezza multi minaccia che consentono di </a:t>
            </a:r>
            <a:r>
              <a:rPr lang="it-IT" sz="1100" b="1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contrastare efficacemente attacchi e minacce informatiche</a:t>
            </a:r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 per garantire la protezione di sistemi e rete dell’Amministrazione.</a:t>
            </a:r>
          </a:p>
        </p:txBody>
      </p:sp>
      <p:pic>
        <p:nvPicPr>
          <p:cNvPr id="95" name="Immagine 94">
            <a:extLst>
              <a:ext uri="{FF2B5EF4-FFF2-40B4-BE49-F238E27FC236}">
                <a16:creationId xmlns:a16="http://schemas.microsoft.com/office/drawing/2014/main" id="{A0A0CF61-98E8-46B4-B317-B138923984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678"/>
          <a:stretch/>
        </p:blipFill>
        <p:spPr>
          <a:xfrm>
            <a:off x="9949886" y="3046994"/>
            <a:ext cx="1120727" cy="448194"/>
          </a:xfrm>
          <a:prstGeom prst="rect">
            <a:avLst/>
          </a:prstGeom>
        </p:spPr>
      </p:pic>
      <p:pic>
        <p:nvPicPr>
          <p:cNvPr id="96" name="Immagine 95">
            <a:extLst>
              <a:ext uri="{FF2B5EF4-FFF2-40B4-BE49-F238E27FC236}">
                <a16:creationId xmlns:a16="http://schemas.microsoft.com/office/drawing/2014/main" id="{485912DC-25C0-40BD-8D72-815FDB2A46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" r="31569"/>
          <a:stretch/>
        </p:blipFill>
        <p:spPr>
          <a:xfrm>
            <a:off x="9962586" y="4153262"/>
            <a:ext cx="1095327" cy="510231"/>
          </a:xfrm>
          <a:prstGeom prst="rect">
            <a:avLst/>
          </a:prstGeom>
        </p:spPr>
      </p:pic>
      <p:sp>
        <p:nvSpPr>
          <p:cNvPr id="89" name="Rettangolo 88">
            <a:extLst>
              <a:ext uri="{FF2B5EF4-FFF2-40B4-BE49-F238E27FC236}">
                <a16:creationId xmlns:a16="http://schemas.microsoft.com/office/drawing/2014/main" id="{CA283A0B-0014-47DA-A251-9F3BB067B778}"/>
              </a:ext>
            </a:extLst>
          </p:cNvPr>
          <p:cNvSpPr/>
          <p:nvPr/>
        </p:nvSpPr>
        <p:spPr>
          <a:xfrm>
            <a:off x="0" y="5005662"/>
            <a:ext cx="12207034" cy="1080000"/>
          </a:xfrm>
          <a:prstGeom prst="rect">
            <a:avLst/>
          </a:prstGeom>
          <a:solidFill>
            <a:srgbClr val="FF410A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0" name="Gruppo 89">
            <a:extLst>
              <a:ext uri="{FF2B5EF4-FFF2-40B4-BE49-F238E27FC236}">
                <a16:creationId xmlns:a16="http://schemas.microsoft.com/office/drawing/2014/main" id="{16DE4973-933C-4743-BCB2-0E6E6EF19C3B}"/>
              </a:ext>
            </a:extLst>
          </p:cNvPr>
          <p:cNvGrpSpPr/>
          <p:nvPr/>
        </p:nvGrpSpPr>
        <p:grpSpPr>
          <a:xfrm>
            <a:off x="459063" y="5275662"/>
            <a:ext cx="3221966" cy="540000"/>
            <a:chOff x="840505" y="2035716"/>
            <a:chExt cx="3221966" cy="540000"/>
          </a:xfrm>
        </p:grpSpPr>
        <p:sp>
          <p:nvSpPr>
            <p:cNvPr id="92" name="Segnaposto testo 13">
              <a:extLst>
                <a:ext uri="{FF2B5EF4-FFF2-40B4-BE49-F238E27FC236}">
                  <a16:creationId xmlns:a16="http://schemas.microsoft.com/office/drawing/2014/main" id="{18AB57EA-FE57-4668-A757-B0660B612968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2145785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lang="it-IT" sz="1100" b="1" dirty="0">
                  <a:solidFill>
                    <a:srgbClr val="00468F"/>
                  </a:solidFill>
                  <a:latin typeface="TIM Sans Light" panose="020B0604020202020204" charset="0"/>
                </a:rPr>
                <a:t>Gestione continua della</a:t>
              </a: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lang="it-IT" sz="1100" b="1" dirty="0">
                  <a:solidFill>
                    <a:srgbClr val="00468F"/>
                  </a:solidFill>
                  <a:latin typeface="TIM Sans Light" panose="020B0604020202020204" charset="0"/>
                </a:rPr>
                <a:t>vulnerabilità di sicurezza</a:t>
              </a:r>
              <a:endPara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srgbClr val="00468F"/>
                </a:solidFill>
                <a:effectLst/>
                <a:uLnTx/>
                <a:uFillTx/>
                <a:latin typeface="TIM Sans Light" panose="020B0604020202020204" charset="0"/>
                <a:ea typeface="MS PGothic" panose="020B0600070205080204" pitchFamily="34" charset="-128"/>
                <a:cs typeface="Arial"/>
              </a:endParaRPr>
            </a:p>
          </p:txBody>
        </p:sp>
        <p:grpSp>
          <p:nvGrpSpPr>
            <p:cNvPr id="94" name="Gruppo 93">
              <a:extLst>
                <a:ext uri="{FF2B5EF4-FFF2-40B4-BE49-F238E27FC236}">
                  <a16:creationId xmlns:a16="http://schemas.microsoft.com/office/drawing/2014/main" id="{217E02DD-8C28-4CC7-AD6F-479B07E8204A}"/>
                </a:ext>
              </a:extLst>
            </p:cNvPr>
            <p:cNvGrpSpPr/>
            <p:nvPr/>
          </p:nvGrpSpPr>
          <p:grpSpPr>
            <a:xfrm>
              <a:off x="840505" y="2035716"/>
              <a:ext cx="665617" cy="540000"/>
              <a:chOff x="1355415" y="2035716"/>
              <a:chExt cx="665617" cy="540000"/>
            </a:xfrm>
          </p:grpSpPr>
          <p:cxnSp>
            <p:nvCxnSpPr>
              <p:cNvPr id="100" name="Connettore 1 11">
                <a:extLst>
                  <a:ext uri="{FF2B5EF4-FFF2-40B4-BE49-F238E27FC236}">
                    <a16:creationId xmlns:a16="http://schemas.microsoft.com/office/drawing/2014/main" id="{DF1A56E3-A65A-46FC-99CF-93A67DC02C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2035716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grpSp>
            <p:nvGrpSpPr>
              <p:cNvPr id="101" name="Gruppo 100">
                <a:extLst>
                  <a:ext uri="{FF2B5EF4-FFF2-40B4-BE49-F238E27FC236}">
                    <a16:creationId xmlns:a16="http://schemas.microsoft.com/office/drawing/2014/main" id="{151BB64A-3E3D-482F-9EBB-E507ACC3A428}"/>
                  </a:ext>
                </a:extLst>
              </p:cNvPr>
              <p:cNvGrpSpPr/>
              <p:nvPr/>
            </p:nvGrpSpPr>
            <p:grpSpPr>
              <a:xfrm>
                <a:off x="1355415" y="2035716"/>
                <a:ext cx="540000" cy="540000"/>
                <a:chOff x="1192394" y="2035716"/>
                <a:chExt cx="540000" cy="540000"/>
              </a:xfrm>
            </p:grpSpPr>
            <p:sp>
              <p:nvSpPr>
                <p:cNvPr id="102" name="Rettangolo 101">
                  <a:extLst>
                    <a:ext uri="{FF2B5EF4-FFF2-40B4-BE49-F238E27FC236}">
                      <a16:creationId xmlns:a16="http://schemas.microsoft.com/office/drawing/2014/main" id="{C8C3CAAE-90D2-472C-BFFB-23544FE7E8E0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t-IT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Rettangolo 102">
                  <a:extLst>
                    <a:ext uri="{FF2B5EF4-FFF2-40B4-BE49-F238E27FC236}">
                      <a16:creationId xmlns:a16="http://schemas.microsoft.com/office/drawing/2014/main" id="{B92B0DB8-ECC6-4021-8FA4-E42C24D8894F}"/>
                    </a:ext>
                  </a:extLst>
                </p:cNvPr>
                <p:cNvSpPr/>
                <p:nvPr/>
              </p:nvSpPr>
              <p:spPr>
                <a:xfrm>
                  <a:off x="1215371" y="2136439"/>
                  <a:ext cx="494046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1400" b="0" i="0" u="none" strike="noStrike" kern="1200" cap="none" spc="0" normalizeH="0" baseline="3000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#</a:t>
                  </a:r>
                  <a:r>
                    <a:rPr kumimoji="0" lang="it-IT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04</a:t>
                  </a:r>
                  <a:endParaRPr kumimoji="0" lang="it-IT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104" name="CasellaDiTesto 103">
            <a:extLst>
              <a:ext uri="{FF2B5EF4-FFF2-40B4-BE49-F238E27FC236}">
                <a16:creationId xmlns:a16="http://schemas.microsoft.com/office/drawing/2014/main" id="{156EC2FC-0965-4AFE-B27D-0DC267A1A0B1}"/>
              </a:ext>
            </a:extLst>
          </p:cNvPr>
          <p:cNvSpPr txBox="1"/>
          <p:nvPr/>
        </p:nvSpPr>
        <p:spPr>
          <a:xfrm>
            <a:off x="3623350" y="5167662"/>
            <a:ext cx="52812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Il RTI metterà a disposizione un servizio basato sulla piattaforma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Tenable.sc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 (Leader nel campo Vulnerability Risk Management) per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rilevare e gestire le vulnerabilità di sicurezza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, mediante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scansioni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 sui diversi sistemi target, attraverso gli scanner posizionati presso le Amministrazioni e quelli esposti su Internet.</a:t>
            </a:r>
          </a:p>
        </p:txBody>
      </p:sp>
      <p:pic>
        <p:nvPicPr>
          <p:cNvPr id="105" name="Immagine 104">
            <a:extLst>
              <a:ext uri="{FF2B5EF4-FFF2-40B4-BE49-F238E27FC236}">
                <a16:creationId xmlns:a16="http://schemas.microsoft.com/office/drawing/2014/main" id="{A8E44FCD-869F-42B6-986D-CE80FFB5AC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54187" y="5335645"/>
            <a:ext cx="1512125" cy="42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788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Rettangolo 140">
            <a:extLst>
              <a:ext uri="{FF2B5EF4-FFF2-40B4-BE49-F238E27FC236}">
                <a16:creationId xmlns:a16="http://schemas.microsoft.com/office/drawing/2014/main" id="{A8ABE278-1737-4C9E-A0AE-05F46FCA0090}"/>
              </a:ext>
            </a:extLst>
          </p:cNvPr>
          <p:cNvSpPr/>
          <p:nvPr/>
        </p:nvSpPr>
        <p:spPr>
          <a:xfrm>
            <a:off x="0" y="1593805"/>
            <a:ext cx="12207034" cy="1080000"/>
          </a:xfrm>
          <a:prstGeom prst="rect">
            <a:avLst/>
          </a:prstGeom>
          <a:solidFill>
            <a:srgbClr val="FF410A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5" name="Rettangolo 144">
            <a:extLst>
              <a:ext uri="{FF2B5EF4-FFF2-40B4-BE49-F238E27FC236}">
                <a16:creationId xmlns:a16="http://schemas.microsoft.com/office/drawing/2014/main" id="{5D9FF747-7B7F-47A9-B664-6A36414AC0B1}"/>
              </a:ext>
            </a:extLst>
          </p:cNvPr>
          <p:cNvSpPr/>
          <p:nvPr/>
        </p:nvSpPr>
        <p:spPr>
          <a:xfrm>
            <a:off x="0" y="3868377"/>
            <a:ext cx="12207034" cy="1080000"/>
          </a:xfrm>
          <a:prstGeom prst="rect">
            <a:avLst/>
          </a:prstGeom>
          <a:solidFill>
            <a:srgbClr val="FF410A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Titolo 1">
            <a:extLst>
              <a:ext uri="{FF2B5EF4-FFF2-40B4-BE49-F238E27FC236}">
                <a16:creationId xmlns:a16="http://schemas.microsoft.com/office/drawing/2014/main" id="{56A268B8-9F05-CD4F-AA9F-19FD7A6F96E1}"/>
              </a:ext>
            </a:extLst>
          </p:cNvPr>
          <p:cNvSpPr txBox="1">
            <a:spLocks/>
          </p:cNvSpPr>
          <p:nvPr/>
        </p:nvSpPr>
        <p:spPr>
          <a:xfrm>
            <a:off x="616192" y="382809"/>
            <a:ext cx="8430154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28348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Dettaglio dei Servizi Offerti (2/4)</a:t>
            </a:r>
          </a:p>
        </p:txBody>
      </p:sp>
      <p:sp>
        <p:nvSpPr>
          <p:cNvPr id="61" name="Segnaposto testo 19">
            <a:extLst>
              <a:ext uri="{FF2B5EF4-FFF2-40B4-BE49-F238E27FC236}">
                <a16:creationId xmlns:a16="http://schemas.microsoft.com/office/drawing/2014/main" id="{D7CA0E1B-0568-BE45-A939-718EBB119CB4}"/>
              </a:ext>
            </a:extLst>
          </p:cNvPr>
          <p:cNvSpPr txBox="1">
            <a:spLocks/>
          </p:cNvSpPr>
          <p:nvPr/>
        </p:nvSpPr>
        <p:spPr>
          <a:xfrm>
            <a:off x="678723" y="847147"/>
            <a:ext cx="9290900" cy="3317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1330" b="0" i="0" u="none" strike="noStrike" kern="1200" cap="none" spc="0" normalizeH="0" baseline="0" noProof="0" dirty="0">
                <a:ln>
                  <a:noFill/>
                </a:ln>
                <a:solidFill>
                  <a:srgbClr val="032D62"/>
                </a:solidFill>
                <a:effectLst/>
                <a:uLnTx/>
                <a:uFillTx/>
                <a:latin typeface="TIM Sans Light" panose="020B0604020202020204" charset="0"/>
                <a:ea typeface="+mn-ea"/>
                <a:cs typeface="Arial"/>
              </a:rPr>
              <a:t>Di seguito sono riportati nel dettaglio le </a:t>
            </a:r>
            <a:r>
              <a:rPr kumimoji="0" lang="it-IT" sz="1330" b="1" i="0" u="none" strike="noStrike" kern="1200" cap="none" spc="0" normalizeH="0" baseline="0" noProof="0" dirty="0">
                <a:ln>
                  <a:noFill/>
                </a:ln>
                <a:solidFill>
                  <a:srgbClr val="032D62"/>
                </a:solidFill>
                <a:effectLst/>
                <a:uLnTx/>
                <a:uFillTx/>
                <a:latin typeface="TIM Sans Light" panose="020B0604020202020204" charset="0"/>
                <a:ea typeface="+mn-ea"/>
                <a:cs typeface="Arial"/>
              </a:rPr>
              <a:t>proposte progettuali per i servizi offerti dall’RTI</a:t>
            </a:r>
            <a:r>
              <a:rPr kumimoji="0" lang="it-IT" sz="1330" b="0" i="0" u="none" strike="noStrike" kern="1200" cap="none" spc="0" normalizeH="0" baseline="0" noProof="0" dirty="0">
                <a:ln>
                  <a:noFill/>
                </a:ln>
                <a:solidFill>
                  <a:srgbClr val="032D62"/>
                </a:solidFill>
                <a:effectLst/>
                <a:uLnTx/>
                <a:uFillTx/>
                <a:latin typeface="TIM Sans Light" panose="020B0604020202020204" charset="0"/>
                <a:ea typeface="+mn-ea"/>
                <a:cs typeface="Arial"/>
              </a:rPr>
              <a:t>.</a:t>
            </a:r>
          </a:p>
        </p:txBody>
      </p:sp>
      <p:cxnSp>
        <p:nvCxnSpPr>
          <p:cNvPr id="149" name="Connettore 1 45">
            <a:extLst>
              <a:ext uri="{FF2B5EF4-FFF2-40B4-BE49-F238E27FC236}">
                <a16:creationId xmlns:a16="http://schemas.microsoft.com/office/drawing/2014/main" id="{138E1360-E248-43BC-B15E-367165D4347A}"/>
              </a:ext>
            </a:extLst>
          </p:cNvPr>
          <p:cNvCxnSpPr>
            <a:cxnSpLocks/>
          </p:cNvCxnSpPr>
          <p:nvPr/>
        </p:nvCxnSpPr>
        <p:spPr>
          <a:xfrm>
            <a:off x="0" y="1371946"/>
            <a:ext cx="12192000" cy="0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Rettangolo 149">
            <a:extLst>
              <a:ext uri="{FF2B5EF4-FFF2-40B4-BE49-F238E27FC236}">
                <a16:creationId xmlns:a16="http://schemas.microsoft.com/office/drawing/2014/main" id="{26FDE8F8-76C0-473A-B967-26D3DF5E4A99}"/>
              </a:ext>
            </a:extLst>
          </p:cNvPr>
          <p:cNvSpPr/>
          <p:nvPr/>
        </p:nvSpPr>
        <p:spPr>
          <a:xfrm>
            <a:off x="3622602" y="1199327"/>
            <a:ext cx="5282697" cy="338554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B0604020202020204" charset="0"/>
                <a:cs typeface="Arial"/>
              </a:rPr>
              <a:t>Descrizione del Servizio</a:t>
            </a:r>
          </a:p>
        </p:txBody>
      </p:sp>
      <p:sp>
        <p:nvSpPr>
          <p:cNvPr id="152" name="Rettangolo 151">
            <a:extLst>
              <a:ext uri="{FF2B5EF4-FFF2-40B4-BE49-F238E27FC236}">
                <a16:creationId xmlns:a16="http://schemas.microsoft.com/office/drawing/2014/main" id="{55C48B6C-8A6E-475B-89DB-7A0F94D7DCC0}"/>
              </a:ext>
            </a:extLst>
          </p:cNvPr>
          <p:cNvSpPr/>
          <p:nvPr/>
        </p:nvSpPr>
        <p:spPr>
          <a:xfrm>
            <a:off x="9160249" y="1199327"/>
            <a:ext cx="2700000" cy="338554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B0604020202020204" charset="0"/>
                <a:cs typeface="Arial"/>
              </a:rPr>
              <a:t>Tecnologie di Riferimento</a:t>
            </a:r>
          </a:p>
        </p:txBody>
      </p:sp>
      <p:sp>
        <p:nvSpPr>
          <p:cNvPr id="144" name="Rettangolo 143">
            <a:extLst>
              <a:ext uri="{FF2B5EF4-FFF2-40B4-BE49-F238E27FC236}">
                <a16:creationId xmlns:a16="http://schemas.microsoft.com/office/drawing/2014/main" id="{787A8BCF-28DC-40BE-8B37-D66C320E470B}"/>
              </a:ext>
            </a:extLst>
          </p:cNvPr>
          <p:cNvSpPr/>
          <p:nvPr/>
        </p:nvSpPr>
        <p:spPr>
          <a:xfrm>
            <a:off x="0" y="2731091"/>
            <a:ext cx="12207034" cy="1080000"/>
          </a:xfrm>
          <a:prstGeom prst="rect">
            <a:avLst/>
          </a:prstGeom>
          <a:solidFill>
            <a:srgbClr val="FF410A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9" name="Rettangolo 88">
            <a:extLst>
              <a:ext uri="{FF2B5EF4-FFF2-40B4-BE49-F238E27FC236}">
                <a16:creationId xmlns:a16="http://schemas.microsoft.com/office/drawing/2014/main" id="{CA283A0B-0014-47DA-A251-9F3BB067B778}"/>
              </a:ext>
            </a:extLst>
          </p:cNvPr>
          <p:cNvSpPr/>
          <p:nvPr/>
        </p:nvSpPr>
        <p:spPr>
          <a:xfrm>
            <a:off x="0" y="5005662"/>
            <a:ext cx="12207034" cy="1080000"/>
          </a:xfrm>
          <a:prstGeom prst="rect">
            <a:avLst/>
          </a:prstGeom>
          <a:solidFill>
            <a:srgbClr val="FF410A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2" name="Gruppo 51">
            <a:extLst>
              <a:ext uri="{FF2B5EF4-FFF2-40B4-BE49-F238E27FC236}">
                <a16:creationId xmlns:a16="http://schemas.microsoft.com/office/drawing/2014/main" id="{636245C5-7D5A-4B83-B6E4-B1946F2712A4}"/>
              </a:ext>
            </a:extLst>
          </p:cNvPr>
          <p:cNvGrpSpPr/>
          <p:nvPr/>
        </p:nvGrpSpPr>
        <p:grpSpPr>
          <a:xfrm>
            <a:off x="459063" y="1863805"/>
            <a:ext cx="3221966" cy="540000"/>
            <a:chOff x="840505" y="2035716"/>
            <a:chExt cx="3221966" cy="540000"/>
          </a:xfrm>
        </p:grpSpPr>
        <p:sp>
          <p:nvSpPr>
            <p:cNvPr id="53" name="Segnaposto testo 13">
              <a:extLst>
                <a:ext uri="{FF2B5EF4-FFF2-40B4-BE49-F238E27FC236}">
                  <a16:creationId xmlns:a16="http://schemas.microsoft.com/office/drawing/2014/main" id="{DDF9A672-E60B-46DF-AC28-C35A5B060D42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2145785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kumimoji="0" lang="it-IT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468F"/>
                  </a:solidFill>
                  <a:effectLst/>
                  <a:uLnTx/>
                  <a:uFillTx/>
                  <a:latin typeface="TIM Sans Light" panose="020B0604020202020204" charset="0"/>
                  <a:ea typeface="MS PGothic" panose="020B0600070205080204" pitchFamily="34" charset="-128"/>
                  <a:cs typeface="Arial"/>
                </a:rPr>
                <a:t>Threat Intelligence &amp;</a:t>
              </a: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kumimoji="0" lang="it-IT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468F"/>
                  </a:solidFill>
                  <a:effectLst/>
                  <a:uLnTx/>
                  <a:uFillTx/>
                  <a:latin typeface="TIM Sans Light" panose="020B0604020202020204" charset="0"/>
                  <a:ea typeface="MS PGothic" panose="020B0600070205080204" pitchFamily="34" charset="-128"/>
                  <a:cs typeface="Arial"/>
                </a:rPr>
                <a:t>Vulnerability Data Feed</a:t>
              </a:r>
            </a:p>
          </p:txBody>
        </p:sp>
        <p:grpSp>
          <p:nvGrpSpPr>
            <p:cNvPr id="54" name="Gruppo 53">
              <a:extLst>
                <a:ext uri="{FF2B5EF4-FFF2-40B4-BE49-F238E27FC236}">
                  <a16:creationId xmlns:a16="http://schemas.microsoft.com/office/drawing/2014/main" id="{47AE7F45-655C-4DBB-A37C-C9EC6948FAC3}"/>
                </a:ext>
              </a:extLst>
            </p:cNvPr>
            <p:cNvGrpSpPr/>
            <p:nvPr/>
          </p:nvGrpSpPr>
          <p:grpSpPr>
            <a:xfrm>
              <a:off x="840505" y="2035716"/>
              <a:ext cx="665617" cy="540000"/>
              <a:chOff x="1355415" y="2035716"/>
              <a:chExt cx="665617" cy="540000"/>
            </a:xfrm>
          </p:grpSpPr>
          <p:cxnSp>
            <p:nvCxnSpPr>
              <p:cNvPr id="55" name="Connettore 1 11">
                <a:extLst>
                  <a:ext uri="{FF2B5EF4-FFF2-40B4-BE49-F238E27FC236}">
                    <a16:creationId xmlns:a16="http://schemas.microsoft.com/office/drawing/2014/main" id="{718902D6-4CE2-40E7-9068-278264DEB22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2035716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grpSp>
            <p:nvGrpSpPr>
              <p:cNvPr id="56" name="Gruppo 55">
                <a:extLst>
                  <a:ext uri="{FF2B5EF4-FFF2-40B4-BE49-F238E27FC236}">
                    <a16:creationId xmlns:a16="http://schemas.microsoft.com/office/drawing/2014/main" id="{C8AC8E30-EF92-4C46-9EC3-4348FD7569AA}"/>
                  </a:ext>
                </a:extLst>
              </p:cNvPr>
              <p:cNvGrpSpPr/>
              <p:nvPr/>
            </p:nvGrpSpPr>
            <p:grpSpPr>
              <a:xfrm>
                <a:off x="1355415" y="2035716"/>
                <a:ext cx="540000" cy="540000"/>
                <a:chOff x="1192394" y="2035716"/>
                <a:chExt cx="540000" cy="540000"/>
              </a:xfrm>
            </p:grpSpPr>
            <p:sp>
              <p:nvSpPr>
                <p:cNvPr id="57" name="Rettangolo 56">
                  <a:extLst>
                    <a:ext uri="{FF2B5EF4-FFF2-40B4-BE49-F238E27FC236}">
                      <a16:creationId xmlns:a16="http://schemas.microsoft.com/office/drawing/2014/main" id="{BE652207-F6FA-45BF-BA63-E31A2A4F82E7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t-IT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Rettangolo 57">
                  <a:extLst>
                    <a:ext uri="{FF2B5EF4-FFF2-40B4-BE49-F238E27FC236}">
                      <a16:creationId xmlns:a16="http://schemas.microsoft.com/office/drawing/2014/main" id="{601274F6-F175-4F8D-B1E3-8B0649D6F3A1}"/>
                    </a:ext>
                  </a:extLst>
                </p:cNvPr>
                <p:cNvSpPr/>
                <p:nvPr/>
              </p:nvSpPr>
              <p:spPr>
                <a:xfrm>
                  <a:off x="1218577" y="2136439"/>
                  <a:ext cx="487634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1400" b="0" i="0" u="none" strike="noStrike" kern="1200" cap="none" spc="0" normalizeH="0" baseline="3000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#</a:t>
                  </a:r>
                  <a:r>
                    <a:rPr kumimoji="0" lang="it-IT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05</a:t>
                  </a:r>
                  <a:endParaRPr kumimoji="0" lang="it-IT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7073306E-E634-4CD1-B402-C81C39DBED3E}"/>
              </a:ext>
            </a:extLst>
          </p:cNvPr>
          <p:cNvSpPr txBox="1"/>
          <p:nvPr/>
        </p:nvSpPr>
        <p:spPr>
          <a:xfrm>
            <a:off x="3623350" y="1665805"/>
            <a:ext cx="5281200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Il RTI metterà a disposizione un servizio basato su una </a:t>
            </a:r>
            <a:r>
              <a:rPr lang="it-IT" sz="1100" b="1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Threat Intelligence Platform 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che fornisce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un continuo flusso informativo aggiornato 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di dati su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minacce 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e Indicatori di Compromissione (</a:t>
            </a:r>
            <a:r>
              <a:rPr lang="it-IT" sz="1100" b="1" dirty="0" err="1">
                <a:solidFill>
                  <a:srgbClr val="00338D"/>
                </a:solidFill>
                <a:latin typeface="TIM Sans Light" panose="020B0604020202020204" charset="0"/>
              </a:rPr>
              <a:t>IoC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) su malware e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attacchi mirati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, come ad esempio frodi finanziarie, forniti dai principali attori internazionali di Info Sharing. </a:t>
            </a:r>
            <a:endParaRPr lang="it-IT" sz="1100" b="1" dirty="0">
              <a:solidFill>
                <a:srgbClr val="00338D"/>
              </a:solidFill>
              <a:latin typeface="TIM Sans Light" panose="020B0604020202020204" charset="0"/>
            </a:endParaRPr>
          </a:p>
        </p:txBody>
      </p:sp>
      <p:pic>
        <p:nvPicPr>
          <p:cNvPr id="60" name="Immagine 59">
            <a:extLst>
              <a:ext uri="{FF2B5EF4-FFF2-40B4-BE49-F238E27FC236}">
                <a16:creationId xmlns:a16="http://schemas.microsoft.com/office/drawing/2014/main" id="{CE7BE29C-440C-45DF-B3E5-65FDC8C681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5380" y="1928360"/>
            <a:ext cx="1289738" cy="410890"/>
          </a:xfrm>
          <a:prstGeom prst="rect">
            <a:avLst/>
          </a:prstGeom>
        </p:spPr>
      </p:pic>
      <p:grpSp>
        <p:nvGrpSpPr>
          <p:cNvPr id="62" name="Gruppo 61">
            <a:extLst>
              <a:ext uri="{FF2B5EF4-FFF2-40B4-BE49-F238E27FC236}">
                <a16:creationId xmlns:a16="http://schemas.microsoft.com/office/drawing/2014/main" id="{790D0B89-2EA4-4F87-87C4-33DF2A2C561B}"/>
              </a:ext>
            </a:extLst>
          </p:cNvPr>
          <p:cNvGrpSpPr/>
          <p:nvPr/>
        </p:nvGrpSpPr>
        <p:grpSpPr>
          <a:xfrm>
            <a:off x="459063" y="3001091"/>
            <a:ext cx="3221966" cy="540000"/>
            <a:chOff x="840505" y="2035716"/>
            <a:chExt cx="3221966" cy="540000"/>
          </a:xfrm>
        </p:grpSpPr>
        <p:sp>
          <p:nvSpPr>
            <p:cNvPr id="63" name="Segnaposto testo 13">
              <a:extLst>
                <a:ext uri="{FF2B5EF4-FFF2-40B4-BE49-F238E27FC236}">
                  <a16:creationId xmlns:a16="http://schemas.microsoft.com/office/drawing/2014/main" id="{166D3C4D-A7A9-47FC-9696-7A0B8A9D1AA1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2145785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kumimoji="0" lang="it-IT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468F"/>
                  </a:solidFill>
                  <a:effectLst/>
                  <a:uLnTx/>
                  <a:uFillTx/>
                  <a:latin typeface="TIM Sans Light" panose="020B0604020202020204" charset="0"/>
                  <a:ea typeface="MS PGothic" panose="020B0600070205080204" pitchFamily="34" charset="-128"/>
                  <a:cs typeface="Arial"/>
                </a:rPr>
                <a:t>Protezione navigazione</a:t>
              </a: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kumimoji="0" lang="it-IT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468F"/>
                  </a:solidFill>
                  <a:effectLst/>
                  <a:uLnTx/>
                  <a:uFillTx/>
                  <a:latin typeface="TIM Sans Light" panose="020B0604020202020204" charset="0"/>
                  <a:ea typeface="MS PGothic" panose="020B0600070205080204" pitchFamily="34" charset="-128"/>
                  <a:cs typeface="Arial"/>
                </a:rPr>
                <a:t>internet e Posta elettronica</a:t>
              </a:r>
            </a:p>
          </p:txBody>
        </p:sp>
        <p:grpSp>
          <p:nvGrpSpPr>
            <p:cNvPr id="64" name="Gruppo 63">
              <a:extLst>
                <a:ext uri="{FF2B5EF4-FFF2-40B4-BE49-F238E27FC236}">
                  <a16:creationId xmlns:a16="http://schemas.microsoft.com/office/drawing/2014/main" id="{5B0273EC-D1CD-49A2-B810-C002A60069AE}"/>
                </a:ext>
              </a:extLst>
            </p:cNvPr>
            <p:cNvGrpSpPr/>
            <p:nvPr/>
          </p:nvGrpSpPr>
          <p:grpSpPr>
            <a:xfrm>
              <a:off x="840505" y="2035716"/>
              <a:ext cx="665617" cy="540000"/>
              <a:chOff x="1355415" y="2035716"/>
              <a:chExt cx="665617" cy="540000"/>
            </a:xfrm>
          </p:grpSpPr>
          <p:cxnSp>
            <p:nvCxnSpPr>
              <p:cNvPr id="74" name="Connettore 1 11">
                <a:extLst>
                  <a:ext uri="{FF2B5EF4-FFF2-40B4-BE49-F238E27FC236}">
                    <a16:creationId xmlns:a16="http://schemas.microsoft.com/office/drawing/2014/main" id="{16246698-9629-464B-B72B-17DFC187202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2035716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grpSp>
            <p:nvGrpSpPr>
              <p:cNvPr id="75" name="Gruppo 74">
                <a:extLst>
                  <a:ext uri="{FF2B5EF4-FFF2-40B4-BE49-F238E27FC236}">
                    <a16:creationId xmlns:a16="http://schemas.microsoft.com/office/drawing/2014/main" id="{E675324D-1B50-47E7-94D7-26D9DC06988C}"/>
                  </a:ext>
                </a:extLst>
              </p:cNvPr>
              <p:cNvGrpSpPr/>
              <p:nvPr/>
            </p:nvGrpSpPr>
            <p:grpSpPr>
              <a:xfrm>
                <a:off x="1355415" y="2035716"/>
                <a:ext cx="540000" cy="540000"/>
                <a:chOff x="1192394" y="2035716"/>
                <a:chExt cx="540000" cy="540000"/>
              </a:xfrm>
            </p:grpSpPr>
            <p:sp>
              <p:nvSpPr>
                <p:cNvPr id="78" name="Rettangolo 77">
                  <a:extLst>
                    <a:ext uri="{FF2B5EF4-FFF2-40B4-BE49-F238E27FC236}">
                      <a16:creationId xmlns:a16="http://schemas.microsoft.com/office/drawing/2014/main" id="{CD2D3B48-3FB5-413D-A4A8-5DC1A6CF841D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t-IT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9" name="Rettangolo 78">
                  <a:extLst>
                    <a:ext uri="{FF2B5EF4-FFF2-40B4-BE49-F238E27FC236}">
                      <a16:creationId xmlns:a16="http://schemas.microsoft.com/office/drawing/2014/main" id="{ED51B040-1E3F-44CC-BEAF-15FD9D2A2134}"/>
                    </a:ext>
                  </a:extLst>
                </p:cNvPr>
                <p:cNvSpPr/>
                <p:nvPr/>
              </p:nvSpPr>
              <p:spPr>
                <a:xfrm>
                  <a:off x="1217775" y="2136439"/>
                  <a:ext cx="489238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1400" b="0" i="0" u="none" strike="noStrike" kern="1200" cap="none" spc="0" normalizeH="0" baseline="3000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#</a:t>
                  </a:r>
                  <a:r>
                    <a:rPr kumimoji="0" lang="it-IT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06</a:t>
                  </a:r>
                  <a:endParaRPr kumimoji="0" lang="it-IT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80" name="CasellaDiTesto 79">
            <a:extLst>
              <a:ext uri="{FF2B5EF4-FFF2-40B4-BE49-F238E27FC236}">
                <a16:creationId xmlns:a16="http://schemas.microsoft.com/office/drawing/2014/main" id="{7E073D2E-B0B5-4C3C-B6A7-AC479304CFD1}"/>
              </a:ext>
            </a:extLst>
          </p:cNvPr>
          <p:cNvSpPr txBox="1"/>
          <p:nvPr/>
        </p:nvSpPr>
        <p:spPr>
          <a:xfrm>
            <a:off x="3623350" y="2893091"/>
            <a:ext cx="52812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/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Il RTI metterà a disposizione un servizio che si avvale di soluzioni </a:t>
            </a:r>
            <a:r>
              <a:rPr lang="it-IT" sz="1100" i="1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best in class </a:t>
            </a:r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di comprovata efficacia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 </a:t>
            </a:r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basate su tecnologia </a:t>
            </a:r>
            <a:r>
              <a:rPr lang="it-IT" sz="1100" b="1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Fortinet</a:t>
            </a:r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, e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 prevede l’</a:t>
            </a:r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erogazione di </a:t>
            </a:r>
            <a:r>
              <a:rPr lang="it-IT" sz="1100" b="1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due sotto-servizi</a:t>
            </a:r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, uno dedicato alla </a:t>
            </a:r>
            <a:r>
              <a:rPr lang="it-IT" sz="1100" b="1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protezione della navigazione Internet</a:t>
            </a:r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 (SWG) ed uno dedicato alla </a:t>
            </a:r>
            <a:r>
              <a:rPr lang="it-IT" sz="1100" b="1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protezione della posta elettronica </a:t>
            </a:r>
            <a:r>
              <a:rPr lang="it-IT" sz="1100" dirty="0">
                <a:solidFill>
                  <a:srgbClr val="00338D"/>
                </a:solidFill>
                <a:effectLst/>
                <a:latin typeface="TIM Sans Light" panose="020B0604020202020204" charset="0"/>
              </a:rPr>
              <a:t>(SEG).</a:t>
            </a:r>
            <a:endParaRPr lang="it-IT" sz="1100" b="1" dirty="0">
              <a:solidFill>
                <a:srgbClr val="00338D"/>
              </a:solidFill>
              <a:latin typeface="TIM Sans Light" panose="020B0604020202020204" charset="0"/>
            </a:endParaRPr>
          </a:p>
        </p:txBody>
      </p:sp>
      <p:grpSp>
        <p:nvGrpSpPr>
          <p:cNvPr id="82" name="Gruppo 81">
            <a:extLst>
              <a:ext uri="{FF2B5EF4-FFF2-40B4-BE49-F238E27FC236}">
                <a16:creationId xmlns:a16="http://schemas.microsoft.com/office/drawing/2014/main" id="{4631017A-6526-423D-8B46-2D79492CE558}"/>
              </a:ext>
            </a:extLst>
          </p:cNvPr>
          <p:cNvGrpSpPr/>
          <p:nvPr/>
        </p:nvGrpSpPr>
        <p:grpSpPr>
          <a:xfrm>
            <a:off x="459063" y="4138377"/>
            <a:ext cx="3221966" cy="540000"/>
            <a:chOff x="840505" y="2035716"/>
            <a:chExt cx="3221966" cy="540000"/>
          </a:xfrm>
        </p:grpSpPr>
        <p:sp>
          <p:nvSpPr>
            <p:cNvPr id="83" name="Segnaposto testo 13">
              <a:extLst>
                <a:ext uri="{FF2B5EF4-FFF2-40B4-BE49-F238E27FC236}">
                  <a16:creationId xmlns:a16="http://schemas.microsoft.com/office/drawing/2014/main" id="{339B36DF-F38B-4A56-AA42-BDD1CE7A983C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2145785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kumimoji="0" lang="it-IT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468F"/>
                  </a:solidFill>
                  <a:effectLst/>
                  <a:uLnTx/>
                  <a:uFillTx/>
                  <a:latin typeface="TIM Sans Light" panose="020B0604020202020204" charset="0"/>
                  <a:ea typeface="MS PGothic" panose="020B0600070205080204" pitchFamily="34" charset="-128"/>
                  <a:cs typeface="Arial"/>
                </a:rPr>
                <a:t>Protezione End Point (PEP)</a:t>
              </a:r>
            </a:p>
          </p:txBody>
        </p:sp>
        <p:grpSp>
          <p:nvGrpSpPr>
            <p:cNvPr id="84" name="Gruppo 83">
              <a:extLst>
                <a:ext uri="{FF2B5EF4-FFF2-40B4-BE49-F238E27FC236}">
                  <a16:creationId xmlns:a16="http://schemas.microsoft.com/office/drawing/2014/main" id="{A78522CB-CF8F-4726-AFAC-D04D250B331E}"/>
                </a:ext>
              </a:extLst>
            </p:cNvPr>
            <p:cNvGrpSpPr/>
            <p:nvPr/>
          </p:nvGrpSpPr>
          <p:grpSpPr>
            <a:xfrm>
              <a:off x="840505" y="2035716"/>
              <a:ext cx="665617" cy="540000"/>
              <a:chOff x="1355415" y="2035716"/>
              <a:chExt cx="665617" cy="540000"/>
            </a:xfrm>
          </p:grpSpPr>
          <p:cxnSp>
            <p:nvCxnSpPr>
              <p:cNvPr id="85" name="Connettore 1 11">
                <a:extLst>
                  <a:ext uri="{FF2B5EF4-FFF2-40B4-BE49-F238E27FC236}">
                    <a16:creationId xmlns:a16="http://schemas.microsoft.com/office/drawing/2014/main" id="{9B252B5A-6A0D-43E9-B71A-ABD748EE620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2035716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grpSp>
            <p:nvGrpSpPr>
              <p:cNvPr id="86" name="Gruppo 85">
                <a:extLst>
                  <a:ext uri="{FF2B5EF4-FFF2-40B4-BE49-F238E27FC236}">
                    <a16:creationId xmlns:a16="http://schemas.microsoft.com/office/drawing/2014/main" id="{B7AAC149-487C-434C-89F0-EBABA51BCCAC}"/>
                  </a:ext>
                </a:extLst>
              </p:cNvPr>
              <p:cNvGrpSpPr/>
              <p:nvPr/>
            </p:nvGrpSpPr>
            <p:grpSpPr>
              <a:xfrm>
                <a:off x="1355415" y="2035716"/>
                <a:ext cx="540000" cy="540000"/>
                <a:chOff x="1192394" y="2035716"/>
                <a:chExt cx="540000" cy="540000"/>
              </a:xfrm>
            </p:grpSpPr>
            <p:sp>
              <p:nvSpPr>
                <p:cNvPr id="88" name="Rettangolo 87">
                  <a:extLst>
                    <a:ext uri="{FF2B5EF4-FFF2-40B4-BE49-F238E27FC236}">
                      <a16:creationId xmlns:a16="http://schemas.microsoft.com/office/drawing/2014/main" id="{3BE18690-11A2-4143-ACD8-92468E498465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t-IT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Rettangolo 90">
                  <a:extLst>
                    <a:ext uri="{FF2B5EF4-FFF2-40B4-BE49-F238E27FC236}">
                      <a16:creationId xmlns:a16="http://schemas.microsoft.com/office/drawing/2014/main" id="{27A6ED13-AA16-4E75-822D-C0F3AD973C50}"/>
                    </a:ext>
                  </a:extLst>
                </p:cNvPr>
                <p:cNvSpPr/>
                <p:nvPr/>
              </p:nvSpPr>
              <p:spPr>
                <a:xfrm>
                  <a:off x="1224989" y="2136439"/>
                  <a:ext cx="474810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1400" b="0" i="0" u="none" strike="noStrike" kern="1200" cap="none" spc="0" normalizeH="0" baseline="3000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#</a:t>
                  </a:r>
                  <a:r>
                    <a:rPr kumimoji="0" lang="it-IT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07</a:t>
                  </a:r>
                  <a:endParaRPr kumimoji="0" lang="it-IT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97" name="CasellaDiTesto 96">
            <a:extLst>
              <a:ext uri="{FF2B5EF4-FFF2-40B4-BE49-F238E27FC236}">
                <a16:creationId xmlns:a16="http://schemas.microsoft.com/office/drawing/2014/main" id="{10C791BE-877F-4642-8833-25C664F718D8}"/>
              </a:ext>
            </a:extLst>
          </p:cNvPr>
          <p:cNvSpPr txBox="1"/>
          <p:nvPr/>
        </p:nvSpPr>
        <p:spPr>
          <a:xfrm>
            <a:off x="3623350" y="4030377"/>
            <a:ext cx="52812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/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Il RTI metterà a disposizione una soluzione basata sulla tecnologia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Trend Micro </a:t>
            </a:r>
            <a:r>
              <a:rPr lang="it-IT" sz="1100" b="1" dirty="0" err="1">
                <a:solidFill>
                  <a:srgbClr val="00338D"/>
                </a:solidFill>
                <a:latin typeface="TIM Sans Light" panose="020B0604020202020204" charset="0"/>
              </a:rPr>
              <a:t>Apex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 One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, ideata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per la protezione degli endpoint da molteplici virus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 (come ransomware, trojan e altri malware specifici) che consente anche di controllarne ed impedirne la diffusione all’interno della rete. </a:t>
            </a:r>
          </a:p>
        </p:txBody>
      </p:sp>
      <p:grpSp>
        <p:nvGrpSpPr>
          <p:cNvPr id="98" name="Gruppo 97">
            <a:extLst>
              <a:ext uri="{FF2B5EF4-FFF2-40B4-BE49-F238E27FC236}">
                <a16:creationId xmlns:a16="http://schemas.microsoft.com/office/drawing/2014/main" id="{EF3DEE0D-7F0B-4E9B-A633-2C77EF360A74}"/>
              </a:ext>
            </a:extLst>
          </p:cNvPr>
          <p:cNvGrpSpPr/>
          <p:nvPr/>
        </p:nvGrpSpPr>
        <p:grpSpPr>
          <a:xfrm>
            <a:off x="459063" y="5275662"/>
            <a:ext cx="3221966" cy="540000"/>
            <a:chOff x="840505" y="2035716"/>
            <a:chExt cx="3221966" cy="540000"/>
          </a:xfrm>
        </p:grpSpPr>
        <p:sp>
          <p:nvSpPr>
            <p:cNvPr id="99" name="Segnaposto testo 13">
              <a:extLst>
                <a:ext uri="{FF2B5EF4-FFF2-40B4-BE49-F238E27FC236}">
                  <a16:creationId xmlns:a16="http://schemas.microsoft.com/office/drawing/2014/main" id="{0364671C-492D-4657-B252-DDAE4272AC91}"/>
                </a:ext>
              </a:extLst>
            </p:cNvPr>
            <p:cNvSpPr txBox="1">
              <a:spLocks/>
            </p:cNvSpPr>
            <p:nvPr/>
          </p:nvSpPr>
          <p:spPr>
            <a:xfrm>
              <a:off x="1578471" y="2145785"/>
              <a:ext cx="2484000" cy="298844"/>
            </a:xfrm>
            <a:prstGeom prst="rect">
              <a:avLst/>
            </a:prstGeom>
          </p:spPr>
          <p:txBody>
            <a:bodyPr anchor="ctr" anchorCtr="0"/>
            <a:lstStyle>
              <a:lvl1pPr marL="0" indent="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400" b="0" baseline="0">
                  <a:solidFill>
                    <a:schemeClr val="accent1"/>
                  </a:solidFill>
                  <a:latin typeface="Arial"/>
                  <a:ea typeface="MS PGothic" panose="020B0600070205080204" pitchFamily="34" charset="-128"/>
                  <a:cs typeface="Arial"/>
                </a:defRPr>
              </a:lvl1pPr>
              <a:lvl2pPr marL="446088" indent="11113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2pPr>
              <a:lvl3pPr marL="893763" indent="20638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600">
                  <a:solidFill>
                    <a:schemeClr val="accent1"/>
                  </a:solidFill>
                  <a:latin typeface="Arial"/>
                  <a:ea typeface="Arial" charset="0"/>
                  <a:cs typeface="Arial"/>
                </a:defRPr>
              </a:lvl3pPr>
              <a:lvl4pPr marL="1339850" indent="31750" algn="l" rtl="0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FF0000"/>
                </a:buClr>
                <a:buSzPct val="50000"/>
                <a:buFont typeface="Franklin Gothic Demi" charset="0"/>
                <a:defRPr sz="1200">
                  <a:solidFill>
                    <a:srgbClr val="114986"/>
                  </a:solidFill>
                  <a:latin typeface="Arial"/>
                  <a:ea typeface="Arial" charset="0"/>
                  <a:cs typeface="Arial"/>
                </a:defRPr>
              </a:lvl4pPr>
              <a:lvl5pPr marL="20716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5pPr>
              <a:lvl6pPr marL="25288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6pPr>
              <a:lvl7pPr marL="29860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7pPr>
              <a:lvl8pPr marL="34432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8pPr>
              <a:lvl9pPr marL="3900488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Pct val="50000"/>
                <a:buFont typeface="Franklin Gothic Demi" charset="0"/>
                <a:buChar char="►"/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lang="it-IT" sz="1100" b="1" dirty="0">
                  <a:solidFill>
                    <a:srgbClr val="00468F"/>
                  </a:solidFill>
                  <a:latin typeface="TIM Sans Light" panose="020B0604020202020204" charset="0"/>
                </a:rPr>
                <a:t>Certificati SSL («Secure</a:t>
              </a: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FF0000"/>
                </a:buClr>
                <a:buSzPct val="50000"/>
                <a:buFont typeface="Franklin Gothic Demi" charset="0"/>
                <a:buNone/>
                <a:tabLst/>
                <a:defRPr/>
              </a:pPr>
              <a:r>
                <a:rPr lang="it-IT" sz="1100" b="1" dirty="0">
                  <a:solidFill>
                    <a:srgbClr val="00468F"/>
                  </a:solidFill>
                  <a:latin typeface="TIM Sans Light" panose="020B0604020202020204" charset="0"/>
                </a:rPr>
                <a:t>Socket Layer»)</a:t>
              </a:r>
            </a:p>
          </p:txBody>
        </p:sp>
        <p:grpSp>
          <p:nvGrpSpPr>
            <p:cNvPr id="106" name="Gruppo 105">
              <a:extLst>
                <a:ext uri="{FF2B5EF4-FFF2-40B4-BE49-F238E27FC236}">
                  <a16:creationId xmlns:a16="http://schemas.microsoft.com/office/drawing/2014/main" id="{DF421460-55CC-4A0A-949C-742B0E0666AF}"/>
                </a:ext>
              </a:extLst>
            </p:cNvPr>
            <p:cNvGrpSpPr/>
            <p:nvPr/>
          </p:nvGrpSpPr>
          <p:grpSpPr>
            <a:xfrm>
              <a:off x="840505" y="2035716"/>
              <a:ext cx="665617" cy="540000"/>
              <a:chOff x="1355415" y="2035716"/>
              <a:chExt cx="665617" cy="540000"/>
            </a:xfrm>
          </p:grpSpPr>
          <p:cxnSp>
            <p:nvCxnSpPr>
              <p:cNvPr id="107" name="Connettore 1 11">
                <a:extLst>
                  <a:ext uri="{FF2B5EF4-FFF2-40B4-BE49-F238E27FC236}">
                    <a16:creationId xmlns:a16="http://schemas.microsoft.com/office/drawing/2014/main" id="{4F336AF9-49E2-464E-94F8-F562AC1EC58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032" y="2035716"/>
                <a:ext cx="0" cy="540000"/>
              </a:xfrm>
              <a:prstGeom prst="line">
                <a:avLst/>
              </a:prstGeom>
              <a:ln w="28575">
                <a:solidFill>
                  <a:srgbClr val="EB0027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grpSp>
            <p:nvGrpSpPr>
              <p:cNvPr id="108" name="Gruppo 107">
                <a:extLst>
                  <a:ext uri="{FF2B5EF4-FFF2-40B4-BE49-F238E27FC236}">
                    <a16:creationId xmlns:a16="http://schemas.microsoft.com/office/drawing/2014/main" id="{AE927454-7998-4A0C-9B01-95A7854CCC7C}"/>
                  </a:ext>
                </a:extLst>
              </p:cNvPr>
              <p:cNvGrpSpPr/>
              <p:nvPr/>
            </p:nvGrpSpPr>
            <p:grpSpPr>
              <a:xfrm>
                <a:off x="1355415" y="2035716"/>
                <a:ext cx="540000" cy="540000"/>
                <a:chOff x="1192394" y="2035716"/>
                <a:chExt cx="540000" cy="540000"/>
              </a:xfrm>
            </p:grpSpPr>
            <p:sp>
              <p:nvSpPr>
                <p:cNvPr id="109" name="Rettangolo 108">
                  <a:extLst>
                    <a:ext uri="{FF2B5EF4-FFF2-40B4-BE49-F238E27FC236}">
                      <a16:creationId xmlns:a16="http://schemas.microsoft.com/office/drawing/2014/main" id="{31930A1E-BA32-470E-8D57-2B689CDC7948}"/>
                    </a:ext>
                  </a:extLst>
                </p:cNvPr>
                <p:cNvSpPr/>
                <p:nvPr/>
              </p:nvSpPr>
              <p:spPr>
                <a:xfrm>
                  <a:off x="1192394" y="2035716"/>
                  <a:ext cx="540000" cy="540000"/>
                </a:xfrm>
                <a:prstGeom prst="rect">
                  <a:avLst/>
                </a:prstGeom>
                <a:solidFill>
                  <a:srgbClr val="FF400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t-IT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0" name="Rettangolo 109">
                  <a:extLst>
                    <a:ext uri="{FF2B5EF4-FFF2-40B4-BE49-F238E27FC236}">
                      <a16:creationId xmlns:a16="http://schemas.microsoft.com/office/drawing/2014/main" id="{F73144A5-6040-40F6-A5B6-113DAE7B41EA}"/>
                    </a:ext>
                  </a:extLst>
                </p:cNvPr>
                <p:cNvSpPr/>
                <p:nvPr/>
              </p:nvSpPr>
              <p:spPr>
                <a:xfrm>
                  <a:off x="1216172" y="2136439"/>
                  <a:ext cx="492443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1400" b="0" i="0" u="none" strike="noStrike" kern="1200" cap="none" spc="0" normalizeH="0" baseline="3000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#</a:t>
                  </a:r>
                  <a:r>
                    <a:rPr kumimoji="0" lang="it-IT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 Sans" panose="00000500000000000000" pitchFamily="50" charset="0"/>
                      <a:ea typeface="+mn-ea"/>
                      <a:cs typeface="+mn-cs"/>
                    </a:rPr>
                    <a:t>08</a:t>
                  </a:r>
                  <a:endParaRPr kumimoji="0" lang="it-IT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111" name="CasellaDiTesto 110">
            <a:extLst>
              <a:ext uri="{FF2B5EF4-FFF2-40B4-BE49-F238E27FC236}">
                <a16:creationId xmlns:a16="http://schemas.microsoft.com/office/drawing/2014/main" id="{01F3F96E-02E8-4012-9B87-D0D4FFF9C43D}"/>
              </a:ext>
            </a:extLst>
          </p:cNvPr>
          <p:cNvSpPr txBox="1"/>
          <p:nvPr/>
        </p:nvSpPr>
        <p:spPr>
          <a:xfrm>
            <a:off x="3623350" y="5077662"/>
            <a:ext cx="5281200" cy="93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/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Il RTI metterà a disposizione una soluzione basata sull’utilizzo di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Certificati SSL («Secure Socket Layer»)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, utilizzati dal protocollo HTTPS </a:t>
            </a:r>
            <a:r>
              <a:rPr lang="it-IT" sz="1100" b="1" dirty="0">
                <a:solidFill>
                  <a:srgbClr val="00338D"/>
                </a:solidFill>
                <a:latin typeface="TIM Sans Light" panose="020B0604020202020204" charset="0"/>
              </a:rPr>
              <a:t>per proteggere la sessione del client verso una web application</a:t>
            </a:r>
            <a:r>
              <a:rPr lang="it-IT" sz="1100" dirty="0">
                <a:solidFill>
                  <a:srgbClr val="00338D"/>
                </a:solidFill>
                <a:latin typeface="TIM Sans Light" panose="020B0604020202020204" charset="0"/>
              </a:rPr>
              <a:t>, al fine di garantire una trasmissione crittografata del traffico rete nonché la trasmissione dei log dalla sorgente al collector.</a:t>
            </a:r>
            <a:endParaRPr lang="it-IT" sz="1100" b="1" dirty="0">
              <a:solidFill>
                <a:srgbClr val="00338D"/>
              </a:solidFill>
              <a:latin typeface="TIM Sans Light" panose="020B0604020202020204" charset="0"/>
            </a:endParaRPr>
          </a:p>
        </p:txBody>
      </p:sp>
      <p:pic>
        <p:nvPicPr>
          <p:cNvPr id="112" name="Immagine 111">
            <a:extLst>
              <a:ext uri="{FF2B5EF4-FFF2-40B4-BE49-F238E27FC236}">
                <a16:creationId xmlns:a16="http://schemas.microsoft.com/office/drawing/2014/main" id="{8854F7FB-D0BF-47CE-B226-8A21EE20FD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2976" y="5224181"/>
            <a:ext cx="1594547" cy="642963"/>
          </a:xfrm>
          <a:prstGeom prst="rect">
            <a:avLst/>
          </a:prstGeom>
        </p:spPr>
      </p:pic>
      <p:pic>
        <p:nvPicPr>
          <p:cNvPr id="113" name="Immagine 112">
            <a:extLst>
              <a:ext uri="{FF2B5EF4-FFF2-40B4-BE49-F238E27FC236}">
                <a16:creationId xmlns:a16="http://schemas.microsoft.com/office/drawing/2014/main" id="{9FA5AB96-2F53-4F51-A656-2FF6A94E0F5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5002"/>
          <a:stretch/>
        </p:blipFill>
        <p:spPr>
          <a:xfrm>
            <a:off x="9926805" y="4162558"/>
            <a:ext cx="1166888" cy="491639"/>
          </a:xfrm>
          <a:prstGeom prst="rect">
            <a:avLst/>
          </a:prstGeom>
        </p:spPr>
      </p:pic>
      <p:grpSp>
        <p:nvGrpSpPr>
          <p:cNvPr id="3" name="Gruppo 2">
            <a:extLst>
              <a:ext uri="{FF2B5EF4-FFF2-40B4-BE49-F238E27FC236}">
                <a16:creationId xmlns:a16="http://schemas.microsoft.com/office/drawing/2014/main" id="{175CE963-17D9-4B3C-94BD-AD314B951BF6}"/>
              </a:ext>
            </a:extLst>
          </p:cNvPr>
          <p:cNvGrpSpPr/>
          <p:nvPr/>
        </p:nvGrpSpPr>
        <p:grpSpPr>
          <a:xfrm>
            <a:off x="9585572" y="3101814"/>
            <a:ext cx="1849355" cy="448194"/>
            <a:chOff x="9513473" y="3101814"/>
            <a:chExt cx="1849355" cy="448194"/>
          </a:xfrm>
        </p:grpSpPr>
        <p:pic>
          <p:nvPicPr>
            <p:cNvPr id="48" name="Immagine 47">
              <a:extLst>
                <a:ext uri="{FF2B5EF4-FFF2-40B4-BE49-F238E27FC236}">
                  <a16:creationId xmlns:a16="http://schemas.microsoft.com/office/drawing/2014/main" id="{811C5040-1B5C-4288-8750-5E2D29AE1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13473" y="3101814"/>
              <a:ext cx="1664722" cy="448194"/>
            </a:xfrm>
            <a:prstGeom prst="rect">
              <a:avLst/>
            </a:prstGeom>
          </p:spPr>
        </p:pic>
        <p:sp>
          <p:nvSpPr>
            <p:cNvPr id="49" name="CasellaDiTesto 48">
              <a:extLst>
                <a:ext uri="{FF2B5EF4-FFF2-40B4-BE49-F238E27FC236}">
                  <a16:creationId xmlns:a16="http://schemas.microsoft.com/office/drawing/2014/main" id="{BEC1DD8E-0D92-4A88-A07D-47D6192930E1}"/>
                </a:ext>
              </a:extLst>
            </p:cNvPr>
            <p:cNvSpPr txBox="1"/>
            <p:nvPr/>
          </p:nvSpPr>
          <p:spPr>
            <a:xfrm>
              <a:off x="10570828" y="3286871"/>
              <a:ext cx="792000" cy="238527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r>
                <a:rPr lang="it-IT" sz="950" b="1" dirty="0">
                  <a:solidFill>
                    <a:srgbClr val="B4B4B4"/>
                  </a:solidFill>
                </a:rPr>
                <a:t>&amp; FORTIMAIL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1667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IM_Template PPT 16.9 Presentazioni video- senza animazioni" id="{45A6C7F1-B2B5-4267-BA37-90F7396EEBB3}" vid="{7736E2E0-8940-4A62-A729-9D52BFC88139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4564</TotalTime>
  <Words>5952</Words>
  <Application>Microsoft Office PowerPoint</Application>
  <PresentationFormat>Widescreen</PresentationFormat>
  <Paragraphs>768</Paragraphs>
  <Slides>28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28</vt:i4>
      </vt:variant>
    </vt:vector>
  </HeadingPairs>
  <TitlesOfParts>
    <vt:vector size="39" baseType="lpstr">
      <vt:lpstr>TIM Sans</vt:lpstr>
      <vt:lpstr>Calibri</vt:lpstr>
      <vt:lpstr>Arial</vt:lpstr>
      <vt:lpstr>Franklin Gothic Demi</vt:lpstr>
      <vt:lpstr>TIM Sans Light</vt:lpstr>
      <vt:lpstr>Nunito Light</vt:lpstr>
      <vt:lpstr>TIM Sans Medium</vt:lpstr>
      <vt:lpstr>Wingdings</vt:lpstr>
      <vt:lpstr>Univers for KPMG Light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Napolitano Marco</cp:lastModifiedBy>
  <cp:revision>406</cp:revision>
  <cp:lastPrinted>2022-04-14T07:37:25Z</cp:lastPrinted>
  <dcterms:created xsi:type="dcterms:W3CDTF">2019-09-25T16:06:26Z</dcterms:created>
  <dcterms:modified xsi:type="dcterms:W3CDTF">2022-08-04T07:49:19Z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6986fb0-3baa-42d2-89d5-89f9b25e6ac9_Enabled">
    <vt:lpwstr>true</vt:lpwstr>
  </property>
  <property fmtid="{D5CDD505-2E9C-101B-9397-08002B2CF9AE}" pid="3" name="MSIP_Label_d6986fb0-3baa-42d2-89d5-89f9b25e6ac9_SetDate">
    <vt:lpwstr>2022-08-04T07:49:12Z</vt:lpwstr>
  </property>
  <property fmtid="{D5CDD505-2E9C-101B-9397-08002B2CF9AE}" pid="4" name="MSIP_Label_d6986fb0-3baa-42d2-89d5-89f9b25e6ac9_Method">
    <vt:lpwstr>Standard</vt:lpwstr>
  </property>
  <property fmtid="{D5CDD505-2E9C-101B-9397-08002B2CF9AE}" pid="5" name="MSIP_Label_d6986fb0-3baa-42d2-89d5-89f9b25e6ac9_Name">
    <vt:lpwstr>Uso Interno</vt:lpwstr>
  </property>
  <property fmtid="{D5CDD505-2E9C-101B-9397-08002B2CF9AE}" pid="6" name="MSIP_Label_d6986fb0-3baa-42d2-89d5-89f9b25e6ac9_SiteId">
    <vt:lpwstr>6815f468-021c-48f2-a6b2-d65c8e979dfb</vt:lpwstr>
  </property>
  <property fmtid="{D5CDD505-2E9C-101B-9397-08002B2CF9AE}" pid="7" name="MSIP_Label_d6986fb0-3baa-42d2-89d5-89f9b25e6ac9_ActionId">
    <vt:lpwstr>7230a366-4d9c-433d-9b5f-afb1ab4c8a0c</vt:lpwstr>
  </property>
  <property fmtid="{D5CDD505-2E9C-101B-9397-08002B2CF9AE}" pid="8" name="MSIP_Label_d6986fb0-3baa-42d2-89d5-89f9b25e6ac9_ContentBits">
    <vt:lpwstr>2</vt:lpwstr>
  </property>
</Properties>
</file>