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87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  <p:sldId id="1067" r:id="rId19"/>
    <p:sldId id="1068" r:id="rId20"/>
    <p:sldId id="1069" r:id="rId21"/>
    <p:sldId id="890" r:id="rId22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05" autoAdjust="0"/>
    <p:restoredTop sz="93979" autoAdjust="0"/>
  </p:normalViewPr>
  <p:slideViewPr>
    <p:cSldViewPr snapToObjects="1" showGuides="1">
      <p:cViewPr varScale="1">
        <p:scale>
          <a:sx n="97" d="100"/>
          <a:sy n="97" d="100"/>
        </p:scale>
        <p:origin x="916" y="84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01/03/2023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01/03/2023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 marzo 2023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4ca954e0ec495ba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hyperlink" Target="https://www.acquistinretepa.it/opencms/opencms/programma_acquistiverd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www.acquistinretepa.it/opencms/opencms/scheda_iniziativa.html?idIniziativa=883e71fafc2373b1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0a2a4a89417a982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4719358c2836616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acquistinretepa.it/opencms/opencms/chisiamo_strumenti_C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c4b032f768554043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18eda6c55ff54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22abeff6ad00f68d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f96103ffddfd6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programma_acquistiverdi.html" TargetMode="External"/><Relationship Id="rId7" Type="http://schemas.openxmlformats.org/officeDocument/2006/relationships/hyperlink" Target="https://www.acquistinretepa.it/opencms/opencms/scheda_iniziativa.html?idIniziativa=331107eed019021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24b3eeaeabfbcb5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acquistinretepa.it/opencms/opencms/chisiamo_strumenti_AQ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34316bf243ae8213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programma_acquistiverdi.html" TargetMode="External"/><Relationship Id="rId5" Type="http://schemas.openxmlformats.org/officeDocument/2006/relationships/hyperlink" Target="https://www.acquistinretepa.it/opencms/opencms/chisiamo_strumenti_AQ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veicoli, mobilità e trasporti</a:t>
            </a:r>
            <a:endParaRPr lang="it-IT" dirty="0">
              <a:solidFill>
                <a:srgbClr val="5B6770"/>
              </a:solidFill>
            </a:endParaRPr>
          </a:p>
          <a:p>
            <a:endParaRPr lang="it-IT" dirty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13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07647"/>
          <a:ext cx="9830794" cy="476527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9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6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car compatta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lang="pt-BR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car compatta 4x4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doppia alimentazione GPL/Benzina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M.M.Automobili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23649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doppia alimentazione Metano/Benzina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22965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lang="pt-BR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55253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car Elettrica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41412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Vettura media Elettrica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189561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derivata da vettura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45419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Veicolo multifunzione trasporto merci e persone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516974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Veicolo multifunzione trasporto merci e persone elettrica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133429"/>
                  </a:ext>
                </a:extLst>
              </a:tr>
            </a:tbl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CFE0BA-207F-4DBF-88F6-974AB6F6938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5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F009D77-88C8-4346-9115-1877EC21B6F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4917C63-7E91-4F74-928E-B0388BBC6C5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645E3F7E-22BC-4C77-8953-A241681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9ED8DA6-2325-4A83-A4B4-16B887EEBA2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6B856997-332F-492D-A626-CA0D8661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597E5E1-8220-43FC-BB95-763668212C8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8" descr="Anteprima immagine">
            <a:extLst>
              <a:ext uri="{FF2B5EF4-FFF2-40B4-BE49-F238E27FC236}">
                <a16:creationId xmlns:a16="http://schemas.microsoft.com/office/drawing/2014/main" id="{880028B9-ACF9-43AB-9B2E-3008B91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C77B4EB-3031-4395-8B3B-8EF54CAE888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9B345CA-D80D-4D4E-985C-AA4A0A70B03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4EF2157-2155-4DBF-BACB-39A8FEE4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C8E0965-8404-4E7A-BAB2-F22BAAD8549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39" y="205899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8" y="2587984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72" y="32678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47" y="382849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03" y="428568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47" y="46296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10" y="50271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54" y="53711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38" y="576284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82" y="610685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13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98308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9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6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Furgoni medi e autocarri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82563" marR="0" lvl="0" indent="-182563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Trebuchet MS"/>
                          <a:ea typeface="ＭＳ Ｐゴシック"/>
                          <a:cs typeface="+mn-cs"/>
                        </a:rPr>
                        <a:t>FCA Fleet &amp; Tenders S.r.l.</a:t>
                      </a:r>
                      <a:endParaRPr lang="pt-BR" sz="900" kern="1200" dirty="0">
                        <a:solidFill>
                          <a:srgbClr val="404040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Furgoni elettrici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 Fleet &amp; Tenders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n-NO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FORD ITALIA SPA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n-NO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I.VE.TRA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smtClean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Minibus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23649"/>
                  </a:ext>
                </a:extLst>
              </a:tr>
            </a:tbl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CFE0BA-207F-4DBF-88F6-974AB6F6938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5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F009D77-88C8-4346-9115-1877EC21B6F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4917C63-7E91-4F74-928E-B0388BBC6C5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645E3F7E-22BC-4C77-8953-A241681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9ED8DA6-2325-4A83-A4B4-16B887EEBA2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6B856997-332F-492D-A626-CA0D8661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597E5E1-8220-43FC-BB95-763668212C8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8" descr="Anteprima immagine">
            <a:extLst>
              <a:ext uri="{FF2B5EF4-FFF2-40B4-BE49-F238E27FC236}">
                <a16:creationId xmlns:a16="http://schemas.microsoft.com/office/drawing/2014/main" id="{880028B9-ACF9-43AB-9B2E-3008B91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C77B4EB-3031-4395-8B3B-8EF54CAE888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9B345CA-D80D-4D4E-985C-AA4A0A70B03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4EF2157-2155-4DBF-BACB-39A8FEE4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C8E0965-8404-4E7A-BAB2-F22BAAD8549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4" y="205899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4" y="267798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Veicoli 2 (3/3)</a:t>
            </a:r>
            <a:endParaRPr lang="it-IT" dirty="0"/>
          </a:p>
        </p:txBody>
      </p:sp>
      <p:pic>
        <p:nvPicPr>
          <p:cNvPr id="34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66" y="319990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7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Veicoli in noleggio 1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04367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a lungo termine senza conducente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109107"/>
            <a:ext cx="3688073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Noleggio veicoli con servizi inclusi: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 presso un centro dedicato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ordinaria e straordinaria, pneumatici, riparazioni di carrozzeria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veicolo sostitutivo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soccorso stradale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assicurativa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512754"/>
            <a:ext cx="6893998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degli immobilizzi di capitale e certezza del costo annuo sostenuto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Bassa anzianità ed elevata efficienza del veicolo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assistenza capillare e veicoli sostitutivi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 di servizi altamente personalizzabili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22079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1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401189"/>
            <a:ext cx="2986290" cy="1060412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456944"/>
            <a:ext cx="24793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dell’invio dell’ordine è necessario utilizzare il configuratore, che consente, in relazione al fabbisogno, di individuare il fornitore con l'offerta al minor costo al quale inviare poi l’ordine diretto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4334827" y="2505299"/>
            <a:ext cx="219785" cy="307777"/>
            <a:chOff x="3511483" y="2808671"/>
            <a:chExt cx="219785" cy="307777"/>
          </a:xfrm>
        </p:grpSpPr>
        <p:sp>
          <p:nvSpPr>
            <p:cNvPr id="28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1DBA04D-1BDA-4D59-BAFE-37A7E7BE57B2}"/>
              </a:ext>
            </a:extLst>
          </p:cNvPr>
          <p:cNvGrpSpPr/>
          <p:nvPr/>
        </p:nvGrpSpPr>
        <p:grpSpPr>
          <a:xfrm>
            <a:off x="7722964" y="3081600"/>
            <a:ext cx="2564986" cy="4284185"/>
            <a:chOff x="7722964" y="2816067"/>
            <a:chExt cx="2564986" cy="428418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6822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149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8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638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31/03/2021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943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1713"/>
              <a:ext cx="256498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24, 36, 48, 60 o 72 mesi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2F1DFFB-CD4A-4F7C-B884-7A5702600B17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2" name="Rettangolo con angoli arrotondati 40">
              <a:extLst>
                <a:ext uri="{FF2B5EF4-FFF2-40B4-BE49-F238E27FC236}">
                  <a16:creationId xmlns:a16="http://schemas.microsoft.com/office/drawing/2014/main" id="{C76B3363-5B3F-42AC-9B5B-7A9B6CBE61EE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C8479A86-3DA1-4032-B9DB-6A81FFA5B9B7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4" name="CasellaDiTesto 43">
                <a:hlinkClick r:id="rId5"/>
                <a:extLst>
                  <a:ext uri="{FF2B5EF4-FFF2-40B4-BE49-F238E27FC236}">
                    <a16:creationId xmlns:a16="http://schemas.microsoft.com/office/drawing/2014/main" id="{3F32DC53-39B3-404D-A01E-B838567ED55C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5" name="Elemento grafico 54">
                <a:extLst>
                  <a:ext uri="{FF2B5EF4-FFF2-40B4-BE49-F238E27FC236}">
                    <a16:creationId xmlns:a16="http://schemas.microsoft.com/office/drawing/2014/main" id="{7B5298DC-8493-479D-A25E-4391EC220F99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9" name="Figura a mano libera: forma 44">
                  <a:extLst>
                    <a:ext uri="{FF2B5EF4-FFF2-40B4-BE49-F238E27FC236}">
                      <a16:creationId xmlns:a16="http://schemas.microsoft.com/office/drawing/2014/main" id="{987A54BB-5354-4133-ACBD-D8CB4D0DDE7D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1" name="Figura a mano libera: forma 45">
                  <a:extLst>
                    <a:ext uri="{FF2B5EF4-FFF2-40B4-BE49-F238E27FC236}">
                      <a16:creationId xmlns:a16="http://schemas.microsoft.com/office/drawing/2014/main" id="{9AEEB12D-A5EA-44BA-A73A-B03BAD7B8074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2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93AB204C-7450-4C1E-B4F8-D9A5454B791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047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1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9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6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operative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14/12/2021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Sifa’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Lease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operative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medie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Program Di Autonoleggio Fiorentino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23649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commerciali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14/01/2022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22965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20/12/2021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55253"/>
                  </a:ext>
                </a:extLst>
              </a:tr>
            </a:tbl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CFE0BA-207F-4DBF-88F6-974AB6F6938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5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F009D77-88C8-4346-9115-1877EC21B6F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4917C63-7E91-4F74-928E-B0388BBC6C5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645E3F7E-22BC-4C77-8953-A241681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9ED8DA6-2325-4A83-A4B4-16B887EEBA2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6B856997-332F-492D-A626-CA0D8661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597E5E1-8220-43FC-BB95-763668212C8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8" descr="Anteprima immagine">
            <a:extLst>
              <a:ext uri="{FF2B5EF4-FFF2-40B4-BE49-F238E27FC236}">
                <a16:creationId xmlns:a16="http://schemas.microsoft.com/office/drawing/2014/main" id="{880028B9-ACF9-43AB-9B2E-3008B91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C77B4EB-3031-4395-8B3B-8EF54CAE888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9B345CA-D80D-4D4E-985C-AA4A0A70B03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4EF2157-2155-4DBF-BACB-39A8FEE4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C8E0965-8404-4E7A-BAB2-F22BAAD8549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220165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466096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527288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9" y="385557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0" y="304024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4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in noleggio 1 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041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96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r>
                        <a:rPr lang="it-IT" sz="1100" b="0" dirty="0">
                          <a:solidFill>
                            <a:srgbClr val="404040"/>
                          </a:solidFill>
                          <a:latin typeface="+mn-lt"/>
                        </a:rPr>
                        <a:t> </a:t>
                      </a:r>
                      <a:r>
                        <a:rPr lang="it-IT" sz="900" b="0" dirty="0">
                          <a:solidFill>
                            <a:srgbClr val="404040"/>
                          </a:solidFill>
                          <a:latin typeface="+mn-lt"/>
                        </a:rPr>
                        <a:t>(in ordine di graduatoria)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benzina/metano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29/04/2022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3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Motoveicoli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18/07/2023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54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Motoveicoli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19/04/2023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00113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3044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80CCD40-E7E3-4D96-8342-E0CC9100D40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61" name="Picture 14" descr="Anteprima immagine">
            <a:extLst>
              <a:ext uri="{FF2B5EF4-FFF2-40B4-BE49-F238E27FC236}">
                <a16:creationId xmlns:a16="http://schemas.microsoft.com/office/drawing/2014/main" id="{0B6C1AA5-0C07-4133-B4C7-C14FE7ED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071450D-BC6E-4428-910C-D346917679D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8" descr="Anteprima immagine">
            <a:extLst>
              <a:ext uri="{FF2B5EF4-FFF2-40B4-BE49-F238E27FC236}">
                <a16:creationId xmlns:a16="http://schemas.microsoft.com/office/drawing/2014/main" id="{0FCA3CC6-0492-4739-AB99-4CC107DC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AC994DE-8A2E-456D-8B89-C2BC3201519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E10DF8DF-E953-4F04-B9BC-E181D7C8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1EDB153-867E-4E1A-9246-4D2F1CD4296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0" descr="Anteprima immagine">
            <a:extLst>
              <a:ext uri="{FF2B5EF4-FFF2-40B4-BE49-F238E27FC236}">
                <a16:creationId xmlns:a16="http://schemas.microsoft.com/office/drawing/2014/main" id="{8C161C67-5FDB-476F-953A-DABC3D09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77E412B-30E7-4FE2-94EA-40C4036BAE93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8" descr="Anteprima immagine">
            <a:extLst>
              <a:ext uri="{FF2B5EF4-FFF2-40B4-BE49-F238E27FC236}">
                <a16:creationId xmlns:a16="http://schemas.microsoft.com/office/drawing/2014/main" id="{813BBC99-B2D8-497F-8FE8-3E0C517C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1FD388B-48A1-4543-9EDE-5E2AE524A1A1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2" descr="Anteprima immagine">
            <a:extLst>
              <a:ext uri="{FF2B5EF4-FFF2-40B4-BE49-F238E27FC236}">
                <a16:creationId xmlns:a16="http://schemas.microsoft.com/office/drawing/2014/main" id="{8A2C1D93-276E-4B4F-81D1-CC450AA8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9DE1DCC-EF98-471D-8C25-8280FE087800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16" descr="Anteprima immagine">
            <a:extLst>
              <a:ext uri="{FF2B5EF4-FFF2-40B4-BE49-F238E27FC236}">
                <a16:creationId xmlns:a16="http://schemas.microsoft.com/office/drawing/2014/main" id="{77BC39B3-7BDD-4C23-AC16-2BC89E6B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628E230-1A07-4BE0-ADCC-432400EF797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21" y="28126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Anteprima immagine">
            <a:extLst>
              <a:ext uri="{FF2B5EF4-FFF2-40B4-BE49-F238E27FC236}">
                <a16:creationId xmlns:a16="http://schemas.microsoft.com/office/drawing/2014/main" id="{8A2C1D93-276E-4B4F-81D1-CC450AA8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21" y="219067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7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36, 48, 60 o 72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Veicoli in noleggio 2 </a:t>
            </a:r>
            <a:r>
              <a:rPr lang="it-IT" dirty="0"/>
              <a:t>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20/09/2022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veicoli in noleggio a lungo termine senza conducente per le Pubbliche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Amministrazioni.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6692961" cy="226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base: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 presso un centro dedicato (es.: concessionaria di zona)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ordinaria e straordinaria, pneumatici, riparazioni di carrozzeria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veicolo sostitutivo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soccorso stradale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assicurativa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kasko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franchigia e gestione sinistri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chiamate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5008698"/>
            <a:ext cx="7239135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Certezza del costo annuo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sostenuto e riduzione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degli immobilizzi di capitale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Bassa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anzianità ed elevata efficienza del veicolo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usufruire di veicoli sostitutivi in caso di fermo macchina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assistenza basato su centri di servizio qualificati presenti in maniera capillare su tutto il territorio nazionale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 di servizi altamente personalizzabili: tipologia contrattuale (percorrenza/km), caratteristiche del veicolo, optional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1673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2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2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84000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256683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Segnaposto immagine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276647"/>
            <a:ext cx="2700000" cy="1529106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771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Veicoli in noleggio 2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17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Vetture operative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12/10/2022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11/10/2024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Leasys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medie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Leasys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Arval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011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commerciali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Lease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00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benzina/GPL e benzina/metano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Sifà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Società Italiana Flotte Aziendali S.p.A. con socio unico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30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per la polizia locale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12/10/2022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11/10/2024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Sifà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Società Italiana Flotte Aziendali S.p.A. con socio unico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29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per le forze di sicurezza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91390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6973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3135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98513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2846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686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7248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3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Veicoli per le forze di sicurezza 4</a:t>
            </a:r>
            <a:r>
              <a:rPr lang="it-IT" dirty="0" smtClean="0"/>
              <a:t>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94461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le Forze di Sicurezza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067779"/>
            <a:ext cx="2976933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le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Forze di Sicurezza, caratterizzati da allestimenti e opzioni di vari livelli in funzione della tipologia di veicolo, con servizi connessi ed accessori quali: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 per un periodo minimo di 10 anni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Center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per le forze di sicurezza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5" y="1141200"/>
            <a:ext cx="269865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343052" y="2052439"/>
            <a:ext cx="3964590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Pacchetti di assistenza (servizio di assistenza e manutenzione sugli autoveicoli e sulle opzioni di prodotto eventualmente richieste, con diverse percorrenze, soccorso stradale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della casa costruttrice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Opzioni di prodotto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F16D2AC-A14B-49F1-8CEC-565DC7AA7AA5}"/>
              </a:ext>
            </a:extLst>
          </p:cNvPr>
          <p:cNvGrpSpPr/>
          <p:nvPr/>
        </p:nvGrpSpPr>
        <p:grpSpPr>
          <a:xfrm>
            <a:off x="7722964" y="3081600"/>
            <a:ext cx="2529216" cy="4284185"/>
            <a:chOff x="7722964" y="2816067"/>
            <a:chExt cx="2529216" cy="428418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06/12/2021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75308"/>
              <a:ext cx="188236" cy="200846"/>
              <a:chOff x="3060700" y="4723156"/>
              <a:chExt cx="1401951" cy="1495873"/>
            </a:xfrm>
          </p:grpSpPr>
          <p:sp>
            <p:nvSpPr>
              <p:cNvPr id="4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58" name="Rettangolo con angoli arrotondati 2">
            <a:hlinkClick r:id="rId5"/>
            <a:extLst>
              <a:ext uri="{FF2B5EF4-FFF2-40B4-BE49-F238E27FC236}">
                <a16:creationId xmlns:a16="http://schemas.microsoft.com/office/drawing/2014/main" id="{58C2F28B-CE99-4E97-B7E3-47344C6DB43D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849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per le forze di sicurezza 4</a:t>
            </a:r>
            <a:r>
              <a:rPr lang="it-IT" dirty="0" smtClean="0"/>
              <a:t>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3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362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Berline piccole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Fleet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&amp;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medie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Subaru Italia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grandi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Subaru Italia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</a:tbl>
          </a:graphicData>
        </a:graphic>
      </p:graphicFrame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23370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19693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27047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14F360C-AC4C-4AF3-88E0-B665B7391515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E2E717D9-2E28-4D99-87CE-53EF4289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B13D790-4F63-4156-B28F-5658F8D1D8D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D891EA9C-ABEA-4F99-BF60-A9C4506B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F31B986-0A79-409D-B2EB-258CC2286D9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9761B43E-8576-4E2F-813D-936A190E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4591E5A-C0B1-4412-8A02-AE95F7B3A90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10" descr="Anteprima immagine">
            <a:extLst>
              <a:ext uri="{FF2B5EF4-FFF2-40B4-BE49-F238E27FC236}">
                <a16:creationId xmlns:a16="http://schemas.microsoft.com/office/drawing/2014/main" id="{44BF6C60-0647-45C9-BC9A-B71FD6D5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33C6CCF-ED32-4B09-BFD5-EEAF8A0CCE44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8" descr="Anteprima immagine">
            <a:extLst>
              <a:ext uri="{FF2B5EF4-FFF2-40B4-BE49-F238E27FC236}">
                <a16:creationId xmlns:a16="http://schemas.microsoft.com/office/drawing/2014/main" id="{2E43B5EF-954A-4CBB-9255-08721661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6238A2C-DD28-4698-A040-66FF7C61612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2" descr="Anteprima immagine">
            <a:extLst>
              <a:ext uri="{FF2B5EF4-FFF2-40B4-BE49-F238E27FC236}">
                <a16:creationId xmlns:a16="http://schemas.microsoft.com/office/drawing/2014/main" id="{1A0E5670-9B23-4D83-A9FB-0FBF63D4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0E57D2B-8613-46D0-9A54-9C7310D5C27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6" descr="Anteprima immagine">
            <a:extLst>
              <a:ext uri="{FF2B5EF4-FFF2-40B4-BE49-F238E27FC236}">
                <a16:creationId xmlns:a16="http://schemas.microsoft.com/office/drawing/2014/main" id="{3252FAA5-F32F-4A79-8197-57520727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6D84544-46B1-4573-9C44-BE7763A68BC6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36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72" y="324247"/>
            <a:ext cx="6144546" cy="401167"/>
          </a:xfrm>
        </p:spPr>
        <p:txBody>
          <a:bodyPr/>
          <a:lstStyle/>
          <a:p>
            <a:r>
              <a:rPr lang="it-IT" dirty="0"/>
              <a:t>Veicoli per le Forze di Sicurezza – veicoli per la tutela del territorio e veicoli </a:t>
            </a:r>
            <a:r>
              <a:rPr lang="it-IT" dirty="0" smtClean="0"/>
              <a:t>blindati 4 (1/2</a:t>
            </a:r>
            <a:r>
              <a:rPr lang="it-IT" dirty="0"/>
              <a:t>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44662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veicoli per la tutela del territorio e veicoli blindati e relativi servizi connessi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268463"/>
            <a:ext cx="6889271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destinati alle Forze di Sicurezza caratterizzati da equipaggiamenti adatti ad attività specifiche connesse a servizi istituzionali di tutela dell’ordine e della sicurezza pubblica e veicoli blindati, con servizi connessi ed accessori quali: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 e soccorso stradale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 per un periodo minimo di 10 anni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Center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Pacchetto di assistenza (incluso solo per i veicoli blindati)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008698"/>
            <a:ext cx="689399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servizi opzionali come pacchetti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assistenza (servizio di assistenza e manutenzione sugli autoveicoli e sulle opzioni di prodotto eventualmente richieste, con diverse durate 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percorrenze)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della casa costruttrice</a:t>
            </a: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Opzioni di prodotto</a:t>
            </a: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Allestimenti personalizzati per la tutela del territorio e per l’Ordine Pubblico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1673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per le Forze di Sicurezza – veicoli per la tutela del territorio e veicoli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blindati 4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333A245-8A8E-4695-80D2-25B38F08CA02}"/>
              </a:ext>
            </a:extLst>
          </p:cNvPr>
          <p:cNvGrpSpPr/>
          <p:nvPr/>
        </p:nvGrpSpPr>
        <p:grpSpPr>
          <a:xfrm>
            <a:off x="7722964" y="3081600"/>
            <a:ext cx="2529216" cy="4284185"/>
            <a:chOff x="7722964" y="2816067"/>
            <a:chExt cx="2529216" cy="428418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9149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4044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25/01/2022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709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65877"/>
              <a:ext cx="188236" cy="200846"/>
              <a:chOff x="3060700" y="4723156"/>
              <a:chExt cx="1401951" cy="1495873"/>
            </a:xfrm>
          </p:grpSpPr>
          <p:sp>
            <p:nvSpPr>
              <p:cNvPr id="4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57" name="Rettangolo con angoli arrotondati 2">
            <a:hlinkClick r:id="rId4"/>
            <a:extLst>
              <a:ext uri="{FF2B5EF4-FFF2-40B4-BE49-F238E27FC236}">
                <a16:creationId xmlns:a16="http://schemas.microsoft.com/office/drawing/2014/main" id="{289F89CB-65BB-4A74-9F59-714B364D5DC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</p:spTree>
    <p:extLst>
      <p:ext uri="{BB962C8B-B14F-4D97-AF65-F5344CB8AC3E}">
        <p14:creationId xmlns:p14="http://schemas.microsoft.com/office/powerpoint/2010/main" val="125617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3425776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90958"/>
              </p:ext>
            </p:extLst>
          </p:nvPr>
        </p:nvGraphicFramePr>
        <p:xfrm>
          <a:off x="2394372" y="2257906"/>
          <a:ext cx="3384376" cy="302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a metano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extraurbani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urbani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8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in noleggio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in noleggio 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per le forze di sicurezza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per le Forze di Sicurezza – veicoli per la tutela del territorio e veicoli blindati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770863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52" y="158444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01648"/>
            <a:ext cx="198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200" b="1" dirty="0">
              <a:solidFill>
                <a:srgbClr val="3138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51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per le Forze di Sicurezza – veicoli per la tutela del territorio e veicoli </a:t>
            </a:r>
            <a:r>
              <a:rPr lang="it-IT" dirty="0" smtClean="0"/>
              <a:t>blindati 4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466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Crossover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Fleet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Fuoristrada per Ordine Pubblico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Furgoni per Ordine Pubblico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27/01/2024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Defence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Vehicles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Berline 3 volumi blindate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5 porte blindate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Fleet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grandi blindate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</a:tbl>
          </a:graphicData>
        </a:graphic>
      </p:graphicFrame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3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6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3" y="234047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09AE944-C801-40D1-9633-30C445AB40F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561E8A72-DD67-441F-8D64-4B3AFC61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5300566-F6A7-49C7-95B6-AF0991EAD98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B39AB743-1F3E-4F4A-9C8B-1222A76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C3481E4-7B99-4C42-824D-27D00E76079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1F643BBA-441A-4182-9B72-DBCAF598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B0F5985-F80E-4118-9925-4B15FEE1F96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1CE5B20C-A547-4E7E-935C-6D808A04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44EF159-C1FA-43E1-AB9D-2E8B9D5EBB65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3D270600-BF14-412B-AC2C-E13A5CD4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1BBAEFA-A209-4361-9A45-33E6F13C11E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2" descr="Anteprima immagine">
            <a:extLst>
              <a:ext uri="{FF2B5EF4-FFF2-40B4-BE49-F238E27FC236}">
                <a16:creationId xmlns:a16="http://schemas.microsoft.com/office/drawing/2014/main" id="{0B86555B-8A88-45FA-924A-A60646DC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59F0484-A067-4849-A87D-9B500D7EAA0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3FF5C80-77EA-4E90-8B09-66D7DF6E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7264B8A-B62F-4600-A98D-E8353C08AF7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6" y="309248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18" y="342914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6" y="377790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3" y="27215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6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anni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529216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2"/>
              </a:rPr>
              <a:t>riassuntiva Appalto specifico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3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704561"/>
            <a:ext cx="2986290" cy="119065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</a:t>
            </a:r>
            <a:r>
              <a:rPr lang="it-IT" dirty="0" smtClean="0"/>
              <a:t>a metano </a:t>
            </a:r>
            <a:r>
              <a:rPr lang="it-IT" dirty="0"/>
              <a:t>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313840"/>
                </a:solidFill>
              </a:rPr>
              <a:t>Lotti</a:t>
            </a: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28/07/2022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Fornitura di autobus a metano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opzionali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diverse caratteristiche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dimensioni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alimentazione CNG e LNG,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pianale, etc.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600000" cy="213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veicolo in configurazione base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comprensiva dei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seguenti servizi: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ricezione chiamate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garanzia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assistenza e fornitura di parti di ricambio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760316"/>
            <a:ext cx="247937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modalità di acquisto previste: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per  acquisto senza personalizzazioni specifiche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 per acquisto con personalizzazioni specifiche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metano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334827" y="2808671"/>
            <a:ext cx="219785" cy="307777"/>
            <a:chOff x="3511483" y="2808671"/>
            <a:chExt cx="219785" cy="307777"/>
          </a:xfrm>
        </p:grpSpPr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5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6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</a:t>
            </a:r>
            <a:r>
              <a:rPr lang="it-IT" dirty="0" smtClean="0"/>
              <a:t>a metano </a:t>
            </a:r>
            <a:r>
              <a:rPr lang="it-IT" dirty="0"/>
              <a:t>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466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67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0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suburbani corti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suburbani medio-lunghi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suburbani 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autosnodati suburbani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4583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suburbani medio-lunghi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Il lotto non sarà attivato in quanto non sono pervenute offerte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suburbani 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6664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extraurbani 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865060"/>
                  </a:ext>
                </a:extLst>
              </a:tr>
              <a:tr h="36664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extraurbani 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96618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401570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0166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52862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5007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9211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5292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99" y="194621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36" y="243122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7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376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3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704561"/>
            <a:ext cx="2986290" cy="119065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extraurbani 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404040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404040"/>
                </a:solidFill>
              </a:rPr>
              <a:t>21/04/2021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autobus extraurbani, interurbani e da turismo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60000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extraurbani, interurbani, turismo con servizi inclusi: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ricambio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760316"/>
            <a:ext cx="247937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modalità di acquisto previste: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per  acquisto senza personalizzazioni specifiche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 per acquisto con personalizzazioni specifiche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extraurbani 1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334827" y="2808671"/>
            <a:ext cx="219785" cy="307777"/>
            <a:chOff x="3511483" y="2808671"/>
            <a:chExt cx="219785" cy="307777"/>
          </a:xfrm>
        </p:grpSpPr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5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extraurbani 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505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interurbani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corti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MMI SP. Z O.O.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interurbani medi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06/12/2022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Tekne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turismo 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05/09/2022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Irizar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medio-lunghi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06/06/2022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57458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18/06/2021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08/06/2022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Solaris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Bus &amp; Coach S.A.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lunghi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entry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01/07/2021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01/07/2023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Solaris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Bus &amp; Coach S.A.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78" y="20700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60" y="26433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94" y="315365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08" y="360760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7" y="413028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91" y="47370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78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</a:t>
            </a:r>
            <a:r>
              <a:rPr lang="it-IT" dirty="0" smtClean="0"/>
              <a:t>urbani </a:t>
            </a:r>
            <a:r>
              <a:rPr lang="it-IT" dirty="0"/>
              <a:t>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04/08/2021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autobus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urbani, con servizi connessi e opzionali.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463311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 con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inclusi: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ricambio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3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376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6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7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088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</a:t>
            </a:r>
            <a:r>
              <a:rPr lang="it-IT" dirty="0" smtClean="0"/>
              <a:t>urbani </a:t>
            </a:r>
            <a:r>
              <a:rPr lang="it-IT" dirty="0"/>
              <a:t>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29033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75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urbani corti diesel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26/07/2022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OFFICINE MIRANDOLA VEICOLI INDUSTRIALI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2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urbani corti full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electric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RAMPINI CARLO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KARSAN EUROPE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medio-lunghi 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02/08/2023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91779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lunghi diesel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02/08/2023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7866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urbani lunghi 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02/08/2023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1232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urbani lunghi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mild-hybrid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lunghi full-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02/08/2023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569217"/>
                  </a:ext>
                </a:extLst>
              </a:tr>
              <a:tr h="91779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urbani lunghi full </a:t>
                      </a:r>
                      <a:r>
                        <a:rPr lang="it-IT" sz="1000" b="0" kern="1200" baseline="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02/08/2023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KARSAN EUROPE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2109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7806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6896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66769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63354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403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83" y="25667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04902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83" y="529279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00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Veicoli </a:t>
            </a:r>
            <a:r>
              <a:rPr lang="it-IT" dirty="0" smtClean="0"/>
              <a:t>2 (1/3</a:t>
            </a:r>
            <a:r>
              <a:rPr lang="it-IT" dirty="0"/>
              <a:t>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04367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a lungo termine senza conducente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4095705" y="2412479"/>
            <a:ext cx="309605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Carrozzeria in colori d’istituto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dell’Amministrazione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 con scritte e/o bande adesive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Allestimenti e ulteriori opzioni di prodotto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Predisposizioni radio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Clausola di codificazione NATO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della casa costruttrice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03" y="1141200"/>
            <a:ext cx="2695693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1DBA04D-1BDA-4D59-BAFE-37A7E7BE57B2}"/>
              </a:ext>
            </a:extLst>
          </p:cNvPr>
          <p:cNvGrpSpPr/>
          <p:nvPr/>
        </p:nvGrpSpPr>
        <p:grpSpPr>
          <a:xfrm>
            <a:off x="7722964" y="3081600"/>
            <a:ext cx="2564986" cy="4284185"/>
            <a:chOff x="7722964" y="2816067"/>
            <a:chExt cx="2564986" cy="428418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6822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149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638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Aggiudicata il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17/01/2023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943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1713"/>
              <a:ext cx="256498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Fino a 72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62" name="Rettangolo con angoli arrotondati 47">
            <a:hlinkClick r:id="rId5"/>
            <a:extLst>
              <a:ext uri="{FF2B5EF4-FFF2-40B4-BE49-F238E27FC236}">
                <a16:creationId xmlns:a16="http://schemas.microsoft.com/office/drawing/2014/main" id="{93AB204C-7450-4C1E-B4F8-D9A5454B791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8548" y="2412479"/>
            <a:ext cx="3668155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con servizi connessi ed accessori, quali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 e Soccorso Stradale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</a:p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Pacchetti di assistenza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ritiro e rottamazione dei veicoli usati di proprietà della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849118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una elevata personalizzazione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55715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72F1DFFB-CD4A-4F7C-B884-7A5702600B17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31" name="Rettangolo con angoli arrotondati 40">
              <a:extLst>
                <a:ext uri="{FF2B5EF4-FFF2-40B4-BE49-F238E27FC236}">
                  <a16:creationId xmlns:a16="http://schemas.microsoft.com/office/drawing/2014/main" id="{C76B3363-5B3F-42AC-9B5B-7A9B6CBE61EE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C8479A86-3DA1-4032-B9DB-6A81FFA5B9B7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1" name="CasellaDiTesto 40">
                <a:hlinkClick r:id="rId6"/>
                <a:extLst>
                  <a:ext uri="{FF2B5EF4-FFF2-40B4-BE49-F238E27FC236}">
                    <a16:creationId xmlns:a16="http://schemas.microsoft.com/office/drawing/2014/main" id="{3F32DC53-39B3-404D-A01E-B838567ED55C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2" name="Elemento grafico 54">
                <a:extLst>
                  <a:ext uri="{FF2B5EF4-FFF2-40B4-BE49-F238E27FC236}">
                    <a16:creationId xmlns:a16="http://schemas.microsoft.com/office/drawing/2014/main" id="{7B5298DC-8493-479D-A25E-4391EC220F99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3" name="Figura a mano libera: forma 44">
                  <a:extLst>
                    <a:ext uri="{FF2B5EF4-FFF2-40B4-BE49-F238E27FC236}">
                      <a16:creationId xmlns:a16="http://schemas.microsoft.com/office/drawing/2014/main" id="{987A54BB-5354-4133-ACBD-D8CB4D0DDE7D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4" name="Figura a mano libera: forma 45">
                  <a:extLst>
                    <a:ext uri="{FF2B5EF4-FFF2-40B4-BE49-F238E27FC236}">
                      <a16:creationId xmlns:a16="http://schemas.microsoft.com/office/drawing/2014/main" id="{9AEEB12D-A5EA-44BA-A73A-B03BAD7B8074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8933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17571</TotalTime>
  <Words>2554</Words>
  <Application>Microsoft Office PowerPoint</Application>
  <PresentationFormat>Personalizzato</PresentationFormat>
  <Paragraphs>802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Lucida Grande</vt:lpstr>
      <vt:lpstr>Trebuchet MS</vt:lpstr>
      <vt:lpstr>Wingdings</vt:lpstr>
      <vt:lpstr>Office Theme</vt:lpstr>
      <vt:lpstr>Presentazione standard di PowerPoint</vt:lpstr>
      <vt:lpstr>Presentazione standard di PowerPoint</vt:lpstr>
      <vt:lpstr>Autobus a metano 1 (1/2)</vt:lpstr>
      <vt:lpstr>Autobus a metano 1 (2/2)</vt:lpstr>
      <vt:lpstr>Autobus extraurbani 1 (1/2)</vt:lpstr>
      <vt:lpstr>Autobus extraurbani 1 (2/2)</vt:lpstr>
      <vt:lpstr>Autobus urbani 1 (1/2)</vt:lpstr>
      <vt:lpstr>Autobus urbani 1 (2/2)</vt:lpstr>
      <vt:lpstr>Veicoli 2 (1/3)</vt:lpstr>
      <vt:lpstr>Presentazione standard di PowerPoint</vt:lpstr>
      <vt:lpstr>Veicoli 2 (3/3)</vt:lpstr>
      <vt:lpstr>Veicoli in noleggio 1 (1/3)</vt:lpstr>
      <vt:lpstr>Presentazione standard di PowerPoint</vt:lpstr>
      <vt:lpstr>Veicoli in noleggio 1 (3/3)</vt:lpstr>
      <vt:lpstr>Veicoli in noleggio 2 (1/2)</vt:lpstr>
      <vt:lpstr>Veicoli in noleggio 2 (2/2)</vt:lpstr>
      <vt:lpstr>Veicoli per le forze di sicurezza 4 (1/2)</vt:lpstr>
      <vt:lpstr>Veicoli per le forze di sicurezza 4 (2/2)</vt:lpstr>
      <vt:lpstr>Veicoli per le Forze di Sicurezza – veicoli per la tutela del territorio e veicoli blindati 4 (1/2)</vt:lpstr>
      <vt:lpstr>Veicoli per le Forze di Sicurezza – veicoli per la tutela del territorio e veicoli blindati 4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1692</cp:revision>
  <cp:lastPrinted>2015-04-20T11:19:35Z</cp:lastPrinted>
  <dcterms:created xsi:type="dcterms:W3CDTF">2015-04-16T14:31:18Z</dcterms:created>
  <dcterms:modified xsi:type="dcterms:W3CDTF">2023-03-01T15:09:44Z</dcterms:modified>
</cp:coreProperties>
</file>