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91" r:id="rId3"/>
    <p:sldId id="289" r:id="rId4"/>
    <p:sldId id="293" r:id="rId5"/>
    <p:sldId id="292" r:id="rId6"/>
    <p:sldId id="294" r:id="rId7"/>
    <p:sldId id="290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9" r:id="rId21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8"/>
    <a:srgbClr val="821B4C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37" autoAdjust="0"/>
  </p:normalViewPr>
  <p:slideViewPr>
    <p:cSldViewPr snapToGrid="0" snapToObjects="1" showGuides="1">
      <p:cViewPr>
        <p:scale>
          <a:sx n="80" d="100"/>
          <a:sy n="80" d="100"/>
        </p:scale>
        <p:origin x="-882" y="-72"/>
      </p:cViewPr>
      <p:guideLst>
        <p:guide orient="horz" pos="1149"/>
        <p:guide orient="horz" pos="3301"/>
        <p:guide pos="989"/>
        <p:guide pos="6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6AC47-15DD-46B5-8463-4CDECF243B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348E22-CE63-4A3E-A8B5-CA68A9842214}">
      <dgm:prSet custT="1"/>
      <dgm:spPr/>
      <dgm:t>
        <a:bodyPr/>
        <a:lstStyle/>
        <a:p>
          <a:pPr rtl="0"/>
          <a:r>
            <a:rPr lang="it-IT" sz="1800" b="1" u="sng" dirty="0" smtClean="0"/>
            <a:t>Fase di creazione della gara e acquisizione codici CIG</a:t>
          </a:r>
          <a:endParaRPr lang="it-IT" sz="2000" dirty="0"/>
        </a:p>
      </dgm:t>
    </dgm:pt>
    <dgm:pt modelId="{B68A9EF3-8E83-4E30-A10F-18E634FC8027}" type="parTrans" cxnId="{B54856F3-8731-402D-960A-C2862CB0D2D0}">
      <dgm:prSet/>
      <dgm:spPr/>
      <dgm:t>
        <a:bodyPr/>
        <a:lstStyle/>
        <a:p>
          <a:endParaRPr lang="it-IT"/>
        </a:p>
      </dgm:t>
    </dgm:pt>
    <dgm:pt modelId="{97845C0E-DE91-44C6-98B9-BF2E56921469}" type="sibTrans" cxnId="{B54856F3-8731-402D-960A-C2862CB0D2D0}">
      <dgm:prSet/>
      <dgm:spPr/>
      <dgm:t>
        <a:bodyPr/>
        <a:lstStyle/>
        <a:p>
          <a:endParaRPr lang="it-IT"/>
        </a:p>
      </dgm:t>
    </dgm:pt>
    <dgm:pt modelId="{ED7358AC-E944-47E1-942E-4D534FF20273}">
      <dgm:prSet custT="1"/>
      <dgm:spPr/>
      <dgm:t>
        <a:bodyPr/>
        <a:lstStyle/>
        <a:p>
          <a:pPr rtl="0"/>
          <a:r>
            <a:rPr lang="it-IT" sz="1600" u="sng" dirty="0" smtClean="0"/>
            <a:t>S01 – Creazione gara</a:t>
          </a:r>
          <a:endParaRPr lang="it-IT" sz="1600" dirty="0"/>
        </a:p>
      </dgm:t>
    </dgm:pt>
    <dgm:pt modelId="{9C9EE5C2-56BD-4A4E-8013-591CB7841FE7}" type="parTrans" cxnId="{E62DB44E-3615-4F8B-894F-7E7DB1E2BF88}">
      <dgm:prSet/>
      <dgm:spPr/>
      <dgm:t>
        <a:bodyPr/>
        <a:lstStyle/>
        <a:p>
          <a:endParaRPr lang="it-IT"/>
        </a:p>
      </dgm:t>
    </dgm:pt>
    <dgm:pt modelId="{5A11CFC1-1CFC-47EB-B1E9-015EF69078CF}" type="sibTrans" cxnId="{E62DB44E-3615-4F8B-894F-7E7DB1E2BF88}">
      <dgm:prSet/>
      <dgm:spPr/>
      <dgm:t>
        <a:bodyPr/>
        <a:lstStyle/>
        <a:p>
          <a:endParaRPr lang="it-IT"/>
        </a:p>
      </dgm:t>
    </dgm:pt>
    <dgm:pt modelId="{19C9D644-45C6-4E94-9F6D-BD7D182DE1E4}">
      <dgm:prSet custT="1"/>
      <dgm:spPr/>
      <dgm:t>
        <a:bodyPr/>
        <a:lstStyle/>
        <a:p>
          <a:pPr rtl="0"/>
          <a:r>
            <a:rPr lang="it-IT" sz="1600" u="sng" dirty="0" smtClean="0"/>
            <a:t>S02 – Creazione lotto</a:t>
          </a:r>
          <a:endParaRPr lang="it-IT" sz="1600" dirty="0"/>
        </a:p>
      </dgm:t>
    </dgm:pt>
    <dgm:pt modelId="{D6532068-CC24-4BCB-8E78-0B50D852180E}" type="parTrans" cxnId="{84D30987-0B8E-4F35-BDCC-8B17967B16A3}">
      <dgm:prSet/>
      <dgm:spPr/>
      <dgm:t>
        <a:bodyPr/>
        <a:lstStyle/>
        <a:p>
          <a:endParaRPr lang="it-IT"/>
        </a:p>
      </dgm:t>
    </dgm:pt>
    <dgm:pt modelId="{6C1CBD12-27AB-47B2-BADC-A0AA6CACD7E4}" type="sibTrans" cxnId="{84D30987-0B8E-4F35-BDCC-8B17967B16A3}">
      <dgm:prSet/>
      <dgm:spPr/>
      <dgm:t>
        <a:bodyPr/>
        <a:lstStyle/>
        <a:p>
          <a:endParaRPr lang="it-IT"/>
        </a:p>
      </dgm:t>
    </dgm:pt>
    <dgm:pt modelId="{8A5468E4-28FF-447E-82DE-E8254C35EE6D}">
      <dgm:prSet custT="1"/>
      <dgm:spPr/>
      <dgm:t>
        <a:bodyPr/>
        <a:lstStyle/>
        <a:p>
          <a:pPr rtl="0"/>
          <a:r>
            <a:rPr lang="it-IT" sz="1600" u="sng" dirty="0" smtClean="0"/>
            <a:t>S03 – Cancellazione gara</a:t>
          </a:r>
          <a:endParaRPr lang="it-IT" sz="1600" dirty="0"/>
        </a:p>
      </dgm:t>
    </dgm:pt>
    <dgm:pt modelId="{83844255-805C-4BBE-9ED1-868EFD41BE9E}" type="parTrans" cxnId="{39A35E7B-488C-4DD5-872F-D3F5B54C602E}">
      <dgm:prSet/>
      <dgm:spPr/>
      <dgm:t>
        <a:bodyPr/>
        <a:lstStyle/>
        <a:p>
          <a:endParaRPr lang="it-IT"/>
        </a:p>
      </dgm:t>
    </dgm:pt>
    <dgm:pt modelId="{1830AEDC-B8D0-4A47-9FCF-CD4F286C3D6C}" type="sibTrans" cxnId="{39A35E7B-488C-4DD5-872F-D3F5B54C602E}">
      <dgm:prSet/>
      <dgm:spPr/>
      <dgm:t>
        <a:bodyPr/>
        <a:lstStyle/>
        <a:p>
          <a:endParaRPr lang="it-IT"/>
        </a:p>
      </dgm:t>
    </dgm:pt>
    <dgm:pt modelId="{A0B34B4C-7D68-4F0F-BEAE-DF527D91603C}">
      <dgm:prSet custT="1"/>
      <dgm:spPr/>
      <dgm:t>
        <a:bodyPr/>
        <a:lstStyle/>
        <a:p>
          <a:pPr rtl="0"/>
          <a:r>
            <a:rPr lang="it-IT" sz="1600" u="sng" dirty="0" smtClean="0"/>
            <a:t>S04 – Cancellazione lotto</a:t>
          </a:r>
          <a:endParaRPr lang="it-IT" sz="1600" dirty="0"/>
        </a:p>
      </dgm:t>
    </dgm:pt>
    <dgm:pt modelId="{72886D4D-3EC3-441F-B62A-6A6C3BB7A53C}" type="parTrans" cxnId="{F6D9D2D3-B7E5-413E-A98D-A4D1977BD006}">
      <dgm:prSet/>
      <dgm:spPr/>
      <dgm:t>
        <a:bodyPr/>
        <a:lstStyle/>
        <a:p>
          <a:endParaRPr lang="it-IT"/>
        </a:p>
      </dgm:t>
    </dgm:pt>
    <dgm:pt modelId="{8E081390-9FAA-4D8A-B8E4-4DC3A75724D5}" type="sibTrans" cxnId="{F6D9D2D3-B7E5-413E-A98D-A4D1977BD006}">
      <dgm:prSet/>
      <dgm:spPr/>
      <dgm:t>
        <a:bodyPr/>
        <a:lstStyle/>
        <a:p>
          <a:endParaRPr lang="it-IT"/>
        </a:p>
      </dgm:t>
    </dgm:pt>
    <dgm:pt modelId="{36E83634-2C0C-4BD3-B101-6BF543069ADE}">
      <dgm:prSet custT="1"/>
      <dgm:spPr/>
      <dgm:t>
        <a:bodyPr/>
        <a:lstStyle/>
        <a:p>
          <a:pPr rtl="0"/>
          <a:r>
            <a:rPr lang="it-IT" sz="1600" u="sng" dirty="0" smtClean="0"/>
            <a:t>S05 – Acquisizione requisiti gara/lotto</a:t>
          </a:r>
          <a:endParaRPr lang="it-IT" sz="1600" dirty="0"/>
        </a:p>
      </dgm:t>
    </dgm:pt>
    <dgm:pt modelId="{B50830BC-4971-40D2-B736-D056A4F2AE2F}" type="parTrans" cxnId="{0B772B98-C013-4FC2-8A85-2B1EB576E2C6}">
      <dgm:prSet/>
      <dgm:spPr/>
      <dgm:t>
        <a:bodyPr/>
        <a:lstStyle/>
        <a:p>
          <a:endParaRPr lang="it-IT"/>
        </a:p>
      </dgm:t>
    </dgm:pt>
    <dgm:pt modelId="{13C84EC3-7AD8-4E1A-9C55-679DAD96D6FD}" type="sibTrans" cxnId="{0B772B98-C013-4FC2-8A85-2B1EB576E2C6}">
      <dgm:prSet/>
      <dgm:spPr/>
      <dgm:t>
        <a:bodyPr/>
        <a:lstStyle/>
        <a:p>
          <a:endParaRPr lang="it-IT"/>
        </a:p>
      </dgm:t>
    </dgm:pt>
    <dgm:pt modelId="{A5DCE301-D35E-47FC-BAA7-6C7E028497BD}">
      <dgm:prSet custT="1"/>
      <dgm:spPr/>
      <dgm:t>
        <a:bodyPr/>
        <a:lstStyle/>
        <a:p>
          <a:pPr rtl="0"/>
          <a:r>
            <a:rPr lang="it-IT" sz="1600" u="sng" dirty="0" smtClean="0"/>
            <a:t>S06 – Perfezionamento e pubblicazione gara</a:t>
          </a:r>
          <a:endParaRPr lang="it-IT" sz="1600" dirty="0"/>
        </a:p>
      </dgm:t>
    </dgm:pt>
    <dgm:pt modelId="{81446084-4539-4571-8F80-176A287C14F4}" type="parTrans" cxnId="{EA9E3D08-36A9-4645-A6C4-39AFDAED39FB}">
      <dgm:prSet/>
      <dgm:spPr/>
      <dgm:t>
        <a:bodyPr/>
        <a:lstStyle/>
        <a:p>
          <a:endParaRPr lang="it-IT"/>
        </a:p>
      </dgm:t>
    </dgm:pt>
    <dgm:pt modelId="{2B749F66-755D-4E4E-8093-5BF76148D70F}" type="sibTrans" cxnId="{EA9E3D08-36A9-4645-A6C4-39AFDAED39FB}">
      <dgm:prSet/>
      <dgm:spPr/>
      <dgm:t>
        <a:bodyPr/>
        <a:lstStyle/>
        <a:p>
          <a:endParaRPr lang="it-IT"/>
        </a:p>
      </dgm:t>
    </dgm:pt>
    <dgm:pt modelId="{7BA458B8-A711-47A9-B2A8-A28FDD617161}" type="pres">
      <dgm:prSet presAssocID="{6286AC47-15DD-46B5-8463-4CDECF243B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1B0CF0-B570-4209-B1D8-BDD8865733DD}" type="pres">
      <dgm:prSet presAssocID="{56348E22-CE63-4A3E-A8B5-CA68A9842214}" presName="composite" presStyleCnt="0"/>
      <dgm:spPr/>
    </dgm:pt>
    <dgm:pt modelId="{953D2BB1-50A4-4CFC-8E64-8F95D641DCE9}" type="pres">
      <dgm:prSet presAssocID="{56348E22-CE63-4A3E-A8B5-CA68A9842214}" presName="imgShp" presStyleLbl="fgImgPlace1" presStyleIdx="0" presStyleCnt="1" custScaleX="69515" custScaleY="61237" custLinFactNeighborX="-1935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200633F-506C-4961-B84D-42C180BBA179}" type="pres">
      <dgm:prSet presAssocID="{56348E22-CE63-4A3E-A8B5-CA68A984221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B772B98-C013-4FC2-8A85-2B1EB576E2C6}" srcId="{56348E22-CE63-4A3E-A8B5-CA68A9842214}" destId="{36E83634-2C0C-4BD3-B101-6BF543069ADE}" srcOrd="4" destOrd="0" parTransId="{B50830BC-4971-40D2-B736-D056A4F2AE2F}" sibTransId="{13C84EC3-7AD8-4E1A-9C55-679DAD96D6FD}"/>
    <dgm:cxn modelId="{65459616-E6F7-47A6-9E98-7CE5F0B8D4B0}" type="presOf" srcId="{8A5468E4-28FF-447E-82DE-E8254C35EE6D}" destId="{2200633F-506C-4961-B84D-42C180BBA179}" srcOrd="0" destOrd="3" presId="urn:microsoft.com/office/officeart/2005/8/layout/vList3"/>
    <dgm:cxn modelId="{84D30987-0B8E-4F35-BDCC-8B17967B16A3}" srcId="{56348E22-CE63-4A3E-A8B5-CA68A9842214}" destId="{19C9D644-45C6-4E94-9F6D-BD7D182DE1E4}" srcOrd="1" destOrd="0" parTransId="{D6532068-CC24-4BCB-8E78-0B50D852180E}" sibTransId="{6C1CBD12-27AB-47B2-BADC-A0AA6CACD7E4}"/>
    <dgm:cxn modelId="{E62DB44E-3615-4F8B-894F-7E7DB1E2BF88}" srcId="{56348E22-CE63-4A3E-A8B5-CA68A9842214}" destId="{ED7358AC-E944-47E1-942E-4D534FF20273}" srcOrd="0" destOrd="0" parTransId="{9C9EE5C2-56BD-4A4E-8013-591CB7841FE7}" sibTransId="{5A11CFC1-1CFC-47EB-B1E9-015EF69078CF}"/>
    <dgm:cxn modelId="{4D71BA8B-3E00-4514-8FB5-4EC48DB81A00}" type="presOf" srcId="{6286AC47-15DD-46B5-8463-4CDECF243B6E}" destId="{7BA458B8-A711-47A9-B2A8-A28FDD617161}" srcOrd="0" destOrd="0" presId="urn:microsoft.com/office/officeart/2005/8/layout/vList3"/>
    <dgm:cxn modelId="{DC8156B3-9196-4475-A067-399D82365E69}" type="presOf" srcId="{56348E22-CE63-4A3E-A8B5-CA68A9842214}" destId="{2200633F-506C-4961-B84D-42C180BBA179}" srcOrd="0" destOrd="0" presId="urn:microsoft.com/office/officeart/2005/8/layout/vList3"/>
    <dgm:cxn modelId="{46C908EB-1631-4449-A869-7A29C7B6A2D6}" type="presOf" srcId="{19C9D644-45C6-4E94-9F6D-BD7D182DE1E4}" destId="{2200633F-506C-4961-B84D-42C180BBA179}" srcOrd="0" destOrd="2" presId="urn:microsoft.com/office/officeart/2005/8/layout/vList3"/>
    <dgm:cxn modelId="{7F32CD8F-9606-4766-A7A3-47CC04A7B508}" type="presOf" srcId="{ED7358AC-E944-47E1-942E-4D534FF20273}" destId="{2200633F-506C-4961-B84D-42C180BBA179}" srcOrd="0" destOrd="1" presId="urn:microsoft.com/office/officeart/2005/8/layout/vList3"/>
    <dgm:cxn modelId="{EA9E3D08-36A9-4645-A6C4-39AFDAED39FB}" srcId="{56348E22-CE63-4A3E-A8B5-CA68A9842214}" destId="{A5DCE301-D35E-47FC-BAA7-6C7E028497BD}" srcOrd="5" destOrd="0" parTransId="{81446084-4539-4571-8F80-176A287C14F4}" sibTransId="{2B749F66-755D-4E4E-8093-5BF76148D70F}"/>
    <dgm:cxn modelId="{B54856F3-8731-402D-960A-C2862CB0D2D0}" srcId="{6286AC47-15DD-46B5-8463-4CDECF243B6E}" destId="{56348E22-CE63-4A3E-A8B5-CA68A9842214}" srcOrd="0" destOrd="0" parTransId="{B68A9EF3-8E83-4E30-A10F-18E634FC8027}" sibTransId="{97845C0E-DE91-44C6-98B9-BF2E56921469}"/>
    <dgm:cxn modelId="{CBE90361-7721-46D0-A611-7800E6B0B7F6}" type="presOf" srcId="{A5DCE301-D35E-47FC-BAA7-6C7E028497BD}" destId="{2200633F-506C-4961-B84D-42C180BBA179}" srcOrd="0" destOrd="6" presId="urn:microsoft.com/office/officeart/2005/8/layout/vList3"/>
    <dgm:cxn modelId="{F6D9D2D3-B7E5-413E-A98D-A4D1977BD006}" srcId="{56348E22-CE63-4A3E-A8B5-CA68A9842214}" destId="{A0B34B4C-7D68-4F0F-BEAE-DF527D91603C}" srcOrd="3" destOrd="0" parTransId="{72886D4D-3EC3-441F-B62A-6A6C3BB7A53C}" sibTransId="{8E081390-9FAA-4D8A-B8E4-4DC3A75724D5}"/>
    <dgm:cxn modelId="{39A35E7B-488C-4DD5-872F-D3F5B54C602E}" srcId="{56348E22-CE63-4A3E-A8B5-CA68A9842214}" destId="{8A5468E4-28FF-447E-82DE-E8254C35EE6D}" srcOrd="2" destOrd="0" parTransId="{83844255-805C-4BBE-9ED1-868EFD41BE9E}" sibTransId="{1830AEDC-B8D0-4A47-9FCF-CD4F286C3D6C}"/>
    <dgm:cxn modelId="{BEA2905A-D2C2-4FE8-A03F-0C5AAF0CD2D1}" type="presOf" srcId="{A0B34B4C-7D68-4F0F-BEAE-DF527D91603C}" destId="{2200633F-506C-4961-B84D-42C180BBA179}" srcOrd="0" destOrd="4" presId="urn:microsoft.com/office/officeart/2005/8/layout/vList3"/>
    <dgm:cxn modelId="{2CE6919B-327F-4A03-8423-D0B3B145934F}" type="presOf" srcId="{36E83634-2C0C-4BD3-B101-6BF543069ADE}" destId="{2200633F-506C-4961-B84D-42C180BBA179}" srcOrd="0" destOrd="5" presId="urn:microsoft.com/office/officeart/2005/8/layout/vList3"/>
    <dgm:cxn modelId="{BD5DFF5E-6873-4943-94E9-B913B4630A57}" type="presParOf" srcId="{7BA458B8-A711-47A9-B2A8-A28FDD617161}" destId="{701B0CF0-B570-4209-B1D8-BDD8865733DD}" srcOrd="0" destOrd="0" presId="urn:microsoft.com/office/officeart/2005/8/layout/vList3"/>
    <dgm:cxn modelId="{E8B23762-554A-4626-B20E-D2D4DAAE29E0}" type="presParOf" srcId="{701B0CF0-B570-4209-B1D8-BDD8865733DD}" destId="{953D2BB1-50A4-4CFC-8E64-8F95D641DCE9}" srcOrd="0" destOrd="0" presId="urn:microsoft.com/office/officeart/2005/8/layout/vList3"/>
    <dgm:cxn modelId="{82EAA939-57BD-4E67-A9CB-0FC2E40C2974}" type="presParOf" srcId="{701B0CF0-B570-4209-B1D8-BDD8865733DD}" destId="{2200633F-506C-4961-B84D-42C180BBA1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633F-506C-4961-B84D-42C180BBA179}">
      <dsp:nvSpPr>
        <dsp:cNvPr id="0" name=""/>
        <dsp:cNvSpPr/>
      </dsp:nvSpPr>
      <dsp:spPr>
        <a:xfrm rot="10800000">
          <a:off x="2224479" y="254357"/>
          <a:ext cx="6553635" cy="3301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850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u="sng" kern="1200" dirty="0" smtClean="0"/>
            <a:t>Fase di creazione della gara e acquisizione codici CIG</a:t>
          </a:r>
          <a:endParaRPr lang="it-IT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u="sng" kern="1200" dirty="0" smtClean="0"/>
            <a:t>S01 – Creazione gara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u="sng" kern="1200" dirty="0" smtClean="0"/>
            <a:t>S02 – Creazione lotto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u="sng" kern="1200" dirty="0" smtClean="0"/>
            <a:t>S03 – Cancellazione gara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u="sng" kern="1200" dirty="0" smtClean="0"/>
            <a:t>S04 – Cancellazione lotto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u="sng" kern="1200" dirty="0" smtClean="0"/>
            <a:t>S05 – Acquisizione requisiti gara/lotto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u="sng" kern="1200" dirty="0" smtClean="0"/>
            <a:t>S06 – Perfezionamento e pubblicazione gara</a:t>
          </a:r>
          <a:endParaRPr lang="it-IT" sz="1600" kern="1200" dirty="0"/>
        </a:p>
      </dsp:txBody>
      <dsp:txXfrm rot="10800000">
        <a:off x="3049843" y="254357"/>
        <a:ext cx="5728271" cy="3301455"/>
      </dsp:txXfrm>
    </dsp:sp>
    <dsp:sp modelId="{953D2BB1-50A4-4CFC-8E64-8F95D641DCE9}">
      <dsp:nvSpPr>
        <dsp:cNvPr id="0" name=""/>
        <dsp:cNvSpPr/>
      </dsp:nvSpPr>
      <dsp:spPr>
        <a:xfrm>
          <a:off x="1013092" y="894228"/>
          <a:ext cx="2295006" cy="20217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08/10/2018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08/10/2018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a.pirone\Documents\Corporate\Identity2015\Intranet\Modelli powerpoint per le presentazioni di valenza aziendale\sfondo_ist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1" y="0"/>
            <a:ext cx="10728000" cy="75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1630" y="3712194"/>
            <a:ext cx="7319919" cy="70629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>
                <a:solidFill>
                  <a:srgbClr val="004276"/>
                </a:solidFill>
                <a:latin typeface="Calibri"/>
                <a:cs typeface="Calibri"/>
              </a:defRPr>
            </a:lvl1pPr>
            <a:lvl2pPr marL="49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5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Inserire il sottotitolo qui,</a:t>
            </a:r>
          </a:p>
          <a:p>
            <a:pPr lvl="0"/>
            <a:r>
              <a:rPr lang="it-IT" dirty="0" smtClean="0"/>
              <a:t>2 righe al massimo</a:t>
            </a:r>
          </a:p>
          <a:p>
            <a:endParaRPr lang="en-US" dirty="0"/>
          </a:p>
        </p:txBody>
      </p:sp>
      <p:sp>
        <p:nvSpPr>
          <p:cNvPr id="11" name="Segnaposto contenuto 18"/>
          <p:cNvSpPr>
            <a:spLocks noGrp="1"/>
          </p:cNvSpPr>
          <p:nvPr>
            <p:ph sz="quarter" idx="10" hasCustomPrompt="1"/>
          </p:nvPr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sz="2800" b="1" baseline="0"/>
            </a:lvl1pPr>
            <a:lvl2pPr marL="0" indent="0">
              <a:buNone/>
              <a:defRPr sz="2800" b="0"/>
            </a:lvl2pPr>
            <a:lvl3pPr marL="0" indent="0">
              <a:buNone/>
              <a:defRPr sz="2800" b="0"/>
            </a:lvl3pPr>
            <a:lvl4pPr marL="0" indent="0">
              <a:buNone/>
              <a:defRPr sz="2800" b="0"/>
            </a:lvl4pPr>
            <a:lvl5pPr marL="0" indent="0">
              <a:buNone/>
              <a:defRPr sz="2800" b="0"/>
            </a:lvl5pPr>
          </a:lstStyle>
          <a:p>
            <a:pPr lvl="0"/>
            <a:r>
              <a:rPr lang="it-IT" dirty="0" smtClean="0"/>
              <a:t>Inserire il titolo qui,</a:t>
            </a:r>
          </a:p>
          <a:p>
            <a:pPr lvl="0"/>
            <a:r>
              <a:rPr lang="it-IT" dirty="0" smtClean="0"/>
              <a:t>2 righe al massimo</a:t>
            </a:r>
            <a:endParaRPr lang="it-IT" dirty="0"/>
          </a:p>
        </p:txBody>
      </p:sp>
      <p:sp>
        <p:nvSpPr>
          <p:cNvPr id="12" name="Segnaposto contenuto 27"/>
          <p:cNvSpPr>
            <a:spLocks noGrp="1"/>
          </p:cNvSpPr>
          <p:nvPr>
            <p:ph sz="quarter" idx="13" hasCustomPrompt="1"/>
          </p:nvPr>
        </p:nvSpPr>
        <p:spPr>
          <a:xfrm>
            <a:off x="2541630" y="5169953"/>
            <a:ext cx="2262187" cy="29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0" indent="0">
              <a:buNone/>
              <a:defRPr sz="1400" b="0"/>
            </a:lvl2pPr>
            <a:lvl3pPr marL="0" indent="0">
              <a:buNone/>
              <a:defRPr sz="1400" b="0"/>
            </a:lvl3pPr>
            <a:lvl4pPr marL="0" indent="0">
              <a:buNone/>
              <a:defRPr sz="1400" b="0"/>
            </a:lvl4pPr>
            <a:lvl5pPr marL="0" indent="0">
              <a:buNone/>
              <a:defRPr sz="1400" b="0"/>
            </a:lvl5pPr>
          </a:lstStyle>
          <a:p>
            <a:pPr lvl="0"/>
            <a:r>
              <a:rPr lang="it-IT" dirty="0" smtClean="0"/>
              <a:t>Luogo 01-01-2018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 marL="373452" indent="-373452">
              <a:buClr>
                <a:srgbClr val="004288"/>
              </a:buClr>
              <a:buSzPct val="150000"/>
              <a:buFont typeface="+mj-lt"/>
              <a:buAutoNum type="arabicPeriod"/>
              <a:defRPr b="0">
                <a:solidFill>
                  <a:srgbClr val="5B6770"/>
                </a:solidFill>
              </a:defRPr>
            </a:lvl1pPr>
            <a:lvl2pPr marL="389013" indent="-389013">
              <a:buClr>
                <a:srgbClr val="004288"/>
              </a:buClr>
              <a:buSzPct val="150000"/>
              <a:buFont typeface="+mj-lt"/>
              <a:buAutoNum type="arabicPeriod"/>
              <a:defRPr b="0">
                <a:solidFill>
                  <a:srgbClr val="5B6770"/>
                </a:solidFill>
              </a:defRPr>
            </a:lvl2pPr>
            <a:lvl3pPr marL="389013" indent="-389013">
              <a:buClr>
                <a:srgbClr val="004288"/>
              </a:buClr>
              <a:buSzPct val="150000"/>
              <a:buFont typeface="+mj-lt"/>
              <a:buAutoNum type="arabicPeriod"/>
              <a:defRPr b="0">
                <a:solidFill>
                  <a:srgbClr val="5B6770"/>
                </a:solidFill>
              </a:defRPr>
            </a:lvl3pPr>
            <a:lvl4pPr marL="389013" indent="-389013">
              <a:buClr>
                <a:srgbClr val="004288"/>
              </a:buClr>
              <a:buSzPct val="150000"/>
              <a:buFont typeface="+mj-lt"/>
              <a:buAutoNum type="arabicPeriod"/>
              <a:defRPr b="0">
                <a:solidFill>
                  <a:srgbClr val="5B6770"/>
                </a:solidFill>
              </a:defRPr>
            </a:lvl4pPr>
            <a:lvl5pPr marL="389013" indent="-389013">
              <a:buClr>
                <a:srgbClr val="004288"/>
              </a:buClr>
              <a:buSzPct val="150000"/>
              <a:buFont typeface="+mj-lt"/>
              <a:buAutoNum type="arabicPeriod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5554" y="398703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3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/>
          <p:cNvSpPr>
            <a:spLocks noGrp="1"/>
          </p:cNvSpPr>
          <p:nvPr>
            <p:ph sz="quarter" idx="14" hasCustomPrompt="1"/>
          </p:nvPr>
        </p:nvSpPr>
        <p:spPr>
          <a:xfrm>
            <a:off x="6031275" y="6772186"/>
            <a:ext cx="2597067" cy="318553"/>
          </a:xfrm>
          <a:prstGeom prst="rect">
            <a:avLst/>
          </a:prstGeom>
        </p:spPr>
        <p:txBody>
          <a:bodyPr lIns="99587" tIns="49794" rIns="99587" bIns="49794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buNone/>
              <a:defRPr sz="1300" b="0">
                <a:solidFill>
                  <a:schemeClr val="bg1"/>
                </a:solidFill>
              </a:defRPr>
            </a:lvl2pPr>
            <a:lvl3pPr marL="0" indent="0">
              <a:buNone/>
              <a:defRPr sz="1300" b="0">
                <a:solidFill>
                  <a:schemeClr val="bg1"/>
                </a:solidFill>
              </a:defRPr>
            </a:lvl3pPr>
            <a:lvl4pPr marL="0" indent="0">
              <a:buNone/>
              <a:defRPr sz="1300" b="0">
                <a:solidFill>
                  <a:schemeClr val="bg1"/>
                </a:solidFill>
              </a:defRPr>
            </a:lvl4pPr>
            <a:lvl5pPr marL="0" indent="0">
              <a:buNone/>
              <a:defRPr sz="13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Titolo capitolo</a:t>
            </a:r>
            <a:endParaRPr lang="it-IT" dirty="0"/>
          </a:p>
        </p:txBody>
      </p:sp>
      <p:sp>
        <p:nvSpPr>
          <p:cNvPr id="9" name="Segnaposto contenuto 3"/>
          <p:cNvSpPr>
            <a:spLocks noGrp="1"/>
          </p:cNvSpPr>
          <p:nvPr>
            <p:ph sz="quarter" idx="15"/>
          </p:nvPr>
        </p:nvSpPr>
        <p:spPr>
          <a:xfrm>
            <a:off x="1445101" y="1764295"/>
            <a:ext cx="8643175" cy="4678532"/>
          </a:xfrm>
          <a:prstGeom prst="rect">
            <a:avLst/>
          </a:prstGeom>
        </p:spPr>
        <p:txBody>
          <a:bodyPr lIns="99587" tIns="49794" rIns="99587" bIns="49794"/>
          <a:lstStyle>
            <a:lvl1pPr marL="0" indent="0">
              <a:buClr>
                <a:srgbClr val="004288"/>
              </a:buClr>
              <a:buFont typeface="Calibri" panose="020F0502020204030204" pitchFamily="34" charset="0"/>
              <a:buNone/>
              <a:defRPr b="0">
                <a:solidFill>
                  <a:srgbClr val="5B6770"/>
                </a:solidFill>
              </a:defRPr>
            </a:lvl1pPr>
            <a:lvl2pPr marL="389013" indent="-389013">
              <a:buClr>
                <a:srgbClr val="004288"/>
              </a:buClr>
              <a:buFont typeface="Calibri" panose="020F0502020204030204" pitchFamily="34" charset="0"/>
              <a:buChar char="―"/>
              <a:defRPr b="0">
                <a:solidFill>
                  <a:srgbClr val="5B6770"/>
                </a:solidFill>
              </a:defRPr>
            </a:lvl2pPr>
            <a:lvl3pPr marL="389013" indent="-389013">
              <a:buClr>
                <a:srgbClr val="004288"/>
              </a:buClr>
              <a:buFont typeface="Calibri" panose="020F0502020204030204" pitchFamily="34" charset="0"/>
              <a:buChar char="―"/>
              <a:defRPr b="0">
                <a:solidFill>
                  <a:srgbClr val="5B6770"/>
                </a:solidFill>
              </a:defRPr>
            </a:lvl3pPr>
            <a:lvl4pPr marL="389013" indent="-389013">
              <a:buClr>
                <a:srgbClr val="004288"/>
              </a:buClr>
              <a:buFont typeface="Calibri" panose="020F0502020204030204" pitchFamily="34" charset="0"/>
              <a:buChar char="―"/>
              <a:defRPr b="0">
                <a:solidFill>
                  <a:srgbClr val="5B6770"/>
                </a:solidFill>
              </a:defRPr>
            </a:lvl4pPr>
            <a:lvl5pPr marL="389013" indent="-389013">
              <a:buClr>
                <a:srgbClr val="004288"/>
              </a:buClr>
              <a:buFont typeface="Calibri" panose="020F0502020204030204" pitchFamily="34" charset="0"/>
              <a:buChar char="―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5554" y="398703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a.pirone\Documents\Corporate\Identity2015\Intranet\Modelli powerpoint per le presentazioni di valenza aziendale\sfondo_ist3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" y="0"/>
            <a:ext cx="10692000" cy="7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3247271" y="3796126"/>
            <a:ext cx="6416897" cy="463313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 smtClean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 smtClean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247271" y="5398981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 smtClean="0">
                <a:solidFill>
                  <a:srgbClr val="5B6770"/>
                </a:solidFill>
              </a:rPr>
              <a:t>www.consip.it</a:t>
            </a:r>
            <a:endParaRPr lang="en-US" sz="1400" dirty="0">
              <a:solidFill>
                <a:srgbClr val="5B6770"/>
              </a:solidFill>
            </a:endParaRPr>
          </a:p>
        </p:txBody>
      </p:sp>
      <p:sp>
        <p:nvSpPr>
          <p:cNvPr id="19" name="Segnaposto contenuto 5"/>
          <p:cNvSpPr>
            <a:spLocks noGrp="1"/>
          </p:cNvSpPr>
          <p:nvPr>
            <p:ph sz="quarter" idx="12" hasCustomPrompt="1"/>
          </p:nvPr>
        </p:nvSpPr>
        <p:spPr>
          <a:xfrm>
            <a:off x="3259585" y="4626244"/>
            <a:ext cx="2890201" cy="230652"/>
          </a:xfrm>
          <a:prstGeom prst="rect">
            <a:avLst/>
          </a:prstGeom>
        </p:spPr>
        <p:txBody>
          <a:bodyPr lIns="99587" tIns="49794" rIns="99587" bIns="49794"/>
          <a:lstStyle>
            <a:lvl1pPr marL="0" indent="0">
              <a:buNone/>
              <a:defRPr sz="1100" b="0">
                <a:solidFill>
                  <a:srgbClr val="5B6770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it-IT" dirty="0" smtClean="0"/>
              <a:t>nome.cognome@consip.it</a:t>
            </a:r>
            <a:endParaRPr lang="it-IT" dirty="0"/>
          </a:p>
        </p:txBody>
      </p:sp>
      <p:sp>
        <p:nvSpPr>
          <p:cNvPr id="20" name="Segnaposto contenuto 5"/>
          <p:cNvSpPr>
            <a:spLocks noGrp="1"/>
          </p:cNvSpPr>
          <p:nvPr>
            <p:ph sz="quarter" idx="13" hasCustomPrompt="1"/>
          </p:nvPr>
        </p:nvSpPr>
        <p:spPr>
          <a:xfrm>
            <a:off x="3261313" y="2908863"/>
            <a:ext cx="2890201" cy="230652"/>
          </a:xfrm>
          <a:prstGeom prst="rect">
            <a:avLst/>
          </a:prstGeom>
        </p:spPr>
        <p:txBody>
          <a:bodyPr lIns="99587" tIns="49794" rIns="99587" bIns="49794"/>
          <a:lstStyle>
            <a:lvl1pPr marL="0" marR="0" indent="0" algn="l" defTabSz="497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400" b="1" baseline="0">
                <a:solidFill>
                  <a:srgbClr val="5B6770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indent="0">
              <a:buNone/>
            </a:pPr>
            <a:r>
              <a:rPr lang="it-IT" sz="1400" b="1" dirty="0" smtClean="0">
                <a:solidFill>
                  <a:srgbClr val="5B6770"/>
                </a:solidFill>
              </a:rPr>
              <a:t>Nome Cognome</a:t>
            </a:r>
            <a:endParaRPr lang="it-IT" sz="1100" b="0" dirty="0" smtClean="0">
              <a:solidFill>
                <a:srgbClr val="5B6770"/>
              </a:solidFill>
            </a:endParaRPr>
          </a:p>
        </p:txBody>
      </p:sp>
      <p:sp>
        <p:nvSpPr>
          <p:cNvPr id="21" name="Segnaposto contenuto 5"/>
          <p:cNvSpPr>
            <a:spLocks noGrp="1"/>
          </p:cNvSpPr>
          <p:nvPr>
            <p:ph sz="quarter" idx="14" hasCustomPrompt="1"/>
          </p:nvPr>
        </p:nvSpPr>
        <p:spPr>
          <a:xfrm>
            <a:off x="3259585" y="3129951"/>
            <a:ext cx="2890201" cy="230652"/>
          </a:xfrm>
          <a:prstGeom prst="rect">
            <a:avLst/>
          </a:prstGeom>
        </p:spPr>
        <p:txBody>
          <a:bodyPr lIns="99587" tIns="49794" rIns="99587" bIns="49794"/>
          <a:lstStyle>
            <a:lvl1pPr marL="0" marR="0" indent="0" algn="l" defTabSz="497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400" b="0" baseline="0">
                <a:solidFill>
                  <a:srgbClr val="5B6770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indent="0">
              <a:buNone/>
            </a:pPr>
            <a:r>
              <a:rPr lang="it-IT" sz="1400" b="0" dirty="0" smtClean="0">
                <a:solidFill>
                  <a:srgbClr val="5B6770"/>
                </a:solidFill>
              </a:rPr>
              <a:t>Qualifica</a:t>
            </a:r>
            <a:endParaRPr lang="it-IT" sz="1100" b="0" dirty="0" smtClean="0">
              <a:solidFill>
                <a:srgbClr val="5B6770"/>
              </a:solidFill>
            </a:endParaRPr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5801360" y="5658754"/>
            <a:ext cx="186944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it-IT" b="0" dirty="0" smtClean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8" y="6564374"/>
            <a:ext cx="171450" cy="1714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10" y="6302988"/>
            <a:ext cx="171450" cy="17145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0" y="6297714"/>
            <a:ext cx="180000" cy="180000"/>
          </a:xfrm>
          <a:prstGeom prst="rect">
            <a:avLst/>
          </a:prstGeom>
        </p:spPr>
      </p:pic>
      <p:sp>
        <p:nvSpPr>
          <p:cNvPr id="30" name="CasellaDiTesto 29"/>
          <p:cNvSpPr txBox="1"/>
          <p:nvPr userDrawn="1"/>
        </p:nvSpPr>
        <p:spPr>
          <a:xfrm>
            <a:off x="5146136" y="6250214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 userDrawn="1"/>
        </p:nvSpPr>
        <p:spPr>
          <a:xfrm>
            <a:off x="5146136" y="6511600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32" name="CasellaDiTesto 31"/>
          <p:cNvSpPr txBox="1"/>
          <p:nvPr userDrawn="1"/>
        </p:nvSpPr>
        <p:spPr>
          <a:xfrm>
            <a:off x="8385458" y="6241693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  <p:sp>
        <p:nvSpPr>
          <p:cNvPr id="33" name="CasellaDiTesto 32"/>
          <p:cNvSpPr txBox="1"/>
          <p:nvPr userDrawn="1"/>
        </p:nvSpPr>
        <p:spPr>
          <a:xfrm>
            <a:off x="8386515" y="6511600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ConsipSpa</a:t>
            </a:r>
            <a:endParaRPr lang="it-IT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Picture 6" descr="C:\Users\roberta.pirone\Documents\Corporate\icone\telegram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20" y="657180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3"/>
          <p:cNvSpPr>
            <a:spLocks noGrp="1"/>
          </p:cNvSpPr>
          <p:nvPr>
            <p:ph sz="quarter" idx="15"/>
          </p:nvPr>
        </p:nvSpPr>
        <p:spPr>
          <a:xfrm>
            <a:off x="1445101" y="1764295"/>
            <a:ext cx="8643175" cy="4678532"/>
          </a:xfrm>
          <a:prstGeom prst="rect">
            <a:avLst/>
          </a:prstGeom>
        </p:spPr>
        <p:txBody>
          <a:bodyPr lIns="99587" tIns="49794" rIns="99587" bIns="49794"/>
          <a:lstStyle>
            <a:lvl1pPr marL="0" indent="0">
              <a:buClr>
                <a:srgbClr val="004288"/>
              </a:buClr>
              <a:buFont typeface="Calibri" panose="020F0502020204030204" pitchFamily="34" charset="0"/>
              <a:buNone/>
              <a:defRPr b="0">
                <a:solidFill>
                  <a:srgbClr val="5B6770"/>
                </a:solidFill>
              </a:defRPr>
            </a:lvl1pPr>
            <a:lvl2pPr marL="389013" indent="-389013">
              <a:buClr>
                <a:srgbClr val="9A332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</a:defRPr>
            </a:lvl2pPr>
            <a:lvl3pPr marL="389013" indent="-389013">
              <a:buClr>
                <a:srgbClr val="9A332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</a:defRPr>
            </a:lvl3pPr>
            <a:lvl4pPr marL="389013" indent="-389013">
              <a:buClr>
                <a:srgbClr val="9A332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</a:defRPr>
            </a:lvl4pPr>
            <a:lvl5pPr marL="389013" indent="-389013">
              <a:buClr>
                <a:srgbClr val="9A3324"/>
              </a:buClr>
              <a:buFont typeface="Wingdings" panose="05000000000000000000" pitchFamily="2" charset="2"/>
              <a:buChar char="§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5554" y="570153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>
                <a:solidFill>
                  <a:srgbClr val="9A332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a.pirone\Documents\Corporate\Identity2015\Intranet\Modelli powerpoint per le presentazioni di valenza aziendale\sfondo_ist2new_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6"/>
            <a:ext cx="10692000" cy="76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919078" y="7220665"/>
            <a:ext cx="2495126" cy="257994"/>
          </a:xfrm>
          <a:prstGeom prst="rect">
            <a:avLst/>
          </a:prstGeom>
        </p:spPr>
        <p:txBody>
          <a:bodyPr lIns="99587" tIns="49794" rIns="99587" bIns="49794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004288"/>
                </a:solidFill>
              </a:rPr>
              <a:t>Classificazione: </a:t>
            </a:r>
            <a:r>
              <a:rPr lang="en-US" sz="900" dirty="0">
                <a:solidFill>
                  <a:srgbClr val="004288"/>
                </a:solidFill>
              </a:rPr>
              <a:t>C</a:t>
            </a:r>
            <a:r>
              <a:rPr lang="en-US" sz="900" dirty="0" smtClean="0">
                <a:solidFill>
                  <a:srgbClr val="004288"/>
                </a:solidFill>
              </a:rPr>
              <a:t>onsip </a:t>
            </a:r>
            <a:r>
              <a:rPr lang="en-US" sz="900" dirty="0" smtClean="0">
                <a:solidFill>
                  <a:srgbClr val="004288"/>
                </a:solidFill>
              </a:rPr>
              <a:t>Public</a:t>
            </a:r>
            <a:endParaRPr lang="en-US" sz="900" dirty="0">
              <a:solidFill>
                <a:srgbClr val="004288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10238014" y="57481"/>
            <a:ext cx="420973" cy="305404"/>
          </a:xfrm>
          <a:prstGeom prst="rect">
            <a:avLst/>
          </a:prstGeom>
        </p:spPr>
        <p:txBody>
          <a:bodyPr wrap="none" lIns="99587" tIns="49794" rIns="99587" bIns="49794">
            <a:spAutoFit/>
          </a:bodyPr>
          <a:lstStyle/>
          <a:p>
            <a:fld id="{F7D8699E-EEF9-46FC-A4C1-32770D67C165}" type="slidenum">
              <a:rPr lang="it-IT" sz="1300" b="0" smtClean="0">
                <a:solidFill>
                  <a:srgbClr val="004288"/>
                </a:solidFill>
                <a:latin typeface="+mj-lt"/>
                <a:ea typeface="ＭＳ Ｐゴシック" pitchFamily="34" charset="-128"/>
              </a:rPr>
              <a:pPr/>
              <a:t>‹N›</a:t>
            </a:fld>
            <a:endParaRPr lang="it-IT" sz="1300" dirty="0">
              <a:solidFill>
                <a:srgbClr val="0042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tools-databases/ecertisrest/" TargetMode="External"/><Relationship Id="rId2" Type="http://schemas.openxmlformats.org/officeDocument/2006/relationships/hyperlink" Target="https://ec.europa.eu/tools/ecertis/search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4288"/>
              </a:solidFill>
            </a:endParaRPr>
          </a:p>
        </p:txBody>
      </p:sp>
      <p:sp>
        <p:nvSpPr>
          <p:cNvPr id="6" name="Segnaposto contenuto 18"/>
          <p:cNvSpPr txBox="1">
            <a:spLocks/>
          </p:cNvSpPr>
          <p:nvPr/>
        </p:nvSpPr>
        <p:spPr>
          <a:xfrm>
            <a:off x="2238233" y="2628503"/>
            <a:ext cx="8043451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i="1" dirty="0" smtClean="0">
                <a:solidFill>
                  <a:srgbClr val="004288"/>
                </a:solidFill>
              </a:rPr>
              <a:t> </a:t>
            </a:r>
          </a:p>
          <a:p>
            <a:r>
              <a:rPr lang="it-IT" sz="3200" dirty="0" smtClean="0">
                <a:solidFill>
                  <a:srgbClr val="004288"/>
                </a:solidFill>
              </a:rPr>
              <a:t>«</a:t>
            </a:r>
            <a:r>
              <a:rPr lang="it-IT" sz="3200" dirty="0" smtClean="0"/>
              <a:t>Integrazione </a:t>
            </a:r>
            <a:r>
              <a:rPr lang="it-IT" sz="3200" dirty="0"/>
              <a:t>di e-</a:t>
            </a:r>
            <a:r>
              <a:rPr lang="it-IT" sz="3200" dirty="0" err="1"/>
              <a:t>Certis</a:t>
            </a:r>
            <a:r>
              <a:rPr lang="it-IT" sz="3200" dirty="0"/>
              <a:t> con SIMOG e le piattaforme di </a:t>
            </a:r>
            <a:r>
              <a:rPr lang="it-IT" sz="3200" dirty="0" err="1"/>
              <a:t>eProcurement</a:t>
            </a:r>
            <a:r>
              <a:rPr lang="it-IT" sz="3200" dirty="0"/>
              <a:t> nazionali</a:t>
            </a:r>
            <a:r>
              <a:rPr lang="it-IT" sz="3200" dirty="0" smtClean="0">
                <a:solidFill>
                  <a:srgbClr val="004288"/>
                </a:solidFill>
              </a:rPr>
              <a:t>»</a:t>
            </a:r>
          </a:p>
          <a:p>
            <a:r>
              <a:rPr lang="it-IT" sz="3200" smtClean="0">
                <a:solidFill>
                  <a:srgbClr val="004288"/>
                </a:solidFill>
              </a:rPr>
              <a:t>Progetto CEF- IIeP</a:t>
            </a:r>
            <a:r>
              <a:rPr lang="it-IT" sz="3200" dirty="0" smtClean="0">
                <a:solidFill>
                  <a:srgbClr val="004288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it-IT" sz="2000" dirty="0" smtClean="0">
              <a:solidFill>
                <a:srgbClr val="0042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191736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800" b="1" dirty="0">
                <a:solidFill>
                  <a:srgbClr val="0E5A8F"/>
                </a:solidFill>
                <a:latin typeface="Calibri"/>
                <a:ea typeface="Helvetica Neue"/>
                <a:cs typeface="Helvetica Neue"/>
              </a:rPr>
              <a:t>La visione europea: Single Digital Market</a:t>
            </a:r>
            <a:endParaRPr lang="it-IT" sz="28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8380" y="1484113"/>
            <a:ext cx="9266247" cy="5056833"/>
          </a:xfrm>
          <a:prstGeom prst="rect">
            <a:avLst/>
          </a:prstGeom>
        </p:spPr>
        <p:txBody>
          <a:bodyPr wrap="square" lIns="104306" tIns="52153" rIns="104306" bIns="52153" anchor="t">
            <a:normAutofit fontScale="92500" lnSpcReduction="20000"/>
          </a:bodyPr>
          <a:lstStyle/>
          <a:p>
            <a:pPr marL="342900" indent="-342900" fontAlgn="auto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	E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’ stato concepito per garantire parità di accesso a prodotti e servizi, per creare un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	contesto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favorevole a sistemi innovativi, dinamici e sicuri in Europa, e per far sì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che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tutti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	i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cittadini, le imprese e i governi europei possano fidarsi dei servizi online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e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beneficiare </a:t>
            </a:r>
            <a:endParaRPr lang="it-IT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	della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rivoluzione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digitale</a:t>
            </a: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marL="342900" indent="-342900" fontAlgn="auto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	E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’ un mercato armonizzato e integrato, privo delle barriere che ostacolano l’uso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delle    	tecnologie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e dei servizi digitali e online</a:t>
            </a:r>
          </a:p>
          <a:p>
            <a:pPr marL="457200" indent="-457200" fontAlgn="auto" latinLnBrk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marL="342900" indent="-342900" fontAlgn="auto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	Gli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studi mostrano che la libertà di muoversi in uno spazio senza demarcazioni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     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	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potrebbe </a:t>
            </a:r>
            <a:r>
              <a:rPr lang="it-IT" dirty="0">
                <a:solidFill>
                  <a:srgbClr val="5B5B5D"/>
                </a:solidFill>
                <a:ea typeface="ＭＳ Ｐゴシック"/>
                <a:sym typeface="Helvetica"/>
              </a:rPr>
              <a:t>apportare un contributo di circa 415 miliardi di euro l’anno all’economia 	europea e creare centinaia di migliaia di nuovi posti di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  <a:sym typeface="Helvetica"/>
              </a:rPr>
              <a:t>lavoro</a:t>
            </a: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1500" dirty="0" smtClean="0">
                <a:solidFill>
                  <a:srgbClr val="5B5B5D"/>
                </a:solidFill>
                <a:ea typeface="ＭＳ Ｐゴシック"/>
                <a:sym typeface="Helvetica"/>
              </a:rPr>
              <a:t>Fonte AGID</a:t>
            </a:r>
            <a:endParaRPr lang="it-IT" sz="1500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endParaRPr lang="it-IT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6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800" b="1" dirty="0">
                <a:solidFill>
                  <a:srgbClr val="0E5A8F"/>
                </a:solidFill>
                <a:latin typeface="Calibri"/>
                <a:ea typeface="Helvetica Neue"/>
                <a:cs typeface="Helvetica Neue"/>
              </a:rPr>
              <a:t>La visione europea: Single Digital Market</a:t>
            </a:r>
            <a:endParaRPr lang="it-IT" sz="28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8380" y="2265528"/>
            <a:ext cx="9266247" cy="4275418"/>
          </a:xfrm>
          <a:prstGeom prst="rect">
            <a:avLst/>
          </a:prstGeom>
        </p:spPr>
        <p:txBody>
          <a:bodyPr wrap="square" lIns="104306" tIns="52153" rIns="104306" bIns="52153" anchor="t">
            <a:normAutofit/>
          </a:bodyPr>
          <a:lstStyle/>
          <a:p>
            <a:pPr indent="-342000" algn="just" defTabSz="975390">
              <a:spcBef>
                <a:spcPts val="480"/>
              </a:spcBef>
              <a:defRPr/>
            </a:pPr>
            <a:r>
              <a:rPr lang="it-IT" sz="1800" dirty="0">
                <a:solidFill>
                  <a:srgbClr val="5B5B5D"/>
                </a:solidFill>
                <a:ea typeface="ＭＳ Ｐゴシック"/>
                <a:sym typeface="Helvetica"/>
              </a:rPr>
              <a:t>La strategia per il mercato unico digitale comprende una serie di azioni che si poggiano su tre pilastri:</a:t>
            </a:r>
          </a:p>
          <a:p>
            <a:pPr marL="342900" indent="-342900" algn="just" defTabSz="97539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Migliorare l’accesso ai beni e servizi digitali in tutta Europa per i consumatori e le imprese</a:t>
            </a:r>
          </a:p>
          <a:p>
            <a:pPr marL="342900" indent="-342900" algn="just" defTabSz="97539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Creare un contesto favorevole e parità di condizioni affinché le reti digitali e i servizi innovativi possano svilupparsi</a:t>
            </a:r>
          </a:p>
          <a:p>
            <a:pPr marL="342900" indent="-342900" algn="just" defTabSz="97539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Massimizzare il potenziale di crescita dell’economia digitale </a:t>
            </a: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sz="1500" dirty="0" smtClean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endParaRPr lang="it-IT" sz="1500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fontAlgn="auto" latinLnBrk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1500" dirty="0" smtClean="0">
                <a:solidFill>
                  <a:srgbClr val="5B5B5D"/>
                </a:solidFill>
                <a:ea typeface="ＭＳ Ｐゴシック"/>
                <a:sym typeface="Helvetica"/>
              </a:rPr>
              <a:t>Fonte AGID</a:t>
            </a:r>
            <a:endParaRPr lang="it-IT" sz="1500" dirty="0">
              <a:solidFill>
                <a:srgbClr val="5B5B5D"/>
              </a:solidFill>
              <a:ea typeface="ＭＳ Ｐゴシック"/>
              <a:sym typeface="Helvetica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endParaRPr lang="it-IT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800" b="1" dirty="0">
                <a:solidFill>
                  <a:srgbClr val="0E5A8F"/>
                </a:solidFill>
                <a:latin typeface="Calibri"/>
                <a:ea typeface="Helvetica Neue"/>
                <a:cs typeface="Helvetica Neue"/>
              </a:rPr>
              <a:t>Nuovo codice dei contratti – Innovazione digitale</a:t>
            </a:r>
            <a:endParaRPr lang="it-IT" sz="28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grpSp>
        <p:nvGrpSpPr>
          <p:cNvPr id="7" name="Gruppo 25"/>
          <p:cNvGrpSpPr>
            <a:grpSpLocks/>
          </p:cNvGrpSpPr>
          <p:nvPr/>
        </p:nvGrpSpPr>
        <p:grpSpPr bwMode="auto">
          <a:xfrm>
            <a:off x="171611" y="1231625"/>
            <a:ext cx="2341562" cy="5259388"/>
            <a:chOff x="223521" y="2274132"/>
            <a:chExt cx="2853605" cy="5578517"/>
          </a:xfrm>
        </p:grpSpPr>
        <p:sp>
          <p:nvSpPr>
            <p:cNvPr id="8" name="object 4">
              <a:extLst>
                <a:ext uri="{FF2B5EF4-FFF2-40B4-BE49-F238E27FC236}">
                  <a16:creationId xmlns="" xmlns:a16="http://schemas.microsoft.com/office/drawing/2014/main" id="{0AC9C0AE-64DD-4826-946C-17C7E6679BFC}"/>
                </a:ext>
              </a:extLst>
            </p:cNvPr>
            <p:cNvSpPr/>
            <p:nvPr/>
          </p:nvSpPr>
          <p:spPr>
            <a:xfrm>
              <a:off x="223521" y="2274132"/>
              <a:ext cx="2853605" cy="5578517"/>
            </a:xfrm>
            <a:custGeom>
              <a:avLst/>
              <a:gdLst/>
              <a:ahLst/>
              <a:cxnLst/>
              <a:rect l="l" t="t" r="r" b="b"/>
              <a:pathLst>
                <a:path w="2675255" h="5229860">
                  <a:moveTo>
                    <a:pt x="0" y="5229240"/>
                  </a:moveTo>
                  <a:lnTo>
                    <a:pt x="2675000" y="5229240"/>
                  </a:lnTo>
                  <a:lnTo>
                    <a:pt x="2675000" y="0"/>
                  </a:lnTo>
                  <a:lnTo>
                    <a:pt x="0" y="0"/>
                  </a:lnTo>
                  <a:lnTo>
                    <a:pt x="0" y="522924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="" xmlns:a16="http://schemas.microsoft.com/office/drawing/2014/main" id="{034DE3F8-ED62-443F-9F28-ADAC22F8B8FE}"/>
                </a:ext>
              </a:extLst>
            </p:cNvPr>
            <p:cNvSpPr/>
            <p:nvPr/>
          </p:nvSpPr>
          <p:spPr>
            <a:xfrm>
              <a:off x="223521" y="2274132"/>
              <a:ext cx="2853605" cy="5578517"/>
            </a:xfrm>
            <a:custGeom>
              <a:avLst/>
              <a:gdLst/>
              <a:ahLst/>
              <a:cxnLst/>
              <a:rect l="l" t="t" r="r" b="b"/>
              <a:pathLst>
                <a:path w="2675255" h="5229860">
                  <a:moveTo>
                    <a:pt x="0" y="5229240"/>
                  </a:moveTo>
                  <a:lnTo>
                    <a:pt x="2675000" y="5229240"/>
                  </a:lnTo>
                  <a:lnTo>
                    <a:pt x="2675000" y="0"/>
                  </a:lnTo>
                  <a:lnTo>
                    <a:pt x="0" y="0"/>
                  </a:lnTo>
                  <a:lnTo>
                    <a:pt x="0" y="5229240"/>
                  </a:lnTo>
                  <a:close/>
                </a:path>
              </a:pathLst>
            </a:custGeom>
            <a:ln w="19049">
              <a:solidFill>
                <a:srgbClr val="4F80BC"/>
              </a:solidFill>
            </a:ln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="" xmlns:a16="http://schemas.microsoft.com/office/drawing/2014/main" id="{0238A148-4620-4441-B457-B5EED4D4A8A3}"/>
                </a:ext>
              </a:extLst>
            </p:cNvPr>
            <p:cNvSpPr txBox="1"/>
            <p:nvPr/>
          </p:nvSpPr>
          <p:spPr>
            <a:xfrm>
              <a:off x="287038" y="2445583"/>
              <a:ext cx="2663047" cy="31339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3547"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920" b="1" spc="-16" dirty="0">
                  <a:solidFill>
                    <a:srgbClr val="0D5A8E"/>
                  </a:solidFill>
                  <a:latin typeface="Arial"/>
                  <a:cs typeface="Arial"/>
                </a:rPr>
                <a:t>Dlg</a:t>
              </a:r>
              <a:r>
                <a:rPr sz="1920" b="1" spc="-11" dirty="0">
                  <a:solidFill>
                    <a:srgbClr val="0D5A8E"/>
                  </a:solidFill>
                  <a:latin typeface="Arial"/>
                  <a:cs typeface="Arial"/>
                </a:rPr>
                <a:t>s</a:t>
              </a:r>
              <a:r>
                <a:rPr sz="1920" b="1" spc="53" dirty="0">
                  <a:solidFill>
                    <a:srgbClr val="0D5A8E"/>
                  </a:solidFill>
                  <a:latin typeface="Times New Roman"/>
                  <a:cs typeface="Times New Roman"/>
                </a:rPr>
                <a:t> </a:t>
              </a:r>
              <a:r>
                <a:rPr sz="1920" b="1" spc="-5" dirty="0">
                  <a:solidFill>
                    <a:srgbClr val="0D5A8E"/>
                  </a:solidFill>
                  <a:latin typeface="Arial"/>
                  <a:cs typeface="Arial"/>
                </a:rPr>
                <a:t>5</a:t>
              </a:r>
              <a:r>
                <a:rPr sz="1920" b="1" spc="-11" dirty="0">
                  <a:solidFill>
                    <a:srgbClr val="0D5A8E"/>
                  </a:solidFill>
                  <a:latin typeface="Arial"/>
                  <a:cs typeface="Arial"/>
                </a:rPr>
                <a:t>0</a:t>
              </a:r>
              <a:r>
                <a:rPr sz="1920" b="1" dirty="0">
                  <a:solidFill>
                    <a:srgbClr val="0D5A8E"/>
                  </a:solidFill>
                  <a:latin typeface="Arial"/>
                  <a:cs typeface="Arial"/>
                </a:rPr>
                <a:t>/2</a:t>
              </a:r>
              <a:r>
                <a:rPr sz="1920" b="1" spc="-11" dirty="0">
                  <a:solidFill>
                    <a:srgbClr val="0D5A8E"/>
                  </a:solidFill>
                  <a:latin typeface="Arial"/>
                  <a:cs typeface="Arial"/>
                </a:rPr>
                <a:t>0</a:t>
              </a:r>
              <a:r>
                <a:rPr sz="1920" b="1" spc="-5" dirty="0">
                  <a:solidFill>
                    <a:srgbClr val="0D5A8E"/>
                  </a:solidFill>
                  <a:latin typeface="Arial"/>
                  <a:cs typeface="Arial"/>
                </a:rPr>
                <a:t>16</a:t>
              </a:r>
              <a:endParaRPr sz="192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="" xmlns:a16="http://schemas.microsoft.com/office/drawing/2014/main" id="{8C855499-FDAE-4180-A7D2-7F0535A9E468}"/>
                </a:ext>
              </a:extLst>
            </p:cNvPr>
            <p:cNvSpPr/>
            <p:nvPr/>
          </p:nvSpPr>
          <p:spPr>
            <a:xfrm>
              <a:off x="374379" y="2836111"/>
              <a:ext cx="2540773" cy="795343"/>
            </a:xfrm>
            <a:custGeom>
              <a:avLst/>
              <a:gdLst/>
              <a:ahLst/>
              <a:cxnLst/>
              <a:rect l="l" t="t" r="r" b="b"/>
              <a:pathLst>
                <a:path w="2381885" h="744855">
                  <a:moveTo>
                    <a:pt x="0" y="744544"/>
                  </a:moveTo>
                  <a:lnTo>
                    <a:pt x="2381630" y="744544"/>
                  </a:lnTo>
                  <a:lnTo>
                    <a:pt x="2381630" y="0"/>
                  </a:lnTo>
                  <a:lnTo>
                    <a:pt x="0" y="0"/>
                  </a:lnTo>
                  <a:lnTo>
                    <a:pt x="0" y="744544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="" xmlns:a16="http://schemas.microsoft.com/office/drawing/2014/main" id="{3566654E-FCE4-4523-B9B3-E7FC37CE5B78}"/>
                </a:ext>
              </a:extLst>
            </p:cNvPr>
            <p:cNvSpPr/>
            <p:nvPr/>
          </p:nvSpPr>
          <p:spPr>
            <a:xfrm>
              <a:off x="374379" y="2836111"/>
              <a:ext cx="2540773" cy="795343"/>
            </a:xfrm>
            <a:custGeom>
              <a:avLst/>
              <a:gdLst/>
              <a:ahLst/>
              <a:cxnLst/>
              <a:rect l="l" t="t" r="r" b="b"/>
              <a:pathLst>
                <a:path w="2381885" h="744855">
                  <a:moveTo>
                    <a:pt x="0" y="744544"/>
                  </a:moveTo>
                  <a:lnTo>
                    <a:pt x="2381630" y="744544"/>
                  </a:lnTo>
                  <a:lnTo>
                    <a:pt x="2381630" y="0"/>
                  </a:lnTo>
                  <a:lnTo>
                    <a:pt x="0" y="0"/>
                  </a:lnTo>
                  <a:lnTo>
                    <a:pt x="0" y="74454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="" xmlns:a16="http://schemas.microsoft.com/office/drawing/2014/main" id="{B47A4D29-F59A-4673-9565-5FEEE7B14AC1}"/>
                </a:ext>
              </a:extLst>
            </p:cNvPr>
            <p:cNvSpPr txBox="1"/>
            <p:nvPr/>
          </p:nvSpPr>
          <p:spPr>
            <a:xfrm>
              <a:off x="896826" y="3113925"/>
              <a:ext cx="1668970" cy="2611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3547"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Pu</a:t>
              </a:r>
              <a:r>
                <a:rPr sz="1600" b="1" spc="-11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1600" b="1" dirty="0">
                  <a:solidFill>
                    <a:srgbClr val="FFFFFF"/>
                  </a:solidFill>
                  <a:latin typeface="Arial"/>
                  <a:cs typeface="Arial"/>
                </a:rPr>
                <a:t>lic</a:t>
              </a:r>
              <a:r>
                <a:rPr sz="1600" b="1" spc="-11" dirty="0">
                  <a:solidFill>
                    <a:srgbClr val="FFFFFF"/>
                  </a:solidFill>
                  <a:latin typeface="Arial"/>
                  <a:cs typeface="Arial"/>
                </a:rPr>
                <a:t>azio</a:t>
              </a:r>
              <a:r>
                <a:rPr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ne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="" xmlns:a16="http://schemas.microsoft.com/office/drawing/2014/main" id="{2599F097-DC42-40A2-BD6D-89F73DDD054A}"/>
                </a:ext>
              </a:extLst>
            </p:cNvPr>
            <p:cNvSpPr/>
            <p:nvPr/>
          </p:nvSpPr>
          <p:spPr>
            <a:xfrm>
              <a:off x="374379" y="6493739"/>
              <a:ext cx="2569357" cy="1160471"/>
            </a:xfrm>
            <a:custGeom>
              <a:avLst/>
              <a:gdLst/>
              <a:ahLst/>
              <a:cxnLst/>
              <a:rect l="l" t="t" r="r" b="b"/>
              <a:pathLst>
                <a:path w="2408555" h="1087754">
                  <a:moveTo>
                    <a:pt x="0" y="1087444"/>
                  </a:moveTo>
                  <a:lnTo>
                    <a:pt x="2408550" y="1087444"/>
                  </a:lnTo>
                  <a:lnTo>
                    <a:pt x="2408550" y="0"/>
                  </a:lnTo>
                  <a:lnTo>
                    <a:pt x="0" y="0"/>
                  </a:lnTo>
                  <a:lnTo>
                    <a:pt x="0" y="1087444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="" xmlns:a16="http://schemas.microsoft.com/office/drawing/2014/main" id="{EEEA0E9F-3EA5-4079-A656-492128C10DD5}"/>
                </a:ext>
              </a:extLst>
            </p:cNvPr>
            <p:cNvSpPr/>
            <p:nvPr/>
          </p:nvSpPr>
          <p:spPr>
            <a:xfrm>
              <a:off x="374379" y="6493739"/>
              <a:ext cx="2569357" cy="1160471"/>
            </a:xfrm>
            <a:custGeom>
              <a:avLst/>
              <a:gdLst/>
              <a:ahLst/>
              <a:cxnLst/>
              <a:rect l="l" t="t" r="r" b="b"/>
              <a:pathLst>
                <a:path w="2408555" h="1087754">
                  <a:moveTo>
                    <a:pt x="0" y="1087444"/>
                  </a:moveTo>
                  <a:lnTo>
                    <a:pt x="2408550" y="1087444"/>
                  </a:lnTo>
                  <a:lnTo>
                    <a:pt x="2408550" y="0"/>
                  </a:lnTo>
                  <a:lnTo>
                    <a:pt x="0" y="0"/>
                  </a:lnTo>
                  <a:lnTo>
                    <a:pt x="0" y="108744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3"/>
            <p:cNvSpPr txBox="1">
              <a:spLocks noChangeArrowheads="1"/>
            </p:cNvSpPr>
            <p:nvPr/>
          </p:nvSpPr>
          <p:spPr bwMode="auto">
            <a:xfrm>
              <a:off x="896826" y="6809653"/>
              <a:ext cx="1367253" cy="57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defTabSz="974725"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974725"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974725"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974725"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974725"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E32D2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eaLnBrk="1" hangingPunct="1"/>
              <a:r>
                <a:rPr lang="it-IT" altLang="it-IT"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Procedure</a:t>
              </a:r>
              <a:r>
                <a:rPr lang="it-IT" altLang="it-IT" sz="19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altLang="it-IT"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telematiche</a:t>
              </a:r>
            </a:p>
          </p:txBody>
        </p:sp>
        <p:sp>
          <p:nvSpPr>
            <p:cNvPr id="17" name="object 15">
              <a:extLst>
                <a:ext uri="{FF2B5EF4-FFF2-40B4-BE49-F238E27FC236}">
                  <a16:creationId xmlns="" xmlns:a16="http://schemas.microsoft.com/office/drawing/2014/main" id="{18FD8BE3-35AB-4439-AB6D-98B043E15603}"/>
                </a:ext>
              </a:extLst>
            </p:cNvPr>
            <p:cNvSpPr/>
            <p:nvPr/>
          </p:nvSpPr>
          <p:spPr>
            <a:xfrm>
              <a:off x="374379" y="3737818"/>
              <a:ext cx="2540773" cy="793756"/>
            </a:xfrm>
            <a:custGeom>
              <a:avLst/>
              <a:gdLst/>
              <a:ahLst/>
              <a:cxnLst/>
              <a:rect l="l" t="t" r="r" b="b"/>
              <a:pathLst>
                <a:path w="2383155" h="744855">
                  <a:moveTo>
                    <a:pt x="0" y="744534"/>
                  </a:moveTo>
                  <a:lnTo>
                    <a:pt x="2383154" y="744534"/>
                  </a:lnTo>
                  <a:lnTo>
                    <a:pt x="2383154" y="0"/>
                  </a:lnTo>
                  <a:lnTo>
                    <a:pt x="0" y="0"/>
                  </a:lnTo>
                  <a:lnTo>
                    <a:pt x="0" y="744534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A8CC9A54-1278-4EBC-BA05-A093A238DD67}"/>
                </a:ext>
              </a:extLst>
            </p:cNvPr>
            <p:cNvSpPr/>
            <p:nvPr/>
          </p:nvSpPr>
          <p:spPr>
            <a:xfrm>
              <a:off x="374379" y="3737818"/>
              <a:ext cx="2540773" cy="793756"/>
            </a:xfrm>
            <a:custGeom>
              <a:avLst/>
              <a:gdLst/>
              <a:ahLst/>
              <a:cxnLst/>
              <a:rect l="l" t="t" r="r" b="b"/>
              <a:pathLst>
                <a:path w="2383155" h="744855">
                  <a:moveTo>
                    <a:pt x="0" y="744534"/>
                  </a:moveTo>
                  <a:lnTo>
                    <a:pt x="2383154" y="744534"/>
                  </a:lnTo>
                  <a:lnTo>
                    <a:pt x="2383154" y="0"/>
                  </a:lnTo>
                  <a:lnTo>
                    <a:pt x="0" y="0"/>
                  </a:lnTo>
                  <a:lnTo>
                    <a:pt x="0" y="7445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3D41F973-D35F-45A8-AFCE-B4960D56FB3C}"/>
                </a:ext>
              </a:extLst>
            </p:cNvPr>
            <p:cNvSpPr txBox="1"/>
            <p:nvPr/>
          </p:nvSpPr>
          <p:spPr>
            <a:xfrm>
              <a:off x="896826" y="4014045"/>
              <a:ext cx="1021072" cy="2611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3547"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Accesso</a:t>
              </a:r>
            </a:p>
          </p:txBody>
        </p:sp>
        <p:sp>
          <p:nvSpPr>
            <p:cNvPr id="20" name="object 18">
              <a:extLst>
                <a:ext uri="{FF2B5EF4-FFF2-40B4-BE49-F238E27FC236}">
                  <a16:creationId xmlns="" xmlns:a16="http://schemas.microsoft.com/office/drawing/2014/main" id="{3A2E4DA3-A5DA-47CB-AC0D-866B168607B0}"/>
                </a:ext>
              </a:extLst>
            </p:cNvPr>
            <p:cNvSpPr/>
            <p:nvPr/>
          </p:nvSpPr>
          <p:spPr>
            <a:xfrm>
              <a:off x="374379" y="4653812"/>
              <a:ext cx="2558241" cy="793756"/>
            </a:xfrm>
            <a:custGeom>
              <a:avLst/>
              <a:gdLst/>
              <a:ahLst/>
              <a:cxnLst/>
              <a:rect l="l" t="t" r="r" b="b"/>
              <a:pathLst>
                <a:path w="2399030" h="744854">
                  <a:moveTo>
                    <a:pt x="0" y="744544"/>
                  </a:moveTo>
                  <a:lnTo>
                    <a:pt x="2399025" y="744544"/>
                  </a:lnTo>
                  <a:lnTo>
                    <a:pt x="2399025" y="0"/>
                  </a:lnTo>
                  <a:lnTo>
                    <a:pt x="0" y="0"/>
                  </a:lnTo>
                  <a:lnTo>
                    <a:pt x="0" y="744544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="" xmlns:a16="http://schemas.microsoft.com/office/drawing/2014/main" id="{37181CA5-842E-4D2A-A06E-1AFC52703AD8}"/>
                </a:ext>
              </a:extLst>
            </p:cNvPr>
            <p:cNvSpPr/>
            <p:nvPr/>
          </p:nvSpPr>
          <p:spPr>
            <a:xfrm>
              <a:off x="374379" y="4653812"/>
              <a:ext cx="2558241" cy="793756"/>
            </a:xfrm>
            <a:custGeom>
              <a:avLst/>
              <a:gdLst/>
              <a:ahLst/>
              <a:cxnLst/>
              <a:rect l="l" t="t" r="r" b="b"/>
              <a:pathLst>
                <a:path w="2399030" h="744854">
                  <a:moveTo>
                    <a:pt x="0" y="744544"/>
                  </a:moveTo>
                  <a:lnTo>
                    <a:pt x="2399025" y="744544"/>
                  </a:lnTo>
                  <a:lnTo>
                    <a:pt x="2399025" y="0"/>
                  </a:lnTo>
                  <a:lnTo>
                    <a:pt x="0" y="0"/>
                  </a:lnTo>
                  <a:lnTo>
                    <a:pt x="0" y="74454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="" xmlns:a16="http://schemas.microsoft.com/office/drawing/2014/main" id="{5801B738-F70A-439E-8A31-5CED8E635D62}"/>
                </a:ext>
              </a:extLst>
            </p:cNvPr>
            <p:cNvSpPr txBox="1"/>
            <p:nvPr/>
          </p:nvSpPr>
          <p:spPr>
            <a:xfrm>
              <a:off x="896826" y="4931627"/>
              <a:ext cx="732060" cy="2611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3547"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spc="-16" dirty="0">
                  <a:solidFill>
                    <a:srgbClr val="FFFFFF"/>
                  </a:solidFill>
                  <a:latin typeface="Arial"/>
                  <a:cs typeface="Arial"/>
                </a:rPr>
                <a:t>DGUE</a:t>
              </a:r>
              <a:endParaRPr sz="1600" b="1" spc="-16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="" xmlns:a16="http://schemas.microsoft.com/office/drawing/2014/main" id="{92763AC0-AB6A-4852-89BF-9F00A999364B}"/>
                </a:ext>
              </a:extLst>
            </p:cNvPr>
            <p:cNvSpPr/>
            <p:nvPr/>
          </p:nvSpPr>
          <p:spPr>
            <a:xfrm>
              <a:off x="374379" y="5553932"/>
              <a:ext cx="2575708" cy="795343"/>
            </a:xfrm>
            <a:custGeom>
              <a:avLst/>
              <a:gdLst/>
              <a:ahLst/>
              <a:cxnLst/>
              <a:rect l="l" t="t" r="r" b="b"/>
              <a:pathLst>
                <a:path w="2414905" h="744854">
                  <a:moveTo>
                    <a:pt x="0" y="744534"/>
                  </a:moveTo>
                  <a:lnTo>
                    <a:pt x="2414909" y="744534"/>
                  </a:lnTo>
                  <a:lnTo>
                    <a:pt x="2414909" y="0"/>
                  </a:lnTo>
                  <a:lnTo>
                    <a:pt x="0" y="0"/>
                  </a:lnTo>
                  <a:lnTo>
                    <a:pt x="0" y="744534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="" xmlns:a16="http://schemas.microsoft.com/office/drawing/2014/main" id="{354070B6-A8D5-4E71-A7F9-FD323E3B1656}"/>
                </a:ext>
              </a:extLst>
            </p:cNvPr>
            <p:cNvSpPr/>
            <p:nvPr/>
          </p:nvSpPr>
          <p:spPr>
            <a:xfrm>
              <a:off x="374379" y="5553932"/>
              <a:ext cx="2575708" cy="795343"/>
            </a:xfrm>
            <a:custGeom>
              <a:avLst/>
              <a:gdLst/>
              <a:ahLst/>
              <a:cxnLst/>
              <a:rect l="l" t="t" r="r" b="b"/>
              <a:pathLst>
                <a:path w="2414905" h="744854">
                  <a:moveTo>
                    <a:pt x="0" y="744534"/>
                  </a:moveTo>
                  <a:lnTo>
                    <a:pt x="2414909" y="744534"/>
                  </a:lnTo>
                  <a:lnTo>
                    <a:pt x="2414909" y="0"/>
                  </a:lnTo>
                  <a:lnTo>
                    <a:pt x="0" y="0"/>
                  </a:lnTo>
                  <a:lnTo>
                    <a:pt x="0" y="7445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lIns="0" tIns="0" rIns="0" bIns="0"/>
            <a:lstStyle/>
            <a:p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9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="" xmlns:a16="http://schemas.microsoft.com/office/drawing/2014/main" id="{A0F62B3B-1832-49FD-8065-218AB5D45235}"/>
                </a:ext>
              </a:extLst>
            </p:cNvPr>
            <p:cNvSpPr txBox="1"/>
            <p:nvPr/>
          </p:nvSpPr>
          <p:spPr>
            <a:xfrm>
              <a:off x="896826" y="5831746"/>
              <a:ext cx="1149700" cy="2611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13547" defTabSz="975390" fontAlgn="auto">
                <a:spcBef>
                  <a:spcPts val="0"/>
                </a:spcBef>
                <a:spcAft>
                  <a:spcPts val="0"/>
                </a:spcAft>
                <a:defRPr sz="1600" b="1" spc="-16">
                  <a:solidFill>
                    <a:srgbClr val="FFFFFF"/>
                  </a:solidFill>
                  <a:latin typeface="Arial"/>
                  <a:cs typeface="Arial"/>
                </a:defRPr>
              </a:lvl1pPr>
            </a:lstStyle>
            <a:p>
              <a:r>
                <a:rPr dirty="0"/>
                <a:t>Certificati</a:t>
              </a:r>
            </a:p>
          </p:txBody>
        </p:sp>
      </p:grpSp>
      <p:sp>
        <p:nvSpPr>
          <p:cNvPr id="26" name="object 12"/>
          <p:cNvSpPr txBox="1">
            <a:spLocks/>
          </p:cNvSpPr>
          <p:nvPr/>
        </p:nvSpPr>
        <p:spPr bwMode="auto">
          <a:xfrm>
            <a:off x="73604" y="1799636"/>
            <a:ext cx="10168692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092450" indent="-182563"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eaLnBrk="1" hangingPunct="1">
              <a:buClr>
                <a:srgbClr val="0D5A8E"/>
              </a:buClr>
              <a:buFont typeface="Wingdings" pitchFamily="2" charset="2"/>
              <a:buChar char=""/>
            </a:pP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I bandi e gli avvisi di gara sono trasmessi e pubblicati nella Gazzetta Ufficiale europea in forma elettronica (art. 72). </a:t>
            </a:r>
            <a:r>
              <a:rPr lang="it-IT" altLang="it-IT" sz="1800" b="1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Obbligatorio dal 18 aprile 2016</a:t>
            </a:r>
          </a:p>
          <a:p>
            <a:pPr algn="just" eaLnBrk="1" hangingPunct="1">
              <a:spcBef>
                <a:spcPts val="325"/>
              </a:spcBef>
              <a:buClr>
                <a:srgbClr val="0D5A8E"/>
              </a:buClr>
              <a:buFont typeface="Wingdings" pitchFamily="2" charset="2"/>
              <a:buChar char=""/>
            </a:pP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Le amministrazioni aggiudicatrici offrono accesso gratuito, illimitato e diretto, per via elettronica ai documenti di gara a decorrere dalla data di pubblicazione di un avviso o di un invito (art. 74). </a:t>
            </a:r>
            <a:r>
              <a:rPr lang="it-IT" altLang="it-IT" sz="1800" b="1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Obbligatorio dal 18 aprile 2016</a:t>
            </a:r>
          </a:p>
          <a:p>
            <a:pPr algn="just" eaLnBrk="1" hangingPunct="1">
              <a:spcBef>
                <a:spcPts val="325"/>
              </a:spcBef>
              <a:buClr>
                <a:srgbClr val="0D5A8E"/>
              </a:buClr>
              <a:buFont typeface="Wingdings" pitchFamily="2" charset="2"/>
              <a:buChar char=""/>
            </a:pP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Il Documento di gara unico europeo (DGUE) è una autodichiarazione utilizzata come prova preliminare in sostituzione dei certificati rilasciati da autorità pubbliche o terzi (art. 85). </a:t>
            </a:r>
            <a:r>
              <a:rPr lang="it-IT" altLang="it-IT" sz="1800" b="1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Obbligatorio dal 18 aprile 2018. </a:t>
            </a:r>
          </a:p>
          <a:p>
            <a:pPr algn="just" eaLnBrk="1" hangingPunct="1">
              <a:spcBef>
                <a:spcPts val="325"/>
              </a:spcBef>
              <a:buClr>
                <a:srgbClr val="0D5A8E"/>
              </a:buClr>
              <a:buFont typeface="Wingdings" pitchFamily="2" charset="2"/>
              <a:buChar char=""/>
            </a:pP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e-</a:t>
            </a:r>
            <a:r>
              <a:rPr lang="it-IT" altLang="it-IT" sz="1800" dirty="0" err="1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Certis</a:t>
            </a: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 è un sistema elettronico, messo a disposizione e gestito dalla Commissione europea, che effettua una mappatura dei certificati equivalenti tra gli Stati membri. La gestione dei requisiti italiani su e-</a:t>
            </a:r>
            <a:r>
              <a:rPr lang="it-IT" altLang="it-IT" sz="1800" dirty="0" err="1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Certis</a:t>
            </a: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 sarà a cura del MIT (art. 88). </a:t>
            </a:r>
            <a:r>
              <a:rPr lang="it-IT" altLang="it-IT" sz="1800" b="1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Obbligatorio dal 18 aprile 2016</a:t>
            </a:r>
          </a:p>
          <a:p>
            <a:pPr algn="just" eaLnBrk="1" hangingPunct="1">
              <a:spcBef>
                <a:spcPts val="325"/>
              </a:spcBef>
              <a:buClr>
                <a:srgbClr val="0D5A8E"/>
              </a:buClr>
              <a:buFont typeface="Wingdings" pitchFamily="2" charset="2"/>
              <a:buChar char=""/>
            </a:pPr>
            <a:r>
              <a:rPr lang="it-IT" altLang="it-IT" sz="1800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Le comunicazioni e gli  scambi di informazioni nell'ambito delle procedure di acquisto e negoziazione delle pubbliche amministrazioni dovranno essere eseguiti esclusivamente utilizzando mezzi di comunicazione elettronici (art. 40). </a:t>
            </a:r>
            <a:r>
              <a:rPr lang="it-IT" altLang="it-IT" sz="1800" b="1" dirty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Obbligatorio dal 18 ottobre </a:t>
            </a:r>
            <a:r>
              <a:rPr lang="it-IT" altLang="it-IT" sz="1800" b="1" dirty="0" smtClean="0">
                <a:solidFill>
                  <a:srgbClr val="5B5B5D"/>
                </a:solidFill>
                <a:latin typeface="+mn-lt"/>
                <a:ea typeface="ＭＳ Ｐゴシック"/>
                <a:cs typeface="+mn-cs"/>
              </a:rPr>
              <a:t>2018</a:t>
            </a:r>
            <a:r>
              <a:rPr lang="it-IT" altLang="it-IT" sz="1600" b="1" dirty="0">
                <a:solidFill>
                  <a:srgbClr val="0D5A8E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altLang="it-IT" sz="1600" b="1" dirty="0" smtClean="0">
                <a:solidFill>
                  <a:srgbClr val="0D5A8E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it-IT" sz="1400" dirty="0" smtClean="0">
                <a:solidFill>
                  <a:srgbClr val="5B5B5D"/>
                </a:solidFill>
                <a:ea typeface="ＭＳ Ｐゴシック"/>
                <a:sym typeface="Helvetica"/>
              </a:rPr>
              <a:t>Fonte </a:t>
            </a:r>
            <a:r>
              <a:rPr lang="it-IT" sz="1400" dirty="0">
                <a:solidFill>
                  <a:srgbClr val="5B5B5D"/>
                </a:solidFill>
                <a:ea typeface="ＭＳ Ｐゴシック"/>
                <a:sym typeface="Helvetica"/>
              </a:rPr>
              <a:t>AGID</a:t>
            </a:r>
          </a:p>
          <a:p>
            <a:pPr marL="3657600" lvl="8" indent="0" algn="just">
              <a:spcBef>
                <a:spcPts val="325"/>
              </a:spcBef>
              <a:buClr>
                <a:srgbClr val="0D5A8E"/>
              </a:buClr>
            </a:pPr>
            <a:endParaRPr lang="it-IT" altLang="it-IT" sz="1600" b="1" dirty="0">
              <a:solidFill>
                <a:srgbClr val="0D5A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800" b="1" dirty="0">
                <a:solidFill>
                  <a:srgbClr val="0E5A8F"/>
                </a:solidFill>
                <a:latin typeface="Calibri"/>
                <a:ea typeface="Helvetica Neue"/>
                <a:cs typeface="Helvetica Neue"/>
              </a:rPr>
              <a:t>Consultazione dei criteri e delle prove</a:t>
            </a:r>
            <a:endParaRPr lang="it-IT" sz="28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7" name="Segnaposto testo 1">
            <a:extLst>
              <a:ext uri="{FF2B5EF4-FFF2-40B4-BE49-F238E27FC236}">
                <a16:creationId xmlns="" xmlns:a16="http://schemas.microsoft.com/office/drawing/2014/main" id="{43C8C09C-EA41-4B86-8608-FA1A097CB8F0}"/>
              </a:ext>
            </a:extLst>
          </p:cNvPr>
          <p:cNvSpPr txBox="1">
            <a:spLocks/>
          </p:cNvSpPr>
          <p:nvPr/>
        </p:nvSpPr>
        <p:spPr>
          <a:xfrm>
            <a:off x="241182" y="1377380"/>
            <a:ext cx="11703050" cy="5862638"/>
          </a:xfrm>
          <a:prstGeom prst="rect">
            <a:avLst/>
          </a:prstGeom>
        </p:spPr>
        <p:txBody>
          <a:bodyPr/>
          <a:lstStyle>
            <a:lvl1pPr marL="373452" indent="-373452" algn="l" defTabSz="497937" rtl="0" eaLnBrk="1" latinLnBrk="0" hangingPunct="1">
              <a:spcBef>
                <a:spcPct val="20000"/>
              </a:spcBef>
              <a:buFont typeface="Lucida Grande"/>
              <a:buChar char="-"/>
              <a:defRPr sz="17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89013" indent="-389013" algn="l" defTabSz="497937" rtl="0" eaLnBrk="1" latinLnBrk="0" hangingPunct="1">
              <a:spcBef>
                <a:spcPct val="20000"/>
              </a:spcBef>
              <a:buFont typeface="Lucida Grande"/>
              <a:buChar char="-"/>
              <a:defRPr sz="17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89013" indent="-389013" algn="l" defTabSz="497937" rtl="0" eaLnBrk="1" latinLnBrk="0" hangingPunct="1">
              <a:spcBef>
                <a:spcPct val="20000"/>
              </a:spcBef>
              <a:buFont typeface="Lucida Grande"/>
              <a:buChar char="-"/>
              <a:defRPr sz="17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89013" indent="-389013" algn="l" defTabSz="497937" rtl="0" eaLnBrk="1" latinLnBrk="0" hangingPunct="1">
              <a:spcBef>
                <a:spcPct val="20000"/>
              </a:spcBef>
              <a:buFont typeface="Lucida Grande"/>
              <a:buChar char="-"/>
              <a:defRPr sz="17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89013" indent="-389013" algn="l" defTabSz="497937" rtl="0" eaLnBrk="1" latinLnBrk="0" hangingPunct="1">
              <a:spcBef>
                <a:spcPct val="20000"/>
              </a:spcBef>
              <a:buFont typeface="Lucida Grande"/>
              <a:buChar char="-"/>
              <a:defRPr sz="17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Il registro e-</a:t>
            </a:r>
            <a:r>
              <a:rPr lang="it-IT" sz="1600" dirty="0" err="1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Certis</a:t>
            </a: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può essere consultato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tramite Web Application: </a:t>
            </a: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  <a:hlinkClick r:id="rId2"/>
              </a:rPr>
              <a:t>https://ec.europa.eu/tools/ecertis/search</a:t>
            </a: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tramite Web Service REST: </a:t>
            </a: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  <a:hlinkClick r:id="rId3"/>
              </a:rPr>
              <a:t>https://ec.europa.eu/growth/tools-databases/ecertisrest/</a:t>
            </a: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L’interfaccia WS REST permette di integrare i servizi di e-</a:t>
            </a:r>
            <a:r>
              <a:rPr lang="it-IT" sz="1600" dirty="0" err="1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Certis</a:t>
            </a: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con quelli forniti dalle piattaforme </a:t>
            </a:r>
          </a:p>
          <a:p>
            <a:pPr algn="just">
              <a:defRPr/>
            </a:pPr>
            <a:r>
              <a:rPr lang="it-IT" sz="1600" dirty="0" smtClean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telematiche. </a:t>
            </a:r>
            <a:endParaRPr lang="it-IT" sz="1600" dirty="0">
              <a:solidFill>
                <a:srgbClr val="375F91"/>
              </a:solidFill>
              <a:latin typeface="Arial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7" y="3180544"/>
            <a:ext cx="4507361" cy="26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FCA8BE3-D9D2-4E65-87F8-273E934C0164}"/>
              </a:ext>
            </a:extLst>
          </p:cNvPr>
          <p:cNvSpPr txBox="1"/>
          <p:nvPr/>
        </p:nvSpPr>
        <p:spPr>
          <a:xfrm>
            <a:off x="4731054" y="5887144"/>
            <a:ext cx="6286500" cy="437039"/>
          </a:xfrm>
          <a:prstGeom prst="rect">
            <a:avLst/>
          </a:prstGeom>
          <a:noFill/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Helvetica"/>
              </a:rPr>
              <a:t>Schermata della Web Application e-</a:t>
            </a:r>
            <a:r>
              <a:rPr lang="it-IT" sz="1400" i="1" dirty="0" err="1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Helvetica"/>
              </a:rPr>
              <a:t>Certis</a:t>
            </a:r>
            <a:r>
              <a:rPr lang="it-IT" sz="1400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Helvetica"/>
              </a:rPr>
              <a:t> che mostra  </a:t>
            </a:r>
            <a:endParaRPr lang="it-IT" sz="1400" i="1" dirty="0" smtClean="0">
              <a:solidFill>
                <a:srgbClr val="375F91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Helvetica"/>
            </a:endParaRPr>
          </a:p>
          <a:p>
            <a:pPr algn="ctr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 smtClean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Helvetica"/>
              </a:rPr>
              <a:t> </a:t>
            </a:r>
            <a:r>
              <a:rPr lang="it-IT" sz="1400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Helvetica"/>
              </a:rPr>
              <a:t>l’elenco delle tipologie di criterio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B0DB1FE-A19B-4FAF-89F4-B3F9F54CEB4E}"/>
              </a:ext>
            </a:extLst>
          </p:cNvPr>
          <p:cNvSpPr txBox="1"/>
          <p:nvPr/>
        </p:nvSpPr>
        <p:spPr>
          <a:xfrm>
            <a:off x="163776" y="2969772"/>
            <a:ext cx="5422900" cy="38241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 sz="1600" b="1" u="sng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Tipologia dei criteri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sz="1600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La direttiva 2014/24/UE stabilisce, a livello europeo, quelli che sono: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Motivi di esclusione</a:t>
            </a:r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Criteri di selezione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sz="1600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inoltre, introduce i </a:t>
            </a:r>
            <a:r>
              <a:rPr lang="it-IT" sz="1600" b="1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motivi di esclusione previsti esclusivamente dalla legislazione nazionale</a:t>
            </a:r>
            <a:r>
              <a:rPr lang="it-IT" sz="1600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, ossia quei criteri che sono richiesti solo dallo Stato Italiano e che non trovano necessariamente una formulazione equivalente tra i requisiti degli altri Stati Membri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375F91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  <a:endParaRPr lang="it-IT" sz="2000" b="1" i="1" dirty="0">
              <a:solidFill>
                <a:srgbClr val="375F91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0" lvl="8" latinLnBrk="1">
              <a:lnSpc>
                <a:spcPct val="80000"/>
              </a:lnSpc>
              <a:defRPr/>
            </a:pPr>
            <a:r>
              <a:rPr lang="it-IT" sz="1400" dirty="0">
                <a:solidFill>
                  <a:srgbClr val="5B5B5D"/>
                </a:solidFill>
                <a:ea typeface="ＭＳ Ｐゴシック"/>
                <a:sym typeface="Helvetica"/>
              </a:rPr>
              <a:t>Fonte AGID</a:t>
            </a:r>
          </a:p>
          <a:p>
            <a:pPr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  <a:sym typeface="Helvetic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2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800" b="1" dirty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Il progetto CEF </a:t>
            </a:r>
            <a:r>
              <a:rPr lang="it-IT" sz="2800" b="1" dirty="0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– </a:t>
            </a:r>
            <a:r>
              <a:rPr lang="it-IT" sz="2800" b="1" dirty="0" err="1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IIeP</a:t>
            </a:r>
            <a:r>
              <a:rPr lang="it-IT" sz="2800" b="1" dirty="0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 per la piattaforma nazionale e-</a:t>
            </a:r>
            <a:r>
              <a:rPr lang="it-IT" sz="2800" b="1" dirty="0" err="1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Proc</a:t>
            </a:r>
            <a:endParaRPr lang="it-IT" sz="28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8380" y="1484114"/>
            <a:ext cx="9012997" cy="521441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Il progetto CEF – </a:t>
            </a:r>
            <a:r>
              <a:rPr lang="it-IT" sz="1800" dirty="0" err="1">
                <a:solidFill>
                  <a:srgbClr val="5B5B5D"/>
                </a:solidFill>
                <a:ea typeface="ＭＳ Ｐゴシック"/>
              </a:rPr>
              <a:t>IIeP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 “</a:t>
            </a:r>
            <a:r>
              <a:rPr lang="it-IT" sz="1800" dirty="0" err="1">
                <a:solidFill>
                  <a:srgbClr val="5B5B5D"/>
                </a:solidFill>
                <a:ea typeface="ＭＳ Ｐゴシック"/>
              </a:rPr>
              <a:t>Italian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 </a:t>
            </a:r>
            <a:r>
              <a:rPr lang="it-IT" sz="1800" dirty="0" err="1">
                <a:solidFill>
                  <a:srgbClr val="5B5B5D"/>
                </a:solidFill>
                <a:ea typeface="ＭＳ Ｐゴシック"/>
              </a:rPr>
              <a:t>Interoperable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 </a:t>
            </a:r>
            <a:r>
              <a:rPr lang="it-IT" sz="1800" dirty="0" smtClean="0">
                <a:solidFill>
                  <a:srgbClr val="5B5B5D"/>
                </a:solidFill>
                <a:ea typeface="ＭＳ Ｐゴシック"/>
              </a:rPr>
              <a:t>e-</a:t>
            </a:r>
            <a:r>
              <a:rPr lang="it-IT" sz="1800" dirty="0" err="1" smtClean="0">
                <a:solidFill>
                  <a:srgbClr val="5B5B5D"/>
                </a:solidFill>
                <a:ea typeface="ＭＳ Ｐゴシック"/>
              </a:rPr>
              <a:t>Procurement</a:t>
            </a:r>
            <a:r>
              <a:rPr lang="it-IT" sz="1800" dirty="0" smtClean="0">
                <a:solidFill>
                  <a:srgbClr val="5B5B5D"/>
                </a:solidFill>
                <a:ea typeface="ＭＳ Ｐゴシック"/>
              </a:rPr>
              <a:t>“ 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ha portato alla realizzazione dei servizi software di comunicazione con il sistema </a:t>
            </a:r>
            <a:r>
              <a:rPr lang="it-IT" sz="1800" b="1" dirty="0">
                <a:solidFill>
                  <a:srgbClr val="5B5B5D"/>
                </a:solidFill>
                <a:ea typeface="ＭＳ Ｐゴシック"/>
              </a:rPr>
              <a:t>SIMOG di ANAC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 con l’obiettivo </a:t>
            </a:r>
            <a:r>
              <a:rPr lang="it-IT" sz="1800" dirty="0" smtClean="0">
                <a:solidFill>
                  <a:srgbClr val="5B5B5D"/>
                </a:solidFill>
                <a:ea typeface="ＭＳ Ｐゴシック"/>
              </a:rPr>
              <a:t>di:</a:t>
            </a:r>
          </a:p>
          <a:p>
            <a:endParaRPr lang="it-IT" sz="1800" dirty="0" smtClean="0">
              <a:solidFill>
                <a:srgbClr val="5B5B5D"/>
              </a:solidFill>
              <a:ea typeface="ＭＳ Ｐゴシック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5B5B5D"/>
                </a:solidFill>
                <a:ea typeface="ＭＳ Ｐゴシック"/>
              </a:rPr>
              <a:t>Mettere </a:t>
            </a:r>
            <a:r>
              <a:rPr lang="it-IT" i="1" dirty="0">
                <a:solidFill>
                  <a:srgbClr val="5B5B5D"/>
                </a:solidFill>
                <a:ea typeface="ＭＳ Ｐゴシック"/>
              </a:rPr>
              <a:t>a disposizione le informazioni contenute in </a:t>
            </a:r>
            <a:r>
              <a:rPr lang="it-IT" i="1" dirty="0" err="1">
                <a:solidFill>
                  <a:srgbClr val="5B5B5D"/>
                </a:solidFill>
                <a:ea typeface="ＭＳ Ｐゴシック"/>
              </a:rPr>
              <a:t>eCertis</a:t>
            </a:r>
            <a:r>
              <a:rPr lang="it-IT" i="1" dirty="0">
                <a:solidFill>
                  <a:srgbClr val="5B5B5D"/>
                </a:solidFill>
                <a:ea typeface="ＭＳ Ｐゴシック"/>
              </a:rPr>
              <a:t> direttamente sui sistemi di </a:t>
            </a:r>
            <a:r>
              <a:rPr lang="it-IT" i="1" dirty="0" smtClean="0">
                <a:solidFill>
                  <a:srgbClr val="5B5B5D"/>
                </a:solidFill>
                <a:ea typeface="ＭＳ Ｐゴシック"/>
              </a:rPr>
              <a:t>e-</a:t>
            </a:r>
            <a:r>
              <a:rPr lang="it-IT" i="1" dirty="0" err="1" smtClean="0">
                <a:solidFill>
                  <a:srgbClr val="5B5B5D"/>
                </a:solidFill>
                <a:ea typeface="ＭＳ Ｐゴシック"/>
              </a:rPr>
              <a:t>Procurement</a:t>
            </a:r>
            <a:r>
              <a:rPr lang="it-IT" i="1" dirty="0" smtClean="0">
                <a:solidFill>
                  <a:srgbClr val="5B5B5D"/>
                </a:solidFill>
                <a:ea typeface="ＭＳ Ｐゴシック"/>
              </a:rPr>
              <a:t>.</a:t>
            </a:r>
            <a:endParaRPr lang="it-IT" i="1" dirty="0">
              <a:solidFill>
                <a:srgbClr val="5B5B5D"/>
              </a:solidFill>
              <a:ea typeface="ＭＳ Ｐゴシック"/>
            </a:endParaRPr>
          </a:p>
          <a:p>
            <a:endParaRPr lang="it-IT" sz="1800" dirty="0">
              <a:solidFill>
                <a:srgbClr val="5B5B5D"/>
              </a:solidFill>
              <a:ea typeface="ＭＳ Ｐゴシック"/>
            </a:endParaRPr>
          </a:p>
          <a:p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Lo sviluppo del DGUE elettronico porterà alla sistematizzazione dei </a:t>
            </a:r>
            <a:r>
              <a:rPr lang="it-IT" sz="1800" b="1" dirty="0">
                <a:solidFill>
                  <a:srgbClr val="5B5B5D"/>
                </a:solidFill>
                <a:ea typeface="ＭＳ Ｐゴシック"/>
              </a:rPr>
              <a:t>criteri di selezione 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ed </a:t>
            </a:r>
            <a:r>
              <a:rPr lang="it-IT" sz="1800" b="1" dirty="0">
                <a:solidFill>
                  <a:srgbClr val="5B5B5D"/>
                </a:solidFill>
                <a:ea typeface="ＭＳ Ｐゴシック"/>
              </a:rPr>
              <a:t>esclusione,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 e i servizi di integrazione con SIMOG permetteranno sia alle Stazioni Appaltanti che agli Operatori Economici di visualizzare le informazioni di </a:t>
            </a:r>
            <a:r>
              <a:rPr lang="it-IT" sz="1800" dirty="0" err="1">
                <a:solidFill>
                  <a:srgbClr val="5B5B5D"/>
                </a:solidFill>
                <a:ea typeface="ＭＳ Ｐゴシック"/>
              </a:rPr>
              <a:t>eCertis</a:t>
            </a:r>
            <a:r>
              <a:rPr lang="it-IT" sz="1800" dirty="0">
                <a:solidFill>
                  <a:srgbClr val="5B5B5D"/>
                </a:solidFill>
                <a:ea typeface="ＭＳ Ｐゴシック"/>
              </a:rPr>
              <a:t> nell’applicazione di Gara telematica del sistema di </a:t>
            </a:r>
            <a:r>
              <a:rPr lang="it-IT" sz="1800" dirty="0" smtClean="0">
                <a:solidFill>
                  <a:srgbClr val="5B5B5D"/>
                </a:solidFill>
                <a:ea typeface="ＭＳ Ｐゴシック"/>
              </a:rPr>
              <a:t>e-</a:t>
            </a:r>
            <a:r>
              <a:rPr lang="it-IT" sz="1800" dirty="0" err="1" smtClean="0">
                <a:solidFill>
                  <a:srgbClr val="5B5B5D"/>
                </a:solidFill>
                <a:ea typeface="ＭＳ Ｐゴシック"/>
              </a:rPr>
              <a:t>Procurement</a:t>
            </a:r>
            <a:r>
              <a:rPr lang="it-IT" sz="1800" dirty="0" smtClean="0">
                <a:solidFill>
                  <a:srgbClr val="5B5B5D"/>
                </a:solidFill>
                <a:ea typeface="ＭＳ Ｐゴシック"/>
              </a:rPr>
              <a:t>.</a:t>
            </a:r>
            <a:endParaRPr lang="it-IT" sz="1800" dirty="0">
              <a:solidFill>
                <a:srgbClr val="5B5B5D"/>
              </a:solidFill>
              <a:ea typeface="ＭＳ Ｐゴシック"/>
            </a:endParaRPr>
          </a:p>
          <a:p>
            <a:endParaRPr lang="it-IT" sz="1800" dirty="0">
              <a:solidFill>
                <a:srgbClr val="5B5B5D"/>
              </a:solidFill>
              <a:ea typeface="ＭＳ Ｐゴシック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800" b="1" dirty="0" smtClean="0">
                <a:solidFill>
                  <a:srgbClr val="5B5B5D"/>
                </a:solidFill>
                <a:ea typeface="ＭＳ Ｐゴシック"/>
              </a:rPr>
              <a:t>La storicizzazione </a:t>
            </a:r>
            <a:r>
              <a:rPr lang="it-IT" sz="1800" b="1" dirty="0">
                <a:solidFill>
                  <a:srgbClr val="5B5B5D"/>
                </a:solidFill>
                <a:ea typeface="ＭＳ Ｐゴシック"/>
              </a:rPr>
              <a:t>dei criteri di SIMOG garantirà  alle Stazioni Appaltanti la selezione e l’utilizzo dei criteri validi al momento della pubblicazione</a:t>
            </a:r>
            <a:r>
              <a:rPr lang="it-IT" sz="1800" b="1" dirty="0" smtClean="0">
                <a:solidFill>
                  <a:srgbClr val="5B5B5D"/>
                </a:solidFill>
                <a:ea typeface="ＭＳ Ｐゴシック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800" b="1" dirty="0">
              <a:solidFill>
                <a:srgbClr val="5B5B5D"/>
              </a:solidFill>
              <a:ea typeface="ＭＳ Ｐゴシック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800" b="1" dirty="0">
                <a:solidFill>
                  <a:srgbClr val="5B5B5D"/>
                </a:solidFill>
                <a:ea typeface="ＭＳ Ｐゴシック"/>
              </a:rPr>
              <a:t>Il DGUE elettronico infatti acquisirà parte delle informazioni dei criteri tramite i servizi messi a disposizione da SIMOG.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endParaRPr lang="it-IT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001964" y="1354365"/>
            <a:ext cx="5438807" cy="2255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endParaRPr lang="it-IT" altLang="it-IT" sz="1200" dirty="0">
              <a:solidFill>
                <a:srgbClr val="5B6770"/>
              </a:solidFill>
            </a:endParaRPr>
          </a:p>
        </p:txBody>
      </p:sp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400" b="1" dirty="0">
                <a:solidFill>
                  <a:srgbClr val="004276"/>
                </a:solidFill>
                <a:latin typeface="Calibri"/>
                <a:cs typeface="Calibri" pitchFamily="34" charset="0"/>
              </a:rPr>
              <a:t>Il progetto CEF - </a:t>
            </a:r>
            <a:r>
              <a:rPr lang="it-IT" sz="2400" b="1" dirty="0" err="1">
                <a:solidFill>
                  <a:srgbClr val="004276"/>
                </a:solidFill>
                <a:latin typeface="Calibri"/>
                <a:cs typeface="Calibri" pitchFamily="34" charset="0"/>
              </a:rPr>
              <a:t>IIeP</a:t>
            </a:r>
            <a:endParaRPr lang="it-IT" sz="2400" b="1" dirty="0">
              <a:solidFill>
                <a:srgbClr val="004276"/>
              </a:solidFill>
              <a:latin typeface="Calibri"/>
              <a:cs typeface="Calibri" pitchFamily="34" charset="0"/>
            </a:endParaRPr>
          </a:p>
          <a:p>
            <a:pPr defTabSz="497849" eaLnBrk="1" hangingPunct="1">
              <a:defRPr/>
            </a:pPr>
            <a:endParaRPr lang="it-IT" sz="1800" i="1" dirty="0">
              <a:latin typeface="Calibri"/>
              <a:ea typeface="+mj-ea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632524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1" y="1712041"/>
            <a:ext cx="4344838" cy="48031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94072" y="1712040"/>
            <a:ext cx="5346700" cy="1644207"/>
          </a:xfrm>
          <a:prstGeom prst="rect">
            <a:avLst/>
          </a:prstGeom>
        </p:spPr>
        <p:txBody>
          <a:bodyPr lIns="104306" tIns="52153" rIns="104306" bIns="52153">
            <a:spAutoFit/>
          </a:bodyPr>
          <a:lstStyle/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Nell’esempio mostrato, un Operatore Economico francese ottiene le informazioni riguardanti il criterio Pagamento di contributi previdenziali, dove si evidenzia l’equivalenza con il DURC italiano.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400" b="1" dirty="0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Servizi SIMOG</a:t>
            </a:r>
            <a:endParaRPr lang="it-IT" sz="24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8380" y="1454328"/>
            <a:ext cx="9012997" cy="164420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Dal punto di vista tecnico i servizi esposti seguono lo standard HTTP </a:t>
            </a:r>
            <a:r>
              <a:rPr lang="it-IT" dirty="0" err="1">
                <a:solidFill>
                  <a:srgbClr val="5B5B5D"/>
                </a:solidFill>
                <a:ea typeface="ＭＳ Ｐゴシック"/>
              </a:rPr>
              <a:t>stateless</a:t>
            </a:r>
            <a:r>
              <a:rPr lang="it-IT" dirty="0">
                <a:solidFill>
                  <a:srgbClr val="5B5B5D"/>
                </a:solidFill>
                <a:ea typeface="ＭＳ Ｐゴシック"/>
              </a:rPr>
              <a:t> REST, utilizzando JSON come formato di interscambio dati e con modalità di interazione sincrona di </a:t>
            </a:r>
            <a:r>
              <a:rPr lang="it-IT" dirty="0" err="1">
                <a:solidFill>
                  <a:srgbClr val="5B5B5D"/>
                </a:solidFill>
                <a:ea typeface="ＭＳ Ｐゴシック"/>
              </a:rPr>
              <a:t>request</a:t>
            </a:r>
            <a:r>
              <a:rPr lang="it-IT" dirty="0">
                <a:solidFill>
                  <a:srgbClr val="5B5B5D"/>
                </a:solidFill>
                <a:ea typeface="ＭＳ Ｐゴシック"/>
              </a:rPr>
              <a:t>/</a:t>
            </a:r>
            <a:r>
              <a:rPr lang="it-IT" dirty="0" err="1">
                <a:solidFill>
                  <a:srgbClr val="5B5B5D"/>
                </a:solidFill>
                <a:ea typeface="ＭＳ Ｐゴシック"/>
              </a:rPr>
              <a:t>reply</a:t>
            </a:r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.</a:t>
            </a:r>
          </a:p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La logica di elaborazione dei risultati è a carico del sistema di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e-</a:t>
            </a:r>
            <a:r>
              <a:rPr lang="it-IT" dirty="0" err="1" smtClean="0">
                <a:solidFill>
                  <a:srgbClr val="5B5B5D"/>
                </a:solidFill>
                <a:ea typeface="ＭＳ Ｐゴシック"/>
              </a:rPr>
              <a:t>Procurement</a:t>
            </a:r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.</a:t>
            </a:r>
            <a:endParaRPr lang="it-IT" dirty="0" smtClean="0"/>
          </a:p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I principali servizi sono 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53936"/>
              </p:ext>
            </p:extLst>
          </p:nvPr>
        </p:nvGraphicFramePr>
        <p:xfrm>
          <a:off x="798299" y="3398293"/>
          <a:ext cx="5083886" cy="141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886"/>
              </a:tblGrid>
              <a:tr h="433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getCriteriaHistory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3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getCriteria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getCriterionById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3021">
                <a:tc>
                  <a:txBody>
                    <a:bodyPr/>
                    <a:lstStyle/>
                    <a:p>
                      <a:pPr marL="0" algn="l" defTabSz="497937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getCriterionEvidenceByIdAndVersion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 di testo 2"/>
          <p:cNvSpPr txBox="1">
            <a:spLocks/>
          </p:cNvSpPr>
          <p:nvPr/>
        </p:nvSpPr>
        <p:spPr bwMode="auto">
          <a:xfrm>
            <a:off x="7128207" y="3175618"/>
            <a:ext cx="3390900" cy="33293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	 [ {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	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	id: “string”,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		</a:t>
            </a: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versionId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 Integer,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language: “string”,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nationalEntity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 ”string”,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		nation: “string”,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typeCodeId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 integer,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typeCode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 “string”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startDate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:”string”,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endDate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:”string”,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name:”string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description: “string”,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parentCriterionId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 “string”,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parentCriterionVersionId</a:t>
            </a:r>
            <a:r>
              <a:rPr lang="en-US" sz="12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: Integer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}] 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solidFill>
                  <a:srgbClr val="1F497D"/>
                </a:solidFill>
                <a:effectLst/>
                <a:latin typeface="Garamond"/>
                <a:ea typeface="Calibri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43052" y="5781143"/>
            <a:ext cx="4274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Struttura di uno dei messaggi di ritorno</a:t>
            </a:r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400" b="1" dirty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Comunicazione dati gara </a:t>
            </a:r>
            <a:r>
              <a:rPr lang="it-IT" sz="2400" b="1" dirty="0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– CIG (1/2)</a:t>
            </a:r>
            <a:endParaRPr lang="it-IT" sz="24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632524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2076451"/>
            <a:ext cx="9613008" cy="4464496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8380" y="1908423"/>
            <a:ext cx="9012997" cy="346124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Il CIG è un codice alfanumerico - generato dal sistema SIMOG (Sistema informativo monitoraggio gare) dell’Autorità - che ha lo scopo di consentire: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B5B5D"/>
                </a:solidFill>
                <a:ea typeface="ＭＳ Ｐゴシック"/>
              </a:rPr>
              <a:t>l’identificazione univoca di una procedura di selezione del contraente ed il suo monitoraggio;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B5B5D"/>
                </a:solidFill>
                <a:ea typeface="ＭＳ Ｐゴシック"/>
              </a:rPr>
              <a:t>la tracciabilità dei flussi finanziari collegati ad affidamenti di lavori, servizi o forniture, indipendentemente dalla procedura di scelta del contraente adottata e dall’importo dell’affidamento stesso;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B5B5D"/>
                </a:solidFill>
                <a:ea typeface="ＭＳ Ｐゴシック"/>
              </a:rPr>
              <a:t>l’adempimento degli obblighi contributivi e di pubblicità e trasparenza imposti alle stazioni appaltanti ed agli operatori economici per il corretto funzionamento del mercato;</a:t>
            </a:r>
          </a:p>
          <a:p>
            <a:pPr marL="325955" indent="-32595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5B5B5D"/>
                </a:solidFill>
                <a:ea typeface="ＭＳ Ｐゴシック"/>
              </a:rPr>
              <a:t>il controllo sulla spesa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pubblica;</a:t>
            </a:r>
            <a:endParaRPr lang="it-IT" dirty="0">
              <a:solidFill>
                <a:srgbClr val="5B5B5D"/>
              </a:solidFill>
              <a:ea typeface="ＭＳ Ｐゴシック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400" b="1" dirty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Comunicazione dati gara </a:t>
            </a:r>
            <a:r>
              <a:rPr lang="it-IT" sz="2400" b="1" dirty="0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– CIG (2/2)</a:t>
            </a:r>
            <a:endParaRPr lang="it-IT" sz="24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  <a:p>
            <a:pPr defTabSz="497849" eaLnBrk="1" hangingPunct="1">
              <a:defRPr/>
            </a:pPr>
            <a:endParaRPr lang="it-IT" sz="1800" i="1" dirty="0">
              <a:latin typeface="Calibri"/>
              <a:ea typeface="+mj-ea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632524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1908423"/>
            <a:ext cx="9613008" cy="4632524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28380" y="1908423"/>
            <a:ext cx="9012997" cy="318309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L’integrazione con i servizi SIMOG  consente alla Stazione Appaltante di comunicare ad ANAC i dati della gara in preparazione e di ottenere i codici CIG per ogni lotto utilizzando delle funzioni messe a disposizione dal sistema di </a:t>
            </a:r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e-</a:t>
            </a:r>
            <a:r>
              <a:rPr lang="it-IT" dirty="0" err="1" smtClean="0">
                <a:solidFill>
                  <a:srgbClr val="5B5B5D"/>
                </a:solidFill>
                <a:ea typeface="ＭＳ Ｐゴシック"/>
              </a:rPr>
              <a:t>Procurement</a:t>
            </a:r>
            <a:r>
              <a:rPr lang="it-IT" dirty="0" smtClean="0">
                <a:solidFill>
                  <a:srgbClr val="5B5B5D"/>
                </a:solidFill>
                <a:ea typeface="ＭＳ Ｐゴシック"/>
              </a:rPr>
              <a:t> </a:t>
            </a:r>
            <a:r>
              <a:rPr lang="it-IT" dirty="0">
                <a:solidFill>
                  <a:srgbClr val="5B5B5D"/>
                </a:solidFill>
                <a:ea typeface="ＭＳ Ｐゴシック"/>
              </a:rPr>
              <a:t>MEF/Consip.</a:t>
            </a:r>
          </a:p>
          <a:p>
            <a:endParaRPr lang="it-IT" dirty="0">
              <a:solidFill>
                <a:srgbClr val="5B5B5D"/>
              </a:solidFill>
              <a:ea typeface="ＭＳ Ｐゴシック"/>
            </a:endParaRPr>
          </a:p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I dati necessari per le richieste saranno prelevati dal sistema e inseriti automaticamente nell’istanza, minimizzando gli input da parte dell’utente.</a:t>
            </a:r>
          </a:p>
          <a:p>
            <a:endParaRPr lang="it-IT" dirty="0">
              <a:solidFill>
                <a:srgbClr val="5B5B5D"/>
              </a:solidFill>
              <a:ea typeface="ＭＳ Ｐゴシック"/>
            </a:endParaRPr>
          </a:p>
          <a:p>
            <a:r>
              <a:rPr lang="it-IT" dirty="0">
                <a:solidFill>
                  <a:srgbClr val="5B5B5D"/>
                </a:solidFill>
                <a:ea typeface="ＭＳ Ｐゴシック"/>
              </a:rPr>
              <a:t>A regime si prevede di sviluppare gli ulteriori  servizi messi a disposizione da SIMOG in modo da completare la comunicazione delle informazioni richieste da ANAC.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2"/>
          <p:cNvSpPr txBox="1">
            <a:spLocks/>
          </p:cNvSpPr>
          <p:nvPr/>
        </p:nvSpPr>
        <p:spPr>
          <a:xfrm>
            <a:off x="1446214" y="569913"/>
            <a:ext cx="8616950" cy="893762"/>
          </a:xfrm>
          <a:prstGeom prst="rect">
            <a:avLst/>
          </a:prstGeom>
        </p:spPr>
        <p:txBody>
          <a:bodyPr lIns="99569" tIns="49785" rIns="99569" bIns="49785"/>
          <a:lstStyle>
            <a:lvl1pPr algn="l" defTabSz="49688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1700" b="0" kern="1200">
                <a:solidFill>
                  <a:srgbClr val="9A3324"/>
                </a:solidFill>
                <a:latin typeface="Segoe Print" panose="02000600000000000000" pitchFamily="2" charset="0"/>
                <a:ea typeface="Calibri" panose="020F0502020204030204" pitchFamily="34" charset="0"/>
                <a:cs typeface="Calibri"/>
              </a:defRPr>
            </a:lvl1pPr>
            <a:lvl2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96888" rtl="0" fontAlgn="base">
              <a:lnSpc>
                <a:spcPts val="3488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42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497849" eaLnBrk="1" hangingPunct="1">
              <a:defRPr/>
            </a:pPr>
            <a:r>
              <a:rPr lang="it-IT" sz="2400" b="1" dirty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Comunicazione dati gara - </a:t>
            </a:r>
            <a:r>
              <a:rPr lang="it-IT" sz="2400" b="1" dirty="0" smtClean="0">
                <a:solidFill>
                  <a:srgbClr val="004276"/>
                </a:solidFill>
                <a:latin typeface="Calibri"/>
                <a:ea typeface="+mj-ea"/>
                <a:cs typeface="Calibri" pitchFamily="34" charset="0"/>
              </a:rPr>
              <a:t>CIG</a:t>
            </a:r>
            <a:endParaRPr lang="it-IT" sz="2400" b="1" dirty="0">
              <a:solidFill>
                <a:srgbClr val="004276"/>
              </a:solidFill>
              <a:latin typeface="Calibri"/>
              <a:ea typeface="+mj-ea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0157" y="1908423"/>
            <a:ext cx="9613008" cy="4632524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8380" y="1908423"/>
            <a:ext cx="9613008" cy="4632524"/>
          </a:xfrm>
          <a:prstGeom prst="rect">
            <a:avLst/>
          </a:prstGeom>
        </p:spPr>
        <p:txBody>
          <a:bodyPr vert="horz" wrap="square" lIns="91424" tIns="45712" rIns="91424" bIns="45712" rtlCol="0">
            <a:normAutofit/>
          </a:bodyPr>
          <a:lstStyle/>
          <a:p>
            <a:endParaRPr lang="it-IT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894969585"/>
              </p:ext>
            </p:extLst>
          </p:nvPr>
        </p:nvGraphicFramePr>
        <p:xfrm>
          <a:off x="208073" y="1908423"/>
          <a:ext cx="9855091" cy="381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9600" b="1" i="1" dirty="0" smtClean="0"/>
              <a:t>Isabella Rapisarda</a:t>
            </a:r>
          </a:p>
          <a:p>
            <a:r>
              <a:rPr lang="it-IT" sz="8000" dirty="0" smtClean="0"/>
              <a:t>Divisione e-</a:t>
            </a:r>
            <a:r>
              <a:rPr lang="it-IT" sz="8000" dirty="0" err="1" smtClean="0"/>
              <a:t>Procurement</a:t>
            </a:r>
            <a:endParaRPr lang="it-IT" sz="8000" dirty="0" smtClean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smtClean="0"/>
              <a:t>Introduzione al Progetto </a:t>
            </a:r>
            <a:r>
              <a:rPr lang="it-IT" dirty="0" err="1" smtClean="0"/>
              <a:t>IIeP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191736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1291590"/>
            <a:ext cx="4432904" cy="3057063"/>
          </a:xfr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527604" y="5086260"/>
            <a:ext cx="6507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smtClean="0"/>
              <a:t>www.acquistinretepa.it</a:t>
            </a:r>
            <a:endParaRPr lang="it-IT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1445101" y="1286615"/>
            <a:ext cx="8845311" cy="5305254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/>
              <a:t>La realizzazione di MERCATO UNICO DIGITALE richiede strumenti informatici per facilitare lo SCAMBIO di informazioni tra </a:t>
            </a:r>
            <a:r>
              <a:rPr lang="it-IT" sz="2000" b="1" dirty="0"/>
              <a:t>O</a:t>
            </a:r>
            <a:r>
              <a:rPr lang="it-IT" sz="2000" b="1" dirty="0" smtClean="0"/>
              <a:t>peratori e Pubbliche Amministrazioni degli Stati Membri: e-CERTIS è uno di questi.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r>
              <a:rPr lang="it-IT" sz="2000" dirty="0" smtClean="0"/>
              <a:t>Cosa è </a:t>
            </a:r>
            <a:r>
              <a:rPr lang="it-IT" sz="2000" b="1" dirty="0" smtClean="0"/>
              <a:t>e-CERTIS</a:t>
            </a:r>
            <a:r>
              <a:rPr lang="it-IT" sz="2000" dirty="0" smtClean="0"/>
              <a:t>:  E’ il servizio online realizzato dalla Commissione europea che permette di identificare differenti certificati /attestati richiesti nelle procedure pubbliche di appalto dell’UE.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L’utilizzo di e-CERTIS introdotto dalla Direttiva  Europea 2014/24 e stato recepito dal Codice dei Contratti Pubblici (</a:t>
            </a:r>
            <a:r>
              <a:rPr lang="it-IT" sz="2000" dirty="0" err="1" smtClean="0"/>
              <a:t>D.lgs</a:t>
            </a:r>
            <a:r>
              <a:rPr lang="it-IT" sz="2000" dirty="0" smtClean="0"/>
              <a:t>  50/2016  </a:t>
            </a:r>
            <a:r>
              <a:rPr lang="it-IT" sz="2000" dirty="0" err="1" smtClean="0"/>
              <a:t>s.m.i</a:t>
            </a:r>
            <a:r>
              <a:rPr lang="it-IT" sz="2000" dirty="0" smtClean="0"/>
              <a:t>).</a:t>
            </a:r>
          </a:p>
          <a:p>
            <a:pPr marL="0" indent="0">
              <a:buNone/>
            </a:pPr>
            <a:endParaRPr lang="it-IT" sz="2000" dirty="0" smtClean="0"/>
          </a:p>
          <a:p>
            <a:pPr marL="358461" lvl="1" indent="-342900">
              <a:buFontTx/>
              <a:buChar char="-"/>
            </a:pPr>
            <a:r>
              <a:rPr lang="it-IT" sz="2000" dirty="0" smtClean="0"/>
              <a:t>Art 85 : Documento di gara unico europeo (DGUE)</a:t>
            </a:r>
          </a:p>
          <a:p>
            <a:pPr marL="358461" lvl="1" indent="-342900">
              <a:buFontTx/>
              <a:buChar char="-"/>
            </a:pPr>
            <a:r>
              <a:rPr lang="it-IT" sz="2000" dirty="0" smtClean="0"/>
              <a:t>Art 86: Mezzi di Prova</a:t>
            </a:r>
          </a:p>
          <a:p>
            <a:pPr marL="358461" lvl="1" indent="-342900">
              <a:buFontTx/>
              <a:buChar char="-"/>
            </a:pPr>
            <a:r>
              <a:rPr lang="it-IT" sz="2000" dirty="0" smtClean="0"/>
              <a:t>Art 88: Registro online certificati e-CERTIS</a:t>
            </a:r>
          </a:p>
          <a:p>
            <a:pPr marL="342900" indent="-342900">
              <a:buFontTx/>
              <a:buChar char="-"/>
            </a:pPr>
            <a:endParaRPr lang="it-IT" sz="2000" dirty="0" smtClean="0"/>
          </a:p>
          <a:p>
            <a:pPr marL="0" indent="0">
              <a:buNone/>
            </a:pPr>
            <a:endParaRPr lang="it-IT" sz="2400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e</a:t>
            </a:r>
            <a:r>
              <a:rPr lang="it-IT" sz="3600" dirty="0" smtClean="0"/>
              <a:t>-CERTIS : in Ambito Nazionale</a:t>
            </a:r>
            <a:endParaRPr lang="it-IT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smtClean="0"/>
              <a:t>Art. 88 del Codice dei Contratti pubblici stabilisce chi è responsabile a livello nazionale dell’inserimento delle informazioni contenute in e-CERTIS e determina le modalità di utilizzo da parte delle Stazioni Appaltanti (</a:t>
            </a:r>
            <a:r>
              <a:rPr lang="it-IT" sz="2400" b="1" dirty="0" smtClean="0"/>
              <a:t>CABINA DI REGINA </a:t>
            </a:r>
            <a:r>
              <a:rPr lang="it-IT" sz="2400" dirty="0" smtClean="0"/>
              <a:t>di cui all’art. 218).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Art. 86 ribadisce la centralità di e-CERTIS nel determinare le modalità previste da ciascun Paese membro per recuperare i mezzi di prova relativi ai criteri di esclusione (art. 80) e di selezione (art. 83). </a:t>
            </a:r>
            <a:endParaRPr lang="it-IT" sz="2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Gestione e- CERTIS</a:t>
            </a:r>
            <a:endParaRPr lang="it-IT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4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DGUE previsto principalmente all’art. 54 della Direttiva Europea 2014/24/UE è concepito come </a:t>
            </a:r>
            <a:r>
              <a:rPr lang="it-IT" b="1" u="sng" dirty="0" smtClean="0"/>
              <a:t>un’autodichiarazione </a:t>
            </a:r>
            <a:r>
              <a:rPr lang="it-IT" dirty="0" smtClean="0"/>
              <a:t>basata su un modello di formulario approvato dalla Commissione Europea.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In Italia tale formulario è stato recepito e adeguato alle normative nazionali con la pubblicazione n.3 delle Linee Guida del MIT il 3 luglio 2016  per la compilazione del modello di formulario.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DGUE fornisce una prova preliminare sotto forma di </a:t>
            </a:r>
            <a:r>
              <a:rPr lang="it-IT" sz="1800" b="1" dirty="0" smtClean="0"/>
              <a:t>autodichiarazione relativa ai criteri di esclusione  e ai criteri di selezione.</a:t>
            </a:r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 smtClean="0"/>
              <a:t>E-CERTIS è lo strumento informatico che consente  alle Stazioni Appaltanti di conoscere, in relazione ai suddetti criteri espressi nel DGUE, i registri nazionali dove recuperare le informazioni pertinenti agli operatori economici.</a:t>
            </a:r>
            <a:endParaRPr lang="it-IT" sz="1800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e</a:t>
            </a:r>
            <a:r>
              <a:rPr lang="it-IT" sz="3200" dirty="0" smtClean="0"/>
              <a:t>-CERTIS e la relazione con il DGUE (1/2)</a:t>
            </a:r>
            <a:endParaRPr lang="it-IT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it-IT" sz="1800" dirty="0" smtClean="0"/>
              <a:t>Gli obblighi del Codice dei Contratti Pubblici impongono che le evidenze siano recuperabili da e-CERTIS e  in quest’ottica è necessario che la Stazione Appaltante richieda requisiti di partecipazione che siano mappati e riconducibili a quelli elencati in e-CERTIS.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sz="1800" dirty="0"/>
          </a:p>
          <a:p>
            <a:pPr marL="285750" indent="-285750">
              <a:buFont typeface="Wingdings" pitchFamily="2" charset="2"/>
              <a:buChar char="q"/>
            </a:pPr>
            <a:endParaRPr lang="it-IT" sz="1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it-IT" sz="1800" dirty="0" smtClean="0"/>
              <a:t>Nell’ottica di digitalizzazione del DGUE, l’integrazione tra e-CERTIS e le piattaforme di e-</a:t>
            </a:r>
            <a:r>
              <a:rPr lang="it-IT" sz="1800" dirty="0" err="1" smtClean="0"/>
              <a:t>Procurement</a:t>
            </a:r>
            <a:r>
              <a:rPr lang="it-IT" sz="1800" dirty="0" smtClean="0"/>
              <a:t> consentirebbe di redigere con facilità il bando di gara, garantendo al contempo che  il documento informatico sia interpretabile anche da operatori stranieri .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it-IT" sz="1800" u="sng" dirty="0"/>
          </a:p>
          <a:p>
            <a:pPr marL="0" indent="0" algn="ctr">
              <a:buNone/>
            </a:pPr>
            <a:endParaRPr lang="it-IT" sz="2800" u="sng" dirty="0" smtClean="0"/>
          </a:p>
          <a:p>
            <a:pPr marL="0" indent="0" algn="ctr">
              <a:buNone/>
            </a:pPr>
            <a:r>
              <a:rPr lang="it-IT" sz="2800" u="sng" dirty="0" smtClean="0"/>
              <a:t>Il Progetto </a:t>
            </a:r>
            <a:r>
              <a:rPr lang="it-IT" sz="2800" u="sng" dirty="0" err="1" smtClean="0"/>
              <a:t>IIeP</a:t>
            </a:r>
            <a:r>
              <a:rPr lang="it-IT" sz="2800" u="sng" dirty="0" smtClean="0"/>
              <a:t> è il primo tassello verso questo percorso </a:t>
            </a:r>
            <a:endParaRPr lang="it-IT" sz="2800" u="sng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e</a:t>
            </a:r>
            <a:r>
              <a:rPr lang="it-IT" sz="3200" dirty="0" smtClean="0"/>
              <a:t>-CERTIS e la relazione con il DGUE (2/2)</a:t>
            </a:r>
            <a:endParaRPr lang="it-IT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1445102" y="1764295"/>
            <a:ext cx="5556200" cy="4678532"/>
          </a:xfrm>
        </p:spPr>
        <p:txBody>
          <a:bodyPr/>
          <a:lstStyle/>
          <a:p>
            <a:r>
              <a:rPr lang="it-IT" dirty="0" err="1" smtClean="0"/>
              <a:t>IIeP</a:t>
            </a:r>
            <a:r>
              <a:rPr lang="it-IT" dirty="0" smtClean="0"/>
              <a:t> « Italia </a:t>
            </a:r>
            <a:r>
              <a:rPr lang="it-IT" dirty="0" err="1" smtClean="0"/>
              <a:t>Interoperable</a:t>
            </a:r>
            <a:r>
              <a:rPr lang="it-IT" dirty="0" smtClean="0"/>
              <a:t> </a:t>
            </a:r>
            <a:r>
              <a:rPr lang="it-IT" dirty="0" err="1" smtClean="0"/>
              <a:t>eProject</a:t>
            </a:r>
            <a:r>
              <a:rPr lang="it-IT" dirty="0" smtClean="0"/>
              <a:t> (azione n.2015 – IT- IA-0108) è il progetto finanziato  dalla Commissione Europea per l’integrazione del sistema di certificazione  centralizzata ID-SIMOG con e-CERTIS e le Centrali d’acquisto nell’ambito del progetto europeo di standardizzazione</a:t>
            </a:r>
          </a:p>
          <a:p>
            <a:r>
              <a:rPr lang="it-IT" dirty="0" err="1" smtClean="0"/>
              <a:t>Agid</a:t>
            </a:r>
            <a:r>
              <a:rPr lang="it-IT" dirty="0" smtClean="0"/>
              <a:t> coordina il raggruppamento di istituzioni pubbliche italiano e partner privati: ANAC, Consip, </a:t>
            </a:r>
            <a:r>
              <a:rPr lang="it-IT" dirty="0" err="1" smtClean="0"/>
              <a:t>InterCENTER</a:t>
            </a:r>
            <a:r>
              <a:rPr lang="it-IT" dirty="0" smtClean="0"/>
              <a:t>, </a:t>
            </a:r>
            <a:r>
              <a:rPr lang="it-IT" dirty="0" err="1" smtClean="0"/>
              <a:t>InVERSO</a:t>
            </a:r>
            <a:r>
              <a:rPr lang="it-IT" dirty="0" smtClean="0"/>
              <a:t> formato per la realizzazione del progetto.</a:t>
            </a:r>
          </a:p>
          <a:p>
            <a:endParaRPr lang="it-IT" dirty="0"/>
          </a:p>
          <a:p>
            <a:r>
              <a:rPr lang="it-IT" sz="2000" dirty="0" smtClean="0"/>
              <a:t>Obiettivo del progetto è l’aggiornamento del sistema di certificazione italiano SIMOG per lo scambio di informazioni relative ai criteri di ammissione (in conformità delle Direttive Europee in materia di appalti Pubblici).</a:t>
            </a: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Framework per l’ utilizzo dei servizi di e-CERTIS </a:t>
            </a:r>
            <a:r>
              <a:rPr lang="it-IT" sz="2800" dirty="0" err="1" smtClean="0"/>
              <a:t>IIeP</a:t>
            </a:r>
            <a:endParaRPr lang="it-IT" sz="2800" dirty="0"/>
          </a:p>
        </p:txBody>
      </p:sp>
      <p:pic>
        <p:nvPicPr>
          <p:cNvPr id="1026" name="Immagine 1" descr="cid:image003.jpg@01D3FE8A.4986C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05" y="1668416"/>
            <a:ext cx="2088562" cy="4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ogo Intercent-E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9985"/>
          <a:stretch>
            <a:fillRect/>
          </a:stretch>
        </p:blipFill>
        <p:spPr bwMode="auto">
          <a:xfrm>
            <a:off x="7583383" y="2417007"/>
            <a:ext cx="1703694" cy="64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3275464"/>
            <a:ext cx="1733345" cy="4632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54" y="2336737"/>
            <a:ext cx="744063" cy="7219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38" y="4045625"/>
            <a:ext cx="817634" cy="74473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4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Tempistica Progetto </a:t>
            </a:r>
            <a:r>
              <a:rPr lang="it-IT" sz="3600" dirty="0" err="1" smtClean="0"/>
              <a:t>IIeP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064525" y="2156346"/>
            <a:ext cx="1610436" cy="709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Evoluzione</a:t>
            </a:r>
          </a:p>
          <a:p>
            <a:pPr algn="ctr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SIMOG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07464" y="2156345"/>
            <a:ext cx="1613607" cy="8598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Aggiornamento Piattaforme E-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837608" y="2188190"/>
            <a:ext cx="1613607" cy="709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Testing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Validazione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043072" y="2201838"/>
            <a:ext cx="1796964" cy="814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Validazione 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Dissemination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3332327" y="1514901"/>
            <a:ext cx="2306472" cy="206081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998559" y="1571765"/>
            <a:ext cx="2306472" cy="206081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5682055" y="1571765"/>
            <a:ext cx="2306472" cy="206081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7922599" y="1614981"/>
            <a:ext cx="2306472" cy="206081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/>
          <p:cNvSpPr/>
          <p:nvPr/>
        </p:nvSpPr>
        <p:spPr>
          <a:xfrm>
            <a:off x="1214651" y="4585648"/>
            <a:ext cx="4189862" cy="1514901"/>
          </a:xfrm>
          <a:prstGeom prst="homePlate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30 Giugno 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Pentagono 19"/>
          <p:cNvSpPr/>
          <p:nvPr/>
        </p:nvSpPr>
        <p:spPr>
          <a:xfrm>
            <a:off x="5580744" y="4606117"/>
            <a:ext cx="2407783" cy="1514901"/>
          </a:xfrm>
          <a:prstGeom prst="homePlate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10 Settembre</a:t>
            </a:r>
          </a:p>
        </p:txBody>
      </p:sp>
      <p:sp>
        <p:nvSpPr>
          <p:cNvPr id="21" name="Pentagono 20"/>
          <p:cNvSpPr/>
          <p:nvPr/>
        </p:nvSpPr>
        <p:spPr>
          <a:xfrm>
            <a:off x="8285617" y="4665254"/>
            <a:ext cx="2407783" cy="1514901"/>
          </a:xfrm>
          <a:prstGeom prst="homePlate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30 Settembre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7" y="6723164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4288"/>
              </a:solidFill>
            </a:endParaRPr>
          </a:p>
        </p:txBody>
      </p:sp>
      <p:sp>
        <p:nvSpPr>
          <p:cNvPr id="6" name="Segnaposto contenuto 18"/>
          <p:cNvSpPr txBox="1">
            <a:spLocks/>
          </p:cNvSpPr>
          <p:nvPr/>
        </p:nvSpPr>
        <p:spPr>
          <a:xfrm>
            <a:off x="2238233" y="2628503"/>
            <a:ext cx="8043451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solidFill>
                  <a:srgbClr val="004288"/>
                </a:solidFill>
              </a:rPr>
              <a:t>«La Piattaforma nazionale di e-</a:t>
            </a:r>
            <a:r>
              <a:rPr lang="it-IT" sz="3200" dirty="0" err="1" smtClean="0">
                <a:solidFill>
                  <a:srgbClr val="004288"/>
                </a:solidFill>
              </a:rPr>
              <a:t>Procurement</a:t>
            </a:r>
            <a:r>
              <a:rPr lang="it-IT" sz="3200" dirty="0" smtClean="0">
                <a:solidFill>
                  <a:srgbClr val="004288"/>
                </a:solidFill>
              </a:rPr>
              <a:t>»</a:t>
            </a:r>
          </a:p>
          <a:p>
            <a:endParaRPr lang="it-IT" dirty="0">
              <a:solidFill>
                <a:srgbClr val="004288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000" dirty="0" smtClean="0">
                <a:solidFill>
                  <a:srgbClr val="004288"/>
                </a:solidFill>
              </a:rPr>
              <a:t>Fabio Signorotti</a:t>
            </a:r>
          </a:p>
          <a:p>
            <a:pPr>
              <a:lnSpc>
                <a:spcPct val="100000"/>
              </a:lnSpc>
            </a:pPr>
            <a:r>
              <a:rPr lang="it-IT" sz="2000" dirty="0" smtClean="0">
                <a:solidFill>
                  <a:srgbClr val="004288"/>
                </a:solidFill>
              </a:rPr>
              <a:t>Consip – Divisione e-</a:t>
            </a:r>
            <a:r>
              <a:rPr lang="it-IT" sz="2000" dirty="0" err="1" smtClean="0">
                <a:solidFill>
                  <a:srgbClr val="004288"/>
                </a:solidFill>
              </a:rPr>
              <a:t>Procurement</a:t>
            </a:r>
            <a:endParaRPr lang="it-IT" sz="2000" dirty="0" smtClean="0">
              <a:solidFill>
                <a:srgbClr val="00428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191736"/>
            <a:ext cx="3745757" cy="5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1463</Words>
  <Application>Microsoft Office PowerPoint</Application>
  <PresentationFormat>Personalizzato</PresentationFormat>
  <Paragraphs>165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Presentazione standard di PowerPoint</vt:lpstr>
      <vt:lpstr>Presentazione standard di PowerPoint</vt:lpstr>
      <vt:lpstr>e-CERTIS : in Ambito Nazionale</vt:lpstr>
      <vt:lpstr>Gestione e- CERTIS</vt:lpstr>
      <vt:lpstr>e-CERTIS e la relazione con il DGUE (1/2)</vt:lpstr>
      <vt:lpstr>e-CERTIS e la relazione con il DGUE (2/2)</vt:lpstr>
      <vt:lpstr>Framework per l’ utilizzo dei servizi di e-CERTIS IIeP</vt:lpstr>
      <vt:lpstr>Tempistica Progetto IIeP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.Cri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alessandro.grilli</cp:lastModifiedBy>
  <cp:revision>236</cp:revision>
  <cp:lastPrinted>2015-04-20T11:19:35Z</cp:lastPrinted>
  <dcterms:created xsi:type="dcterms:W3CDTF">2015-04-16T14:31:18Z</dcterms:created>
  <dcterms:modified xsi:type="dcterms:W3CDTF">2018-10-08T10:23:56Z</dcterms:modified>
</cp:coreProperties>
</file>